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.svg" ContentType="image/svg+xml"/>
  <Override PartName="/ppt/media/image10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7" r:id="rId6"/>
    <p:sldId id="259" r:id="rId7"/>
    <p:sldId id="266" r:id="rId8"/>
    <p:sldId id="260" r:id="rId9"/>
    <p:sldId id="261" r:id="rId10"/>
    <p:sldId id="262" r:id="rId11"/>
    <p:sldId id="276" r:id="rId12"/>
    <p:sldId id="298" r:id="rId13"/>
    <p:sldId id="299" r:id="rId15"/>
    <p:sldId id="300" r:id="rId16"/>
    <p:sldId id="280" r:id="rId17"/>
    <p:sldId id="283" r:id="rId18"/>
    <p:sldId id="281" r:id="rId19"/>
    <p:sldId id="265" r:id="rId20"/>
  </p:sldIdLst>
  <p:sldSz cx="18288000" cy="10287000"/>
  <p:notesSz cx="6858000" cy="9144000"/>
  <p:embeddedFontLst>
    <p:embeddedFont>
      <p:font typeface="微软雅黑" panose="020B0503020204020204" charset="-122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684" y="90"/>
      </p:cViewPr>
      <p:guideLst>
        <p:guide orient="horz" pos="2138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7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8.png"/><Relationship Id="rId4" Type="http://schemas.openxmlformats.org/officeDocument/2006/relationships/image" Target="../media/image5.sv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.svg"/><Relationship Id="rId11" Type="http://schemas.openxmlformats.org/officeDocument/2006/relationships/image" Target="../media/image11.png"/><Relationship Id="rId10" Type="http://schemas.openxmlformats.org/officeDocument/2006/relationships/image" Target="../media/image8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tags" Target="../tags/tag1.xml"/><Relationship Id="rId2" Type="http://schemas.openxmlformats.org/officeDocument/2006/relationships/image" Target="../media/image10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8219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52400" y="952271"/>
            <a:ext cx="18288000" cy="2766417"/>
            <a:chOff x="92710" y="92710"/>
            <a:chExt cx="11038481" cy="1669786"/>
          </a:xfrm>
        </p:grpSpPr>
        <p:sp>
          <p:nvSpPr>
            <p:cNvPr id="5" name="Freeform 5"/>
            <p:cNvSpPr/>
            <p:nvPr/>
          </p:nvSpPr>
          <p:spPr>
            <a:xfrm>
              <a:off x="92710" y="92710"/>
              <a:ext cx="11038481" cy="1669786"/>
            </a:xfrm>
            <a:custGeom>
              <a:avLst/>
              <a:gdLst/>
              <a:ahLst/>
              <a:cxnLst/>
              <a:rect l="l" t="t" r="r" b="b"/>
              <a:pathLst>
                <a:path w="11038481" h="1669786">
                  <a:moveTo>
                    <a:pt x="0" y="0"/>
                  </a:moveTo>
                  <a:lnTo>
                    <a:pt x="11038481" y="0"/>
                  </a:lnTo>
                  <a:lnTo>
                    <a:pt x="11038481" y="1669786"/>
                  </a:lnTo>
                  <a:lnTo>
                    <a:pt x="0" y="16697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154" b="50680"/>
          <a:stretch>
            <a:fillRect/>
          </a:stretch>
        </p:blipFill>
        <p:spPr>
          <a:xfrm>
            <a:off x="9982111" y="3162090"/>
            <a:ext cx="3526020" cy="8458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154" b="50680"/>
          <a:stretch>
            <a:fillRect/>
          </a:stretch>
        </p:blipFill>
        <p:spPr>
          <a:xfrm>
            <a:off x="3886416" y="3142405"/>
            <a:ext cx="3526020" cy="84583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057669" y="952540"/>
            <a:ext cx="14242512" cy="2483167"/>
            <a:chOff x="46567" y="-5662295"/>
            <a:chExt cx="18990017" cy="3310890"/>
          </a:xfrm>
        </p:grpSpPr>
        <p:sp>
          <p:nvSpPr>
            <p:cNvPr id="10" name="TextBox 10"/>
            <p:cNvSpPr txBox="1"/>
            <p:nvPr/>
          </p:nvSpPr>
          <p:spPr>
            <a:xfrm>
              <a:off x="46567" y="-5662295"/>
              <a:ext cx="18990017" cy="2633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00"/>
                </a:lnSpc>
              </a:pPr>
              <a:r>
                <a:rPr lang="en-US" altLang="zh-CN" sz="8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LED</a:t>
              </a:r>
              <a:r>
                <a:rPr lang="zh-CN" altLang="en-US" sz="8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点阵屏显示控制系统</a:t>
              </a:r>
              <a:endParaRPr lang="en-US" sz="8000">
                <a:solidFill>
                  <a:srgbClr val="47667F"/>
                </a:solidFill>
                <a:ea typeface="字由点字刻宋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259652" y="-3021119"/>
              <a:ext cx="3529791" cy="669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47667F"/>
                  </a:solidFill>
                  <a:latin typeface="字由点字典黑 65J" panose="00020600040101010101" charset="-122"/>
                </a:rPr>
                <a:t>2022.6.23</a:t>
              </a:r>
              <a:endParaRPr lang="en-US" sz="2800">
                <a:solidFill>
                  <a:srgbClr val="47667F"/>
                </a:solidFill>
                <a:latin typeface="字由点字典黑 65J" panose="00020600040101010101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600200" y="5524500"/>
            <a:ext cx="13487400" cy="36753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7555" y="6174740"/>
            <a:ext cx="11002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成员：张洪鑫，胡竞凌，刘湘江，朱雅倩，曾钦云，刘巧玲</a:t>
            </a:r>
            <a:endParaRPr lang="zh-CN" altLang="en-US" sz="3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2800" y="7106920"/>
            <a:ext cx="3855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汇报：张洪鑫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2800" y="7980552"/>
            <a:ext cx="36283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指导教师：贺慧勇</a:t>
            </a:r>
            <a:endParaRPr lang="zh-CN" alt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2600" y="1393190"/>
            <a:ext cx="13290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/>
          </a:p>
        </p:txBody>
      </p:sp>
      <p:sp>
        <p:nvSpPr>
          <p:cNvPr id="2" name="文本框 1"/>
          <p:cNvSpPr txBox="1"/>
          <p:nvPr/>
        </p:nvSpPr>
        <p:spPr>
          <a:xfrm>
            <a:off x="2209800" y="2324100"/>
            <a:ext cx="11941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      预定</a:t>
            </a:r>
            <a:r>
              <a:rPr lang="zh-CN" altLang="en-US" sz="3600" dirty="0"/>
              <a:t>义一个</a:t>
            </a:r>
            <a:r>
              <a:rPr lang="en-US" altLang="zh-CN" sz="3600" dirty="0"/>
              <a:t>32</a:t>
            </a:r>
            <a:r>
              <a:rPr lang="zh-CN" altLang="en-US" sz="3600" dirty="0"/>
              <a:t>位的数组，用来存取字模信息，设置一个标志位，来区分打铃信息与正常文本内容，</a:t>
            </a:r>
            <a:r>
              <a:rPr lang="en-US" altLang="zh-CN" sz="3600" dirty="0"/>
              <a:t>main</a:t>
            </a:r>
            <a:r>
              <a:rPr lang="zh-CN" altLang="en-US" sz="3600" dirty="0"/>
              <a:t>函数不断扫描点阵屏来确认最新信息，串口中断初始化，设置波特率</a:t>
            </a:r>
            <a:r>
              <a:rPr lang="en-US" altLang="zh-CN" sz="3600" dirty="0"/>
              <a:t>4800</a:t>
            </a:r>
            <a:r>
              <a:rPr lang="zh-CN" altLang="en-US" sz="3600" dirty="0" smtClean="0"/>
              <a:t>，</a:t>
            </a:r>
            <a:r>
              <a:rPr lang="zh-CN" altLang="en-US" sz="3600" dirty="0"/>
              <a:t>定时器</a:t>
            </a:r>
            <a:r>
              <a:rPr lang="en-US" altLang="zh-CN" sz="3600" dirty="0" smtClean="0"/>
              <a:t>1</a:t>
            </a:r>
            <a:r>
              <a:rPr lang="zh-CN" altLang="en-US" sz="3600" dirty="0"/>
              <a:t>，如果接受到数据，存储到缓存器，赋值给变量，判断标志位，再确定是否加载到数组中。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 rot="18849374">
            <a:off x="-1975928" y="408763"/>
            <a:ext cx="5432816" cy="7845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8925191">
            <a:off x="748739" y="-42797"/>
            <a:ext cx="1448883" cy="850432"/>
          </a:xfrm>
          <a:prstGeom prst="triangle">
            <a:avLst>
              <a:gd name="adj" fmla="val 44669"/>
            </a:avLst>
          </a:prstGeom>
          <a:solidFill>
            <a:srgbClr val="283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sp>
        <p:nvSpPr>
          <p:cNvPr id="23" name="矩形 22"/>
          <p:cNvSpPr/>
          <p:nvPr/>
        </p:nvSpPr>
        <p:spPr>
          <a:xfrm rot="18849374">
            <a:off x="-1975928" y="408763"/>
            <a:ext cx="5432816" cy="7845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-731384" y="331258"/>
            <a:ext cx="1097265" cy="115501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4"/>
          <p:cNvSpPr txBox="1"/>
          <p:nvPr/>
        </p:nvSpPr>
        <p:spPr>
          <a:xfrm>
            <a:off x="2228293" y="23505"/>
            <a:ext cx="1577340" cy="65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55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VB</a:t>
            </a:r>
            <a:r>
              <a:rPr lang="zh-CN" altLang="en-US" sz="3655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部分</a:t>
            </a:r>
            <a:endParaRPr lang="zh-CN" altLang="en-US" sz="3655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3603" y="8216078"/>
            <a:ext cx="745490" cy="24164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5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图形模式</a:t>
            </a:r>
            <a:endParaRPr lang="zh-CN" altLang="en-US" sz="365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87640" y="893039"/>
            <a:ext cx="15556742" cy="234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55" dirty="0" smtClean="0"/>
              <a:t>先输入</a:t>
            </a:r>
            <a:r>
              <a:rPr lang="zh-CN" altLang="en-US" sz="3655" dirty="0" smtClean="0"/>
              <a:t>文本（字符串形式），然后将文本中的内容按顺序获取相对应的</a:t>
            </a:r>
            <a:r>
              <a:rPr lang="zh-CN" altLang="en-US" sz="3655" dirty="0" smtClean="0"/>
              <a:t>字模</a:t>
            </a:r>
            <a:endParaRPr lang="en-US" altLang="zh-CN" sz="3655" dirty="0" smtClean="0"/>
          </a:p>
          <a:p>
            <a:r>
              <a:rPr lang="en-US" altLang="zh-CN" sz="3655" dirty="0"/>
              <a:t> </a:t>
            </a:r>
            <a:r>
              <a:rPr lang="en-US" altLang="zh-CN" sz="3655" dirty="0" smtClean="0"/>
              <a:t>                                                         </a:t>
            </a:r>
            <a:r>
              <a:rPr lang="zh-CN" altLang="en-US" sz="3655" dirty="0" smtClean="0"/>
              <a:t>，并</a:t>
            </a:r>
            <a:r>
              <a:rPr lang="zh-CN" altLang="en-US" sz="3655" dirty="0" smtClean="0"/>
              <a:t>使其循环输出，通过串口通信发送给</a:t>
            </a:r>
            <a:r>
              <a:rPr lang="zh-CN" altLang="en-US" sz="3655" dirty="0" smtClean="0"/>
              <a:t>单片机（设置接收标志位和</a:t>
            </a:r>
            <a:r>
              <a:rPr lang="en-US" altLang="zh-CN" sz="3655" dirty="0" smtClean="0"/>
              <a:t>32</a:t>
            </a:r>
            <a:r>
              <a:rPr lang="zh-CN" altLang="en-US" sz="3655" dirty="0" smtClean="0"/>
              <a:t>个字节大小的数组用于接收字模），使</a:t>
            </a:r>
            <a:r>
              <a:rPr lang="zh-CN" altLang="en-US" sz="3655" dirty="0" smtClean="0"/>
              <a:t>其在</a:t>
            </a:r>
            <a:r>
              <a:rPr lang="en-US" altLang="zh-CN" sz="3655" dirty="0" smtClean="0"/>
              <a:t>LED</a:t>
            </a:r>
            <a:r>
              <a:rPr lang="zh-CN" altLang="en-US" sz="3655" dirty="0" smtClean="0"/>
              <a:t>点阵屏上循环显示</a:t>
            </a:r>
            <a:endParaRPr lang="zh-CN" altLang="en-US" sz="3655" dirty="0"/>
          </a:p>
        </p:txBody>
      </p:sp>
      <p:sp>
        <p:nvSpPr>
          <p:cNvPr id="36" name="文本框 35"/>
          <p:cNvSpPr txBox="1"/>
          <p:nvPr/>
        </p:nvSpPr>
        <p:spPr>
          <a:xfrm>
            <a:off x="2287640" y="7990765"/>
            <a:ext cx="11098998" cy="234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55" dirty="0" smtClean="0"/>
              <a:t>选中要亮的点，可写汉字或数字、英文字符，也可随意画图</a:t>
            </a:r>
            <a:r>
              <a:rPr lang="zh-CN" altLang="en-US" sz="3655" dirty="0" smtClean="0"/>
              <a:t>，通过选中状态并经计算得到各行相对应的字模，将</a:t>
            </a:r>
            <a:r>
              <a:rPr lang="zh-CN" altLang="en-US" sz="3655" dirty="0" smtClean="0"/>
              <a:t>其发送给</a:t>
            </a:r>
            <a:r>
              <a:rPr lang="zh-CN" altLang="en-US" sz="3655" dirty="0" smtClean="0"/>
              <a:t>单片机，使</a:t>
            </a:r>
            <a:r>
              <a:rPr lang="zh-CN" altLang="en-US" sz="3655" dirty="0" smtClean="0"/>
              <a:t>其控制</a:t>
            </a:r>
            <a:r>
              <a:rPr lang="en-US" altLang="zh-CN" sz="3655" dirty="0" smtClean="0"/>
              <a:t>LED</a:t>
            </a:r>
            <a:r>
              <a:rPr lang="zh-CN" altLang="en-US" sz="3655" dirty="0" smtClean="0"/>
              <a:t>显示屏将该图案显示出来。</a:t>
            </a:r>
            <a:endParaRPr lang="zh-CN" altLang="en-US" sz="3655" dirty="0"/>
          </a:p>
        </p:txBody>
      </p:sp>
      <p:sp>
        <p:nvSpPr>
          <p:cNvPr id="37" name="文本框 36"/>
          <p:cNvSpPr txBox="1"/>
          <p:nvPr/>
        </p:nvSpPr>
        <p:spPr>
          <a:xfrm>
            <a:off x="896203" y="3364257"/>
            <a:ext cx="745490" cy="24164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5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计划任务</a:t>
            </a:r>
            <a:endParaRPr lang="zh-CN" altLang="en-US" sz="365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8843" y="5886068"/>
            <a:ext cx="745490" cy="24164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5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事件触发</a:t>
            </a:r>
            <a:endParaRPr lang="zh-CN" altLang="en-US" sz="365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3603" y="958127"/>
            <a:ext cx="745490" cy="24164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5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文本模式</a:t>
            </a:r>
            <a:endParaRPr lang="zh-CN" altLang="en-US" sz="3655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87640" y="3657799"/>
            <a:ext cx="12123083" cy="121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55" dirty="0" smtClean="0"/>
              <a:t>设置三个定时任务，分别控制三个</a:t>
            </a:r>
            <a:r>
              <a:rPr lang="en-US" altLang="zh-CN" sz="3655" dirty="0" smtClean="0"/>
              <a:t>LED</a:t>
            </a:r>
            <a:r>
              <a:rPr lang="zh-CN" altLang="en-US" sz="3655" dirty="0" smtClean="0"/>
              <a:t>显示屏，使其分别输出相对应的三个任务框中要显示的内容</a:t>
            </a:r>
            <a:endParaRPr lang="zh-CN" altLang="en-US" sz="3655" dirty="0"/>
          </a:p>
        </p:txBody>
      </p:sp>
      <p:sp>
        <p:nvSpPr>
          <p:cNvPr id="41" name="文本框 40"/>
          <p:cNvSpPr txBox="1"/>
          <p:nvPr/>
        </p:nvSpPr>
        <p:spPr>
          <a:xfrm>
            <a:off x="2311589" y="6177308"/>
            <a:ext cx="13020514" cy="121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55" dirty="0" smtClean="0"/>
              <a:t>设置一个触发事件：上课和下课时触发打铃</a:t>
            </a:r>
            <a:r>
              <a:rPr lang="zh-CN" altLang="en-US" sz="3655" dirty="0" smtClean="0"/>
              <a:t>效果（打铃时间与学校的相同）</a:t>
            </a:r>
            <a:endParaRPr lang="zh-CN" altLang="en-US" sz="3655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293" y="1583863"/>
            <a:ext cx="6229908" cy="393969"/>
          </a:xfrm>
          <a:prstGeom prst="rect">
            <a:avLst/>
          </a:prstGeom>
        </p:spPr>
      </p:pic>
    </p:spTree>
  </p:cSld>
  <p:clrMapOvr>
    <a:masterClrMapping/>
  </p:clrMapOvr>
  <p:transition spd="slow" advTm="6961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8925191">
            <a:off x="748739" y="-42797"/>
            <a:ext cx="1448883" cy="850432"/>
          </a:xfrm>
          <a:prstGeom prst="triangle">
            <a:avLst>
              <a:gd name="adj" fmla="val 44669"/>
            </a:avLst>
          </a:prstGeom>
          <a:solidFill>
            <a:srgbClr val="283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sp>
        <p:nvSpPr>
          <p:cNvPr id="23" name="矩形 22"/>
          <p:cNvSpPr/>
          <p:nvPr/>
        </p:nvSpPr>
        <p:spPr>
          <a:xfrm rot="18849374">
            <a:off x="-1975928" y="408763"/>
            <a:ext cx="5432816" cy="7845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-731384" y="331258"/>
            <a:ext cx="1097265" cy="115501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5115" y="1376882"/>
            <a:ext cx="17477780" cy="177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CN" altLang="en-US" sz="3655" dirty="0">
                <a:solidFill>
                  <a:srgbClr val="184B9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简介：在Proteus仿真软件中，按照原理图搭建硬件仿真电路，然后通过虚拟串口与VB的串口接口相连接，然后通过虚拟终端查看串口发送数据，检验仿真准确性。 </a:t>
            </a:r>
            <a:endParaRPr lang="zh-CN" altLang="en-US" sz="3655" dirty="0">
              <a:solidFill>
                <a:srgbClr val="184B9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8455" t="12627" r="-115" b="18879"/>
          <a:stretch>
            <a:fillRect/>
          </a:stretch>
        </p:blipFill>
        <p:spPr>
          <a:xfrm>
            <a:off x="494627" y="3433295"/>
            <a:ext cx="15964268" cy="6461729"/>
          </a:xfrm>
          <a:prstGeom prst="rect">
            <a:avLst/>
          </a:prstGeom>
        </p:spPr>
      </p:pic>
      <p:sp>
        <p:nvSpPr>
          <p:cNvPr id="25" name="TextBox 14"/>
          <p:cNvSpPr txBox="1"/>
          <p:nvPr/>
        </p:nvSpPr>
        <p:spPr>
          <a:xfrm>
            <a:off x="1981278" y="647710"/>
            <a:ext cx="2756535" cy="65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55" b="1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proteus</a:t>
            </a:r>
            <a:r>
              <a:rPr lang="zh-CN" altLang="en-US" sz="3655" b="1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部分</a:t>
            </a:r>
            <a:endParaRPr lang="zh-CN" altLang="en-US" sz="3655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p:transition spd="slow" advTm="12891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/>
          <p:cNvSpPr/>
          <p:nvPr/>
        </p:nvSpPr>
        <p:spPr>
          <a:xfrm rot="18925191">
            <a:off x="748739" y="-42797"/>
            <a:ext cx="1448883" cy="850432"/>
          </a:xfrm>
          <a:prstGeom prst="triangle">
            <a:avLst>
              <a:gd name="adj" fmla="val 44669"/>
            </a:avLst>
          </a:prstGeom>
          <a:solidFill>
            <a:srgbClr val="283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sp>
        <p:nvSpPr>
          <p:cNvPr id="23" name="矩形 22"/>
          <p:cNvSpPr/>
          <p:nvPr/>
        </p:nvSpPr>
        <p:spPr>
          <a:xfrm rot="18849374">
            <a:off x="-1975928" y="408763"/>
            <a:ext cx="5432816" cy="7845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55"/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-731384" y="331258"/>
            <a:ext cx="1097265" cy="115501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5115" y="1376882"/>
            <a:ext cx="17477780" cy="93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CN" altLang="en-US" sz="3655" dirty="0">
                <a:solidFill>
                  <a:srgbClr val="184B9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3655" dirty="0">
              <a:solidFill>
                <a:srgbClr val="184B9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TextBox 14"/>
          <p:cNvSpPr txBox="1"/>
          <p:nvPr/>
        </p:nvSpPr>
        <p:spPr>
          <a:xfrm>
            <a:off x="1981278" y="647710"/>
            <a:ext cx="2516505" cy="65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55" b="1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数据库部分</a:t>
            </a:r>
            <a:endParaRPr lang="zh-CN" altLang="en-US" sz="3655" b="1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3840" y="1301760"/>
            <a:ext cx="12647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VB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ADODC</a:t>
            </a:r>
            <a:r>
              <a:rPr lang="zh-CN" altLang="en-US" sz="2800" dirty="0" smtClean="0"/>
              <a:t>部件，路径链接到</a:t>
            </a:r>
            <a:r>
              <a:rPr lang="en-US" altLang="zh-CN" sz="2800" dirty="0" err="1" smtClean="0"/>
              <a:t>mdb</a:t>
            </a:r>
            <a:r>
              <a:rPr lang="zh-CN" altLang="en-US" sz="2800" dirty="0" smtClean="0"/>
              <a:t>文件，数据库里面先将属性设置完全，</a:t>
            </a:r>
            <a:r>
              <a:rPr lang="en-US" altLang="zh-CN" sz="2800" dirty="0" smtClean="0"/>
              <a:t>VB</a:t>
            </a:r>
            <a:r>
              <a:rPr lang="zh-CN" altLang="en-US" sz="2800" dirty="0" smtClean="0"/>
              <a:t>不同串口号添加不同内容，将每次操作放到数据库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640" y="2513848"/>
            <a:ext cx="7467600" cy="16880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40" y="5448300"/>
            <a:ext cx="12590476" cy="37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7640" y="4510277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登录界面与数据库内容作判定</a:t>
            </a:r>
            <a:endParaRPr lang="zh-CN" altLang="en-US" sz="2800" dirty="0"/>
          </a:p>
        </p:txBody>
      </p:sp>
    </p:spTree>
  </p:cSld>
  <p:clrMapOvr>
    <a:masterClrMapping/>
  </p:clrMapOvr>
  <p:transition spd="slow" advTm="12891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9370"/>
            <a:ext cx="459232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315595" y="1409700"/>
            <a:ext cx="396113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9600" spc="-550">
                <a:solidFill>
                  <a:srgbClr val="47667F">
                    <a:alpha val="21961"/>
                  </a:srgbClr>
                </a:solidFill>
                <a:latin typeface="字由点字刻宋 Bold"/>
                <a:sym typeface="+mn-ea"/>
              </a:rPr>
              <a:t>Part 03</a:t>
            </a:r>
            <a:endParaRPr lang="zh-CN" altLang="en-US" sz="9600"/>
          </a:p>
        </p:txBody>
      </p:sp>
      <p:sp>
        <p:nvSpPr>
          <p:cNvPr id="8" name="文本框 7"/>
          <p:cNvSpPr txBox="1"/>
          <p:nvPr/>
        </p:nvSpPr>
        <p:spPr>
          <a:xfrm>
            <a:off x="6248400" y="1714500"/>
            <a:ext cx="29895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400" b="1">
                <a:solidFill>
                  <a:srgbClr val="47667F"/>
                </a:solidFill>
                <a:ea typeface="字由点字刻宋 Bold"/>
                <a:sym typeface="+mn-ea"/>
              </a:rPr>
              <a:t>模块整合：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9067800" y="1714500"/>
            <a:ext cx="7315200" cy="511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60" dirty="0" smtClean="0"/>
              <a:t>1.</a:t>
            </a:r>
            <a:r>
              <a:rPr lang="zh-CN" altLang="en-US" sz="3660" dirty="0" smtClean="0"/>
              <a:t>设计一个注册表，给一个注册名称，将应用程序与路径相连，在网页输入路径进入网页登录界面，正确输入账号和密码进入程序内部</a:t>
            </a:r>
            <a:r>
              <a:rPr lang="zh-CN" altLang="en-US" sz="3660" dirty="0"/>
              <a:t>；</a:t>
            </a:r>
            <a:r>
              <a:rPr lang="zh-CN" altLang="en-US" sz="3600" dirty="0" smtClean="0"/>
              <a:t>或者通过应用程序的登录界面进入程序内部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使用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块虚拟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块实际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VB</a:t>
            </a:r>
            <a:r>
              <a:rPr lang="zh-CN" altLang="en-US" sz="3600" dirty="0" smtClean="0"/>
              <a:t>的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个串口分别相连接（仿真时用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块虚拟</a:t>
            </a:r>
            <a:r>
              <a:rPr lang="en-US" altLang="zh-CN" sz="3600" dirty="0" smtClean="0"/>
              <a:t>LED</a:t>
            </a:r>
            <a:r>
              <a:rPr lang="zh-CN" altLang="en-US" sz="3600" dirty="0" smtClean="0"/>
              <a:t>屏）</a:t>
            </a:r>
            <a:endParaRPr lang="zh-CN" altLang="en-US" sz="3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767"/>
            <a:ext cx="9067800" cy="758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514196"/>
            <a:ext cx="6009524" cy="388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998464"/>
            <a:ext cx="7972115" cy="4917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726" y="342900"/>
            <a:ext cx="6705600" cy="6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60" dirty="0" smtClean="0"/>
              <a:t>登录进入程序内部</a:t>
            </a:r>
            <a:endParaRPr lang="zh-CN" altLang="en-US" sz="3660" dirty="0"/>
          </a:p>
        </p:txBody>
      </p:sp>
      <p:sp>
        <p:nvSpPr>
          <p:cNvPr id="5" name="文本框 4"/>
          <p:cNvSpPr txBox="1"/>
          <p:nvPr/>
        </p:nvSpPr>
        <p:spPr>
          <a:xfrm>
            <a:off x="7467600" y="342900"/>
            <a:ext cx="10515600" cy="65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60" dirty="0" err="1" smtClean="0"/>
              <a:t>Vb</a:t>
            </a:r>
            <a:r>
              <a:rPr lang="zh-CN" altLang="en-US" sz="3660" dirty="0" smtClean="0"/>
              <a:t>与数据库链接，操作记录显示并记录在数据库中</a:t>
            </a:r>
            <a:endParaRPr lang="zh-CN" altLang="en-US" sz="366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74" y="6229857"/>
            <a:ext cx="7998241" cy="40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53263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28600" y="1638300"/>
            <a:ext cx="396113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9600" spc="-550">
                <a:solidFill>
                  <a:srgbClr val="47667F">
                    <a:alpha val="21961"/>
                  </a:srgbClr>
                </a:solidFill>
                <a:latin typeface="字由点字刻宋 Bold"/>
                <a:sym typeface="+mn-ea"/>
              </a:rPr>
              <a:t>Part 04</a:t>
            </a:r>
            <a:endParaRPr lang="zh-CN" altLang="en-US" sz="9600"/>
          </a:p>
        </p:txBody>
      </p:sp>
      <p:sp>
        <p:nvSpPr>
          <p:cNvPr id="5" name="文本框 4"/>
          <p:cNvSpPr txBox="1"/>
          <p:nvPr/>
        </p:nvSpPr>
        <p:spPr>
          <a:xfrm>
            <a:off x="5410200" y="1714500"/>
            <a:ext cx="11313160" cy="617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47667F"/>
                </a:solidFill>
                <a:ea typeface="字由点字刻宋 Bold"/>
                <a:sym typeface="+mn-ea"/>
              </a:rPr>
              <a:t>问题发现与解决</a:t>
            </a:r>
            <a:r>
              <a:rPr lang="zh-CN" altLang="en-US" sz="6600" b="1" dirty="0" smtClean="0">
                <a:solidFill>
                  <a:srgbClr val="47667F"/>
                </a:solidFill>
                <a:ea typeface="字由点字刻宋 Bold"/>
                <a:sym typeface="+mn-ea"/>
              </a:rPr>
              <a:t>：</a:t>
            </a:r>
            <a:endParaRPr lang="en-US" altLang="zh-CN" sz="6600" b="1" dirty="0" smtClean="0">
              <a:solidFill>
                <a:srgbClr val="47667F"/>
              </a:solidFill>
              <a:ea typeface="字由点字刻宋 Bold"/>
              <a:sym typeface="+mn-ea"/>
            </a:endParaRPr>
          </a:p>
          <a:p>
            <a:r>
              <a:rPr lang="en-US" altLang="zh-CN" sz="3660" b="1" dirty="0" smtClean="0">
                <a:solidFill>
                  <a:srgbClr val="47667F"/>
                </a:solidFill>
                <a:ea typeface="字由点字刻宋 Bold"/>
                <a:sym typeface="+mn-ea"/>
              </a:rPr>
              <a:t>1.</a:t>
            </a:r>
            <a:r>
              <a:rPr lang="zh-CN" altLang="en-US" sz="3660" b="1" dirty="0" smtClean="0">
                <a:solidFill>
                  <a:srgbClr val="47667F"/>
                </a:solidFill>
                <a:ea typeface="字由点字刻宋 Bold"/>
                <a:sym typeface="+mn-ea"/>
              </a:rPr>
              <a:t>在利用串口助手发送信息时，发现虚拟终端始终无法显示正常内容，之后发现虚拟终端没有配置，串口设置时，需要同时配置物理，虚拟端口，而且虚拟终端也需要配置。</a:t>
            </a:r>
            <a:endParaRPr lang="en-US" altLang="zh-CN" sz="3660" b="1" dirty="0" smtClean="0">
              <a:solidFill>
                <a:srgbClr val="47667F"/>
              </a:solidFill>
              <a:ea typeface="字由点字刻宋 Bold"/>
              <a:sym typeface="+mn-ea"/>
            </a:endParaRPr>
          </a:p>
          <a:p>
            <a:endParaRPr lang="en-US" altLang="zh-CN" sz="3660" b="1" dirty="0">
              <a:solidFill>
                <a:srgbClr val="47667F"/>
              </a:solidFill>
              <a:sym typeface="+mn-ea"/>
            </a:endParaRPr>
          </a:p>
          <a:p>
            <a:r>
              <a:rPr lang="en-US" altLang="zh-CN" sz="3660" b="1" dirty="0" smtClean="0">
                <a:solidFill>
                  <a:srgbClr val="47667F"/>
                </a:solidFill>
                <a:sym typeface="+mn-ea"/>
              </a:rPr>
              <a:t>2.</a:t>
            </a:r>
            <a:r>
              <a:rPr lang="zh-CN" altLang="en-US" sz="3660" b="1" dirty="0" smtClean="0">
                <a:solidFill>
                  <a:srgbClr val="47667F"/>
                </a:solidFill>
                <a:sym typeface="+mn-ea"/>
              </a:rPr>
              <a:t>注册表的路径不能包含中文。</a:t>
            </a:r>
            <a:endParaRPr lang="en-US" altLang="zh-CN" sz="3660" b="1" dirty="0" smtClean="0">
              <a:solidFill>
                <a:srgbClr val="47667F"/>
              </a:solidFill>
              <a:sym typeface="+mn-ea"/>
            </a:endParaRPr>
          </a:p>
          <a:p>
            <a:endParaRPr lang="en-US" altLang="zh-CN" sz="3660" b="1" dirty="0">
              <a:solidFill>
                <a:srgbClr val="47667F"/>
              </a:solidFill>
              <a:sym typeface="+mn-ea"/>
            </a:endParaRPr>
          </a:p>
          <a:p>
            <a:r>
              <a:rPr lang="en-US" altLang="zh-CN" sz="3660" b="1" dirty="0" smtClean="0">
                <a:solidFill>
                  <a:srgbClr val="47667F"/>
                </a:solidFill>
                <a:sym typeface="+mn-ea"/>
              </a:rPr>
              <a:t>3.</a:t>
            </a:r>
            <a:r>
              <a:rPr lang="zh-CN" altLang="en-US" sz="3660" b="1" dirty="0" smtClean="0">
                <a:solidFill>
                  <a:srgbClr val="47667F"/>
                </a:solidFill>
                <a:sym typeface="+mn-ea"/>
              </a:rPr>
              <a:t>打开数据的连接需要特定的语句书写</a:t>
            </a:r>
            <a:r>
              <a:rPr lang="zh-CN" altLang="en-US" sz="3660" b="1" dirty="0">
                <a:solidFill>
                  <a:srgbClr val="47667F"/>
                </a:solidFill>
                <a:sym typeface="+mn-ea"/>
              </a:rPr>
              <a:t>，少一个空格都不行</a:t>
            </a:r>
            <a:endParaRPr lang="en-US" altLang="zh-CN" sz="3660" b="1" dirty="0">
              <a:solidFill>
                <a:srgbClr val="47667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9489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4966216"/>
            <a:ext cx="18288000" cy="2633067"/>
            <a:chOff x="92710" y="92710"/>
            <a:chExt cx="11038481" cy="1589297"/>
          </a:xfrm>
        </p:grpSpPr>
        <p:sp>
          <p:nvSpPr>
            <p:cNvPr id="5" name="Freeform 5"/>
            <p:cNvSpPr/>
            <p:nvPr/>
          </p:nvSpPr>
          <p:spPr>
            <a:xfrm>
              <a:off x="92710" y="92710"/>
              <a:ext cx="11038481" cy="1589297"/>
            </a:xfrm>
            <a:custGeom>
              <a:avLst/>
              <a:gdLst/>
              <a:ahLst/>
              <a:cxnLst/>
              <a:rect l="l" t="t" r="r" b="b"/>
              <a:pathLst>
                <a:path w="11038481" h="1589297">
                  <a:moveTo>
                    <a:pt x="0" y="0"/>
                  </a:moveTo>
                  <a:lnTo>
                    <a:pt x="11038481" y="0"/>
                  </a:lnTo>
                  <a:lnTo>
                    <a:pt x="11038481" y="1589297"/>
                  </a:lnTo>
                  <a:lnTo>
                    <a:pt x="0" y="15892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t="34154" r="2957"/>
          <a:stretch>
            <a:fillRect/>
          </a:stretch>
        </p:blipFill>
        <p:spPr>
          <a:xfrm>
            <a:off x="10361206" y="7068096"/>
            <a:ext cx="1502292" cy="16631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" t="34154" r="2957"/>
          <a:stretch>
            <a:fillRect/>
          </a:stretch>
        </p:blipFill>
        <p:spPr>
          <a:xfrm>
            <a:off x="6497017" y="7068096"/>
            <a:ext cx="1502292" cy="16631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259413" y="4875133"/>
            <a:ext cx="7997775" cy="189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47667F"/>
                </a:solidFill>
                <a:ea typeface="字由点字刻宋 Bold"/>
              </a:rPr>
              <a:t>感谢观看</a:t>
            </a:r>
            <a:endParaRPr lang="en-US" sz="11000">
              <a:solidFill>
                <a:srgbClr val="47667F"/>
              </a:solidFill>
              <a:ea typeface="字由点字刻宋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94559" y="6872486"/>
            <a:ext cx="2114550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47667F"/>
                </a:solidFill>
                <a:latin typeface="字由点字典黑 65J" panose="00020600040101010101" charset="-122"/>
              </a:rPr>
              <a:t>2022.6.23</a:t>
            </a:r>
            <a:endParaRPr lang="en-US" sz="2800">
              <a:solidFill>
                <a:srgbClr val="47667F"/>
              </a:solidFill>
              <a:latin typeface="字由点字典黑 65J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584675" y="4309866"/>
            <a:ext cx="2169446" cy="2083668"/>
            <a:chOff x="0" y="0"/>
            <a:chExt cx="2892594" cy="27782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t="22286" r="40383" b="266"/>
            <a:stretch>
              <a:fillRect/>
            </a:stretch>
          </p:blipFill>
          <p:spPr>
            <a:xfrm>
              <a:off x="436524" y="321434"/>
              <a:ext cx="2456071" cy="245679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56192" cy="2456192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 rot="2700000">
            <a:off x="6136378" y="4415911"/>
            <a:ext cx="2169446" cy="2083668"/>
            <a:chOff x="0" y="0"/>
            <a:chExt cx="2892594" cy="2778225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t="22286" r="40383" b="266"/>
            <a:stretch>
              <a:fillRect/>
            </a:stretch>
          </p:blipFill>
          <p:spPr>
            <a:xfrm>
              <a:off x="436524" y="321434"/>
              <a:ext cx="2456071" cy="245679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56192" cy="2456192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2700000">
            <a:off x="10200685" y="4415911"/>
            <a:ext cx="2169446" cy="2083668"/>
            <a:chOff x="0" y="0"/>
            <a:chExt cx="2892594" cy="277822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t="22286" r="40383" b="266"/>
            <a:stretch>
              <a:fillRect/>
            </a:stretch>
          </p:blipFill>
          <p:spPr>
            <a:xfrm>
              <a:off x="436524" y="321434"/>
              <a:ext cx="2456071" cy="245679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56192" cy="2456192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 rot="2700000">
            <a:off x="14184629" y="4415911"/>
            <a:ext cx="2169446" cy="2083668"/>
            <a:chOff x="0" y="0"/>
            <a:chExt cx="2892594" cy="2778225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t="22286" r="40383" b="266"/>
            <a:stretch>
              <a:fillRect/>
            </a:stretch>
          </p:blipFill>
          <p:spPr>
            <a:xfrm>
              <a:off x="436524" y="321434"/>
              <a:ext cx="2456071" cy="245679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456192" cy="2456192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7010116" y="1790592"/>
            <a:ext cx="3597208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spc="1888">
                <a:solidFill>
                  <a:srgbClr val="47667F"/>
                </a:solidFill>
                <a:ea typeface="字由点字刻宋 Bold"/>
              </a:rPr>
              <a:t>目录</a:t>
            </a:r>
            <a:endParaRPr lang="en-US" sz="8000" spc="1888">
              <a:solidFill>
                <a:srgbClr val="47667F"/>
              </a:solidFill>
              <a:ea typeface="字由点字刻宋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7287" y="4076620"/>
            <a:ext cx="1844608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2832">
                <a:solidFill>
                  <a:srgbClr val="FFFFFF"/>
                </a:solidFill>
                <a:latin typeface="字由点字刻宋 Bold"/>
              </a:rPr>
              <a:t>1</a:t>
            </a:r>
            <a:endParaRPr lang="en-US" sz="12000" spc="2832">
              <a:solidFill>
                <a:srgbClr val="FFFFFF"/>
              </a:solidFill>
              <a:latin typeface="字由点字刻宋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98796" y="4076620"/>
            <a:ext cx="1844608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2832">
                <a:solidFill>
                  <a:srgbClr val="FFFFFF"/>
                </a:solidFill>
                <a:latin typeface="字由点字刻宋 Bold"/>
              </a:rPr>
              <a:t>2</a:t>
            </a:r>
            <a:endParaRPr lang="en-US" sz="12000" spc="2832">
              <a:solidFill>
                <a:srgbClr val="FFFFFF"/>
              </a:solidFill>
              <a:latin typeface="字由点字刻宋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363104" y="4076620"/>
            <a:ext cx="1844608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2832">
                <a:solidFill>
                  <a:srgbClr val="FFFFFF"/>
                </a:solidFill>
                <a:latin typeface="字由点字刻宋 Bold"/>
              </a:rPr>
              <a:t>3</a:t>
            </a:r>
            <a:endParaRPr lang="en-US" sz="12000" spc="2832">
              <a:solidFill>
                <a:srgbClr val="FFFFFF"/>
              </a:solidFill>
              <a:latin typeface="字由点字刻宋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213698" y="4076620"/>
            <a:ext cx="1844608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2832">
                <a:solidFill>
                  <a:srgbClr val="FFFFFF"/>
                </a:solidFill>
                <a:latin typeface="字由点字刻宋 Bold"/>
              </a:rPr>
              <a:t>4</a:t>
            </a:r>
            <a:endParaRPr lang="en-US" sz="12000" spc="2832">
              <a:solidFill>
                <a:srgbClr val="FFFFFF"/>
              </a:solidFill>
              <a:latin typeface="字由点字刻宋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523858" y="6899354"/>
            <a:ext cx="15924530" cy="1365250"/>
            <a:chOff x="-235373" y="-66675"/>
            <a:chExt cx="21232707" cy="1820334"/>
          </a:xfrm>
        </p:grpSpPr>
        <p:sp>
          <p:nvSpPr>
            <p:cNvPr id="20" name="TextBox 20"/>
            <p:cNvSpPr txBox="1"/>
            <p:nvPr/>
          </p:nvSpPr>
          <p:spPr>
            <a:xfrm>
              <a:off x="-235373" y="30692"/>
              <a:ext cx="3435773" cy="17229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zh-CN" altLang="en-US" sz="3600">
                  <a:solidFill>
                    <a:srgbClr val="47667F"/>
                  </a:solidFill>
                  <a:ea typeface="字由点字刻宋 Bold"/>
                  <a:sym typeface="+mn-ea"/>
                </a:rPr>
                <a:t>设计要求及</a:t>
              </a:r>
              <a:endParaRPr lang="zh-CN" altLang="en-US" sz="3600">
                <a:solidFill>
                  <a:srgbClr val="47667F"/>
                </a:solidFill>
                <a:ea typeface="字由点字刻宋 Bold"/>
              </a:endParaRPr>
            </a:p>
            <a:p>
              <a:pPr algn="ctr">
                <a:lnSpc>
                  <a:spcPts val="5040"/>
                </a:lnSpc>
              </a:pPr>
              <a:r>
                <a:rPr lang="zh-CN" altLang="en-US" sz="3600">
                  <a:solidFill>
                    <a:srgbClr val="47667F"/>
                  </a:solidFill>
                  <a:ea typeface="字由点字刻宋 Bold"/>
                </a:rPr>
                <a:t>总体思路</a:t>
              </a:r>
              <a:endParaRPr lang="zh-CN" altLang="en-US" sz="3600">
                <a:solidFill>
                  <a:srgbClr val="47667F"/>
                </a:solidFill>
                <a:ea typeface="字由点字刻宋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682067" y="-66675"/>
              <a:ext cx="4450080" cy="17229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zh-CN" altLang="en-US" sz="3600">
                  <a:solidFill>
                    <a:srgbClr val="47667F"/>
                  </a:solidFill>
                  <a:ea typeface="字由点字刻宋 Bold"/>
                </a:rPr>
                <a:t>各模块细节划分与仿真验证</a:t>
              </a:r>
              <a:endParaRPr lang="zh-CN" altLang="en-US" sz="3600">
                <a:solidFill>
                  <a:srgbClr val="47667F"/>
                </a:solidFill>
                <a:ea typeface="字由点字刻宋 Bold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0167620" y="-66675"/>
              <a:ext cx="5559214" cy="861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zh-CN" altLang="en-US" sz="3600">
                  <a:solidFill>
                    <a:srgbClr val="47667F"/>
                  </a:solidFill>
                  <a:ea typeface="字由点字刻宋 Bold"/>
                </a:rPr>
                <a:t>整合模块，拓展功能</a:t>
              </a:r>
              <a:endParaRPr lang="zh-CN" altLang="en-US" sz="3600">
                <a:solidFill>
                  <a:srgbClr val="47667F"/>
                </a:solidFill>
                <a:ea typeface="字由点字刻宋 Bold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6244994" y="34925"/>
              <a:ext cx="4752340" cy="861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zh-CN" altLang="en-US" sz="3600">
                  <a:solidFill>
                    <a:srgbClr val="47667F"/>
                  </a:solidFill>
                  <a:ea typeface="字由点字刻宋 Bold"/>
                </a:rPr>
                <a:t>问题发现与解决</a:t>
              </a:r>
              <a:endParaRPr lang="zh-CN" altLang="en-US" sz="3600">
                <a:solidFill>
                  <a:srgbClr val="47667F"/>
                </a:solidFill>
                <a:ea typeface="字由点字刻宋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29412" y="-958210"/>
            <a:ext cx="19598136" cy="10979147"/>
            <a:chOff x="0" y="0"/>
            <a:chExt cx="26130848" cy="1463886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0"/>
              <a:ext cx="23588460" cy="177969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-5150974" y="6829073"/>
              <a:ext cx="12933087" cy="26311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18348735" y="6829073"/>
              <a:ext cx="12933087" cy="26311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12859164"/>
              <a:ext cx="23588460" cy="177969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28700" y="2764787"/>
            <a:ext cx="11079876" cy="6206595"/>
            <a:chOff x="0" y="466725"/>
            <a:chExt cx="14773167" cy="8275460"/>
          </a:xfrm>
        </p:grpSpPr>
        <p:sp>
          <p:nvSpPr>
            <p:cNvPr id="8" name="TextBox 8"/>
            <p:cNvSpPr txBox="1"/>
            <p:nvPr/>
          </p:nvSpPr>
          <p:spPr>
            <a:xfrm>
              <a:off x="0" y="466725"/>
              <a:ext cx="12385567" cy="39977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60"/>
                </a:lnSpc>
              </a:pPr>
              <a:r>
                <a:rPr lang="en-US" sz="22000" spc="-550">
                  <a:solidFill>
                    <a:srgbClr val="47667F">
                      <a:alpha val="21961"/>
                    </a:srgbClr>
                  </a:solidFill>
                  <a:latin typeface="字由点字刻宋 Bold"/>
                </a:rPr>
                <a:t>Part 01</a:t>
              </a:r>
              <a:endParaRPr lang="en-US" sz="22000" spc="-550">
                <a:solidFill>
                  <a:srgbClr val="47667F">
                    <a:alpha val="21961"/>
                  </a:srgbClr>
                </a:solidFill>
                <a:latin typeface="字由点字刻宋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87600" y="4146478"/>
              <a:ext cx="12385567" cy="4595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440"/>
                </a:lnSpc>
              </a:pPr>
              <a:r>
                <a:rPr lang="en-US" altLang="zh-CN" sz="9600">
                  <a:solidFill>
                    <a:srgbClr val="47667F"/>
                  </a:solidFill>
                  <a:ea typeface="字由点字刻宋 Bold"/>
                </a:rPr>
                <a:t>            </a:t>
              </a:r>
              <a:r>
                <a:rPr lang="zh-CN" altLang="en-US" sz="9600">
                  <a:solidFill>
                    <a:srgbClr val="47667F"/>
                  </a:solidFill>
                  <a:ea typeface="字由点字刻宋 Bold"/>
                </a:rPr>
                <a:t>需求分析总体思路</a:t>
              </a:r>
              <a:endParaRPr lang="zh-CN" altLang="en-US" sz="9600">
                <a:solidFill>
                  <a:srgbClr val="47667F"/>
                </a:solidFill>
                <a:ea typeface="字由点字刻宋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39370"/>
            <a:ext cx="2273300" cy="10287000"/>
            <a:chOff x="0" y="0"/>
            <a:chExt cx="24384000" cy="1371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895600" y="1181100"/>
            <a:ext cx="149669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基本要求：</a:t>
            </a:r>
            <a:endParaRPr lang="zh-CN" altLang="en-US" sz="3200" b="1"/>
          </a:p>
          <a:p>
            <a:r>
              <a:rPr lang="en-US" altLang="zh-CN" sz="3200" b="1"/>
              <a:t>	</a:t>
            </a:r>
            <a:r>
              <a:rPr lang="zh-CN" altLang="en-US" sz="3200" b="1"/>
              <a:t>设计并实现一个LED点阵屏显示控制与管理系统，能在主控计算机管理多个点阵屏，设定(文本模式和图形模式)和查看各点阵屏显示内容，能分时段切换显示内容，控制各点阵屏附带的蜂鸣器按学校现行作息时间表打铃并显示状态。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发挥部分：</a:t>
            </a:r>
            <a:endParaRPr lang="zh-CN" altLang="en-US" sz="3200" b="1"/>
          </a:p>
          <a:p>
            <a:r>
              <a:rPr lang="zh-CN" altLang="en-US" sz="3200" b="1"/>
              <a:t>	计算机控制远程多点同步动作（同步误差小于10ms），计划任务，事件触发，双色屏，分布式多屏，WEB… 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9489"/>
            <a:ext cx="6845389" cy="10287000"/>
            <a:chOff x="0" y="0"/>
            <a:chExt cx="9127185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l="27874" r="27874"/>
            <a:stretch>
              <a:fillRect/>
            </a:stretch>
          </p:blipFill>
          <p:spPr>
            <a:xfrm>
              <a:off x="0" y="0"/>
              <a:ext cx="9127185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6934095" y="190473"/>
            <a:ext cx="3146966" cy="77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5"/>
              </a:lnSpc>
            </a:pPr>
            <a:r>
              <a:rPr lang="zh-CN" altLang="en-US" sz="4310">
                <a:solidFill>
                  <a:srgbClr val="47667F"/>
                </a:solidFill>
                <a:ea typeface="字由点字刻宋 Bold"/>
              </a:rPr>
              <a:t>总体思路</a:t>
            </a:r>
            <a:endParaRPr lang="zh-CN" altLang="en-US" sz="4310">
              <a:solidFill>
                <a:srgbClr val="47667F"/>
              </a:solidFill>
              <a:ea typeface="字由点字刻宋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82860" y="4661508"/>
            <a:ext cx="8200726" cy="376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zh-CN" sz="2100">
                <a:solidFill>
                  <a:srgbClr val="737373"/>
                </a:solidFill>
                <a:ea typeface="字由点字典黑 65J" panose="00020600040101010101" charset="-122"/>
              </a:rPr>
              <a:t>、</a:t>
            </a:r>
            <a:endParaRPr lang="zh-CN" sz="2100">
              <a:solidFill>
                <a:srgbClr val="737373"/>
              </a:solidFill>
              <a:ea typeface="字由点字典黑 65J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0" y="1257300"/>
            <a:ext cx="911098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实现两个通信，</a:t>
            </a:r>
            <a:r>
              <a:rPr lang="en-US" altLang="zh-CN" sz="4000" dirty="0"/>
              <a:t>VB</a:t>
            </a:r>
            <a:r>
              <a:rPr lang="zh-CN" altLang="en-US" sz="4000" dirty="0"/>
              <a:t>端与</a:t>
            </a:r>
            <a:r>
              <a:rPr lang="en-US" altLang="zh-CN" sz="4000" dirty="0"/>
              <a:t>3</a:t>
            </a:r>
            <a:r>
              <a:rPr lang="zh-CN" altLang="en-US" sz="4000" dirty="0"/>
              <a:t>个</a:t>
            </a:r>
            <a:r>
              <a:rPr lang="en-US" altLang="zh-CN" sz="4000" dirty="0"/>
              <a:t>LED</a:t>
            </a:r>
            <a:r>
              <a:rPr lang="zh-CN" altLang="en-US" sz="4000" dirty="0"/>
              <a:t>屏之间的通信，</a:t>
            </a:r>
            <a:r>
              <a:rPr lang="en-US" altLang="zh-CN" sz="4000" dirty="0"/>
              <a:t>VB</a:t>
            </a:r>
            <a:r>
              <a:rPr lang="zh-CN" altLang="en-US" sz="4000" dirty="0"/>
              <a:t>与数据库之间的交互。</a:t>
            </a:r>
            <a:endParaRPr lang="zh-CN" altLang="en-US" sz="4000" dirty="0"/>
          </a:p>
          <a:p>
            <a:endParaRPr lang="zh-CN" altLang="en-US" sz="4000" dirty="0"/>
          </a:p>
          <a:p>
            <a:r>
              <a:rPr lang="en-US" altLang="zh-CN" sz="4000" dirty="0"/>
              <a:t>2.VB</a:t>
            </a:r>
            <a:r>
              <a:rPr lang="zh-CN" altLang="en-US" sz="4000" dirty="0"/>
              <a:t>端使用</a:t>
            </a:r>
            <a:r>
              <a:rPr lang="en-US" altLang="zh-CN" sz="4000" dirty="0"/>
              <a:t>3</a:t>
            </a:r>
            <a:r>
              <a:rPr lang="zh-CN" altLang="en-US" sz="4000" dirty="0"/>
              <a:t>个端口，</a:t>
            </a:r>
            <a:r>
              <a:rPr lang="en-US" altLang="zh-CN" sz="4000" dirty="0" err="1"/>
              <a:t>proteus</a:t>
            </a:r>
            <a:r>
              <a:rPr lang="zh-CN" altLang="en-US" sz="4000" dirty="0"/>
              <a:t>两个点阵屏使用</a:t>
            </a:r>
            <a:r>
              <a:rPr lang="en-US" altLang="zh-CN" sz="4000" dirty="0"/>
              <a:t>2</a:t>
            </a:r>
            <a:r>
              <a:rPr lang="zh-CN" altLang="en-US" sz="4000" dirty="0"/>
              <a:t>个相匹配的虚拟端口，实物单片机使用同一个物理端口。</a:t>
            </a:r>
            <a:endParaRPr lang="zh-CN" altLang="en-US" sz="4000" dirty="0"/>
          </a:p>
          <a:p>
            <a:endParaRPr lang="zh-CN" altLang="en-US" sz="4000" dirty="0"/>
          </a:p>
          <a:p>
            <a:r>
              <a:rPr lang="en-US" altLang="zh-CN" sz="4000" dirty="0"/>
              <a:t>3. </a:t>
            </a:r>
            <a:r>
              <a:rPr lang="zh-CN" altLang="en-US" sz="4000" dirty="0"/>
              <a:t>使用串口助手分别作</a:t>
            </a:r>
            <a:r>
              <a:rPr lang="en-US" altLang="zh-CN" sz="4000" dirty="0"/>
              <a:t>VB</a:t>
            </a:r>
            <a:r>
              <a:rPr lang="zh-CN" altLang="en-US" sz="4000" dirty="0"/>
              <a:t>下位机，单片机上位机，作一个中介使用，分别验证</a:t>
            </a:r>
            <a:r>
              <a:rPr lang="en-US" altLang="zh-CN" sz="4000" dirty="0"/>
              <a:t>VB</a:t>
            </a:r>
            <a:r>
              <a:rPr lang="zh-CN" altLang="en-US" sz="4000" dirty="0"/>
              <a:t>端传输数据与反馈数据是否正常，测试单片机的</a:t>
            </a:r>
            <a:r>
              <a:rPr lang="zh-CN" altLang="en-US" sz="4000" dirty="0" smtClean="0"/>
              <a:t>接收模块</a:t>
            </a:r>
            <a:r>
              <a:rPr lang="zh-CN" altLang="en-US" sz="4000" dirty="0"/>
              <a:t>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75" y="-39370"/>
            <a:ext cx="18751550" cy="529590"/>
            <a:chOff x="578352" y="0"/>
            <a:chExt cx="23805648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/>
            <a:srcRect t="7706" b="7706"/>
            <a:stretch>
              <a:fillRect/>
            </a:stretch>
          </p:blipFill>
          <p:spPr>
            <a:xfrm>
              <a:off x="578352" y="0"/>
              <a:ext cx="23805648" cy="13716000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/>
          <p:nvPr/>
        </p:nvCxnSpPr>
        <p:spPr>
          <a:xfrm>
            <a:off x="16775430" y="-312420"/>
            <a:ext cx="902970" cy="883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3742987" name="图片 10737429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9900"/>
            <a:ext cx="15001240" cy="6309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左右箭头 23"/>
          <p:cNvSpPr/>
          <p:nvPr/>
        </p:nvSpPr>
        <p:spPr>
          <a:xfrm>
            <a:off x="11663680" y="3314700"/>
            <a:ext cx="2940685" cy="1525270"/>
          </a:xfrm>
          <a:prstGeom prst="left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highlight>
                <a:srgbClr val="000000"/>
              </a:highligh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647545" y="3162300"/>
            <a:ext cx="3157220" cy="190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5185390" y="3695700"/>
            <a:ext cx="2190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数据库</a:t>
            </a:r>
            <a:endParaRPr lang="zh-CN" altLang="en-US" sz="4000" b="1"/>
          </a:p>
        </p:txBody>
      </p:sp>
      <p:sp>
        <p:nvSpPr>
          <p:cNvPr id="37" name="文本框 36"/>
          <p:cNvSpPr txBox="1"/>
          <p:nvPr/>
        </p:nvSpPr>
        <p:spPr>
          <a:xfrm>
            <a:off x="12578080" y="3684270"/>
            <a:ext cx="1155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交互</a:t>
            </a:r>
            <a:endParaRPr lang="zh-CN" altLang="en-US" sz="3600" b="1"/>
          </a:p>
        </p:txBody>
      </p:sp>
      <p:sp>
        <p:nvSpPr>
          <p:cNvPr id="38" name="下箭头 37"/>
          <p:cNvSpPr/>
          <p:nvPr/>
        </p:nvSpPr>
        <p:spPr>
          <a:xfrm>
            <a:off x="6324600" y="2324100"/>
            <a:ext cx="762000" cy="12192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29200" y="952500"/>
            <a:ext cx="37338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62600" y="1333500"/>
            <a:ext cx="3032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串口助手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507" y="-1300475"/>
            <a:ext cx="19598136" cy="10979147"/>
            <a:chOff x="0" y="0"/>
            <a:chExt cx="26130848" cy="1463886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0"/>
              <a:ext cx="23588460" cy="177969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-5150974" y="6829073"/>
              <a:ext cx="12933087" cy="26311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8130" r="55724" b="53512"/>
            <a:stretch>
              <a:fillRect/>
            </a:stretch>
          </p:blipFill>
          <p:spPr>
            <a:xfrm rot="-5400000">
              <a:off x="18348735" y="6829073"/>
              <a:ext cx="12933087" cy="26311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52303"/>
            <a:stretch>
              <a:fillRect/>
            </a:stretch>
          </p:blipFill>
          <p:spPr>
            <a:xfrm>
              <a:off x="2542388" y="12859164"/>
              <a:ext cx="23588460" cy="177969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28700" y="2764790"/>
            <a:ext cx="15364460" cy="5529580"/>
            <a:chOff x="0" y="466725"/>
            <a:chExt cx="20485945" cy="6469374"/>
          </a:xfrm>
        </p:grpSpPr>
        <p:sp>
          <p:nvSpPr>
            <p:cNvPr id="8" name="TextBox 8"/>
            <p:cNvSpPr txBox="1"/>
            <p:nvPr/>
          </p:nvSpPr>
          <p:spPr>
            <a:xfrm>
              <a:off x="0" y="466725"/>
              <a:ext cx="12385567" cy="6469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560"/>
                </a:lnSpc>
              </a:pPr>
              <a:r>
                <a:rPr lang="en-US" sz="22000" spc="-550">
                  <a:solidFill>
                    <a:srgbClr val="47667F">
                      <a:alpha val="21961"/>
                    </a:srgbClr>
                  </a:solidFill>
                  <a:latin typeface="字由点字刻宋 Bold"/>
                </a:rPr>
                <a:t>Part 02</a:t>
              </a:r>
              <a:endParaRPr lang="en-US" sz="22000" spc="-550">
                <a:solidFill>
                  <a:srgbClr val="47667F">
                    <a:alpha val="21961"/>
                  </a:srgbClr>
                </a:solidFill>
                <a:latin typeface="字由点字刻宋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9362439" y="4654583"/>
              <a:ext cx="11123506" cy="22681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zh-CN" altLang="en-US" sz="9600">
                  <a:solidFill>
                    <a:srgbClr val="47667F"/>
                  </a:solidFill>
                  <a:ea typeface="字由点字刻宋 Bold"/>
                  <a:sym typeface="+mn-ea"/>
                </a:rPr>
                <a:t>各模块细节划</a:t>
              </a:r>
              <a:endParaRPr lang="zh-CN" altLang="en-US" sz="9600">
                <a:solidFill>
                  <a:srgbClr val="47667F"/>
                </a:solidFill>
                <a:ea typeface="字由点字刻宋 Bold"/>
                <a:sym typeface="+mn-ea"/>
              </a:endParaRPr>
            </a:p>
            <a:p>
              <a:pPr algn="ctr">
                <a:lnSpc>
                  <a:spcPts val="5040"/>
                </a:lnSpc>
              </a:pPr>
              <a:endParaRPr lang="zh-CN" altLang="en-US" sz="9600">
                <a:solidFill>
                  <a:srgbClr val="47667F"/>
                </a:solidFill>
                <a:ea typeface="字由点字刻宋 Bold"/>
                <a:sym typeface="+mn-ea"/>
              </a:endParaRPr>
            </a:p>
            <a:p>
              <a:pPr algn="ctr">
                <a:lnSpc>
                  <a:spcPts val="5040"/>
                </a:lnSpc>
              </a:pPr>
              <a:r>
                <a:rPr lang="zh-CN" altLang="en-US" sz="9600">
                  <a:solidFill>
                    <a:srgbClr val="47667F"/>
                  </a:solidFill>
                  <a:ea typeface="字由点字刻宋 Bold"/>
                  <a:sym typeface="+mn-ea"/>
                </a:rPr>
                <a:t>分与仿真验证</a:t>
              </a:r>
              <a:endParaRPr lang="en-US" sz="9600">
                <a:solidFill>
                  <a:srgbClr val="47667F"/>
                </a:solidFill>
                <a:ea typeface="字由点字刻宋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85953" y="2353215"/>
            <a:ext cx="6198837" cy="5875138"/>
            <a:chOff x="0" y="0"/>
            <a:chExt cx="8265117" cy="7833518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150322" y="6177377"/>
              <a:ext cx="4841578" cy="76585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 rot="-3762197">
              <a:off x="199694" y="3467624"/>
              <a:ext cx="4841578" cy="76585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 rot="3787037">
              <a:off x="3134970" y="3617682"/>
              <a:ext cx="4841578" cy="76585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797720" y="0"/>
              <a:ext cx="2546433" cy="2546433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5287085"/>
              <a:ext cx="2546433" cy="2546433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718684" y="5287085"/>
              <a:ext cx="2546433" cy="2546433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784985" y="3480435"/>
            <a:ext cx="7057390" cy="5936146"/>
            <a:chOff x="-63500" y="-70705"/>
            <a:chExt cx="10210800" cy="3927428"/>
          </a:xfrm>
        </p:grpSpPr>
        <p:sp>
          <p:nvSpPr>
            <p:cNvPr id="11" name="TextBox 11"/>
            <p:cNvSpPr txBox="1"/>
            <p:nvPr/>
          </p:nvSpPr>
          <p:spPr>
            <a:xfrm>
              <a:off x="-63500" y="-70705"/>
              <a:ext cx="8026053" cy="5769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zh-CN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字由点字典黑 65J" panose="00020600040101010101" charset="-122"/>
                </a:rPr>
                <a:t>张洪鑫：</a:t>
              </a:r>
              <a:r>
                <a:rPr lang="en-US" altLang="zh-CN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字由点字典黑 65J" panose="00020600040101010101" charset="-122"/>
                </a:rPr>
                <a:t>VB</a:t>
              </a:r>
              <a:r>
                <a:rPr lang="zh-CN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字由点字典黑 65J" panose="00020600040101010101" charset="-122"/>
                </a:rPr>
                <a:t>登录界面，</a:t>
              </a:r>
              <a:r>
                <a:rPr lang="en-US" altLang="zh-CN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字由点字典黑 65J" panose="00020600040101010101" charset="-122"/>
                </a:rPr>
                <a:t>web</a:t>
              </a:r>
              <a:r>
                <a:rPr lang="zh-CN" altLang="en-US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字由点字典黑 65J" panose="00020600040101010101" charset="-122"/>
                </a:rPr>
                <a:t>登录界面，单片机代码</a:t>
              </a:r>
              <a:endPara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16075"/>
              <a:ext cx="10147300" cy="288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endParaRPr lang="en-US" sz="2800" b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279775"/>
              <a:ext cx="10147300" cy="576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0"/>
                </a:lnSpc>
              </a:pPr>
              <a:endParaRPr lang="en-US" sz="2800" b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endParaRPr>
            </a:p>
            <a:p>
              <a:pPr algn="l">
                <a:lnSpc>
                  <a:spcPts val="3360"/>
                </a:lnSpc>
              </a:pPr>
              <a:endParaRPr lang="en-US" sz="2800" b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endParaRP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4755539"/>
            <a:ext cx="285750" cy="28575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6003314"/>
            <a:ext cx="285750" cy="28575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7251089"/>
            <a:ext cx="285750" cy="28575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224103" y="6762397"/>
            <a:ext cx="1000125" cy="100012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3228146" y="2764214"/>
            <a:ext cx="1200150" cy="120015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5613190" y="6748109"/>
            <a:ext cx="1028700" cy="10287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48055" y="1355090"/>
            <a:ext cx="71291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tx2">
                    <a:lumMod val="60000"/>
                    <a:lumOff val="40000"/>
                  </a:schemeClr>
                </a:solidFill>
              </a:rPr>
              <a:t>任务分工</a:t>
            </a:r>
            <a:endParaRPr lang="zh-CN" altLang="en-US" sz="40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66800" y="9211969"/>
            <a:ext cx="285750" cy="2857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364615" y="8928735"/>
            <a:ext cx="210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78865" y="3390924"/>
            <a:ext cx="285750" cy="28575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24330" y="4765040"/>
            <a:ext cx="5715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胡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竞凌：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VB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文本模式，图像模式，分时控制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字由点字典黑 65J" panose="0002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27200" y="5960110"/>
            <a:ext cx="5417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刘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湘江：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VB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文本模式，图像模式，分时控制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字由点字典黑 65J" panose="0002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52600" y="7052945"/>
            <a:ext cx="5979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刘巧玲：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proteus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的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LED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制作，设计电路图，串口配置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字由点字典黑 65J" panose="0002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84985" y="9029700"/>
            <a:ext cx="58921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曾钦云：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proteus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LED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制作，设计电路图，串口配置</a:t>
            </a:r>
            <a:endParaRPr lang="zh-CN" altLang="en-US" sz="2800" b="1" dirty="0">
              <a:solidFill>
                <a:schemeClr val="tx2">
                  <a:lumMod val="60000"/>
                  <a:lumOff val="40000"/>
                </a:schemeClr>
              </a:solidFill>
              <a:ea typeface="字由点字典黑 65J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4985" y="7975600"/>
            <a:ext cx="5907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</a:rPr>
              <a:t>朱雅倩：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proteus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LED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ea typeface="字由点字典黑 65J" panose="00020600040101010101" charset="-122"/>
                <a:sym typeface="+mn-ea"/>
              </a:rPr>
              <a:t>制作，设计电路图，串口配置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ea typeface="字由点字典黑 65J" panose="00020600040101010101" charset="-122"/>
            </a:endParaRPr>
          </a:p>
        </p:txBody>
      </p:sp>
      <p:pic>
        <p:nvPicPr>
          <p:cNvPr id="22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8700" y="7943874"/>
            <a:ext cx="285750" cy="28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61803" y="635144"/>
            <a:ext cx="2615482" cy="260240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982878" y="7353046"/>
            <a:ext cx="13031925" cy="376555"/>
            <a:chOff x="0" y="-47625"/>
            <a:chExt cx="17375900" cy="50207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4271404" cy="502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47667F"/>
                </a:solidFill>
                <a:ea typeface="字由点字典黑 65J" panose="00020600040101010101" charset="-122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552248" y="-47625"/>
              <a:ext cx="4271404" cy="502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47667F"/>
                </a:solidFill>
                <a:ea typeface="字由点字典黑 65J" panose="00020600040101010101" charset="-122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104496" y="-47625"/>
              <a:ext cx="4271404" cy="502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47667F"/>
                </a:solidFill>
                <a:ea typeface="字由点字典黑 65J" panose="00020600040101010101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00800" y="635000"/>
            <a:ext cx="886714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ym typeface="+mn-ea"/>
              </a:rPr>
              <a:t>每个发光二极管是放置在行线和列线 的交叉点上，当对应的某一行置 1 电平，某一列置 0 电平，则相应的二极管就亮； 如要将第一个点点亮，则 </a:t>
            </a:r>
            <a:r>
              <a:rPr lang="en-US" altLang="zh-CN" sz="3200">
                <a:sym typeface="+mn-ea"/>
              </a:rPr>
              <a:t>POS1</a:t>
            </a:r>
            <a:r>
              <a:rPr lang="zh-CN" altLang="en-US" sz="3200">
                <a:sym typeface="+mn-ea"/>
              </a:rPr>
              <a:t>脚接高电平</a:t>
            </a:r>
            <a:r>
              <a:rPr lang="en-US" altLang="zh-CN" sz="3200">
                <a:sym typeface="+mn-ea"/>
              </a:rPr>
              <a:t>NEG1</a:t>
            </a:r>
            <a:r>
              <a:rPr lang="zh-CN" altLang="en-US" sz="3200">
                <a:sym typeface="+mn-ea"/>
              </a:rPr>
              <a:t> 脚接低电平，则第一个点就亮了</a:t>
            </a:r>
            <a:r>
              <a:rPr lang="en-US" altLang="zh-CN" sz="3200">
                <a:sym typeface="+mn-ea"/>
              </a:rPr>
              <a:t>;如果 要将第一行点亮，则第POS1 脚要接高电平，而（NEG1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NEG2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…… 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NEG16）这些 引脚接低电平，那么第一行就会点亮；如要将第一列点亮，则NEG1脚接低电平，</a:t>
            </a:r>
            <a:r>
              <a:rPr lang="zh-CN" altLang="en-US" sz="3200">
                <a:sym typeface="+mn-ea"/>
              </a:rPr>
              <a:t>而（</a:t>
            </a:r>
            <a:r>
              <a:rPr lang="en-US" altLang="zh-CN" sz="3200">
                <a:sym typeface="+mn-ea"/>
              </a:rPr>
              <a:t>POS1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POS2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……</a:t>
            </a:r>
            <a:r>
              <a:rPr lang="zh-CN" altLang="en-US" sz="3200">
                <a:sym typeface="+mn-ea"/>
              </a:rPr>
              <a:t>，</a:t>
            </a:r>
            <a:r>
              <a:rPr lang="en-US" altLang="zh-CN" sz="3200">
                <a:sym typeface="+mn-ea"/>
              </a:rPr>
              <a:t>POS16</a:t>
            </a:r>
            <a:r>
              <a:rPr lang="zh-CN" altLang="en-US" sz="3200">
                <a:sym typeface="+mn-ea"/>
              </a:rPr>
              <a:t>）接高电平，那么第一列就会亮。</a:t>
            </a:r>
            <a:endParaRPr lang="zh-CN" altLang="en-US" sz="3200"/>
          </a:p>
          <a:p>
            <a:endParaRPr lang="zh-CN" altLang="en-US" sz="3200"/>
          </a:p>
        </p:txBody>
      </p:sp>
      <p:pic>
        <p:nvPicPr>
          <p:cNvPr id="19" name="图片 18" descr="202112281104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00" y="4914900"/>
            <a:ext cx="5212080" cy="35109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17195" y="3462020"/>
            <a:ext cx="44596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ym typeface="+mn-ea"/>
              </a:rPr>
              <a:t>16X16</a:t>
            </a:r>
            <a:r>
              <a:rPr lang="zh-CN" altLang="en-US" sz="3200">
                <a:sym typeface="+mn-ea"/>
              </a:rPr>
              <a:t>点阵的内部结构图如下（行阳列阴）：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21" name="文本框 20"/>
          <p:cNvSpPr txBox="1"/>
          <p:nvPr/>
        </p:nvSpPr>
        <p:spPr>
          <a:xfrm>
            <a:off x="6245225" y="5829300"/>
            <a:ext cx="90227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+mn-ea"/>
                <a:cs typeface="+mn-ea"/>
                <a:sym typeface="+mn-ea"/>
              </a:rPr>
              <a:t>16*16LED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点阵与</a:t>
            </a:r>
            <a:r>
              <a:rPr lang="en-US" altLang="zh-CN" sz="2800" b="1">
                <a:latin typeface="+mn-ea"/>
                <a:cs typeface="+mn-ea"/>
                <a:sym typeface="+mn-ea"/>
              </a:rPr>
              <a:t>4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个</a:t>
            </a:r>
            <a:r>
              <a:rPr lang="en-US" altLang="zh-CN" sz="2800" b="1">
                <a:latin typeface="+mn-ea"/>
                <a:cs typeface="+mn-ea"/>
                <a:sym typeface="+mn-ea"/>
              </a:rPr>
              <a:t>74HC595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芯片的输出相连，通过</a:t>
            </a:r>
            <a:r>
              <a:rPr lang="en-US" altLang="zh-CN" sz="2800" b="1">
                <a:latin typeface="+mn-ea"/>
                <a:cs typeface="+mn-ea"/>
                <a:sym typeface="+mn-ea"/>
              </a:rPr>
              <a:t>595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的输出位的高低电平位置来控制某个点亮。而要显示多个点亮，则需要采用动态扫描的方法，即每次扫描一行，使每一行亮灯一段时间后灭掉，但从第一行点亮到最后一行灭掉的总时间不能超过人</a:t>
            </a:r>
            <a:r>
              <a:rPr lang="en-US" altLang="zh-CN" sz="2800" b="1"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肉眼可识别的时间，即</a:t>
            </a:r>
            <a:r>
              <a:rPr lang="en-US" altLang="zh-CN" sz="2800" b="1">
                <a:latin typeface="+mn-ea"/>
                <a:cs typeface="+mn-ea"/>
                <a:sym typeface="+mn-ea"/>
              </a:rPr>
              <a:t>24ms</a:t>
            </a:r>
            <a:r>
              <a:rPr lang="zh-CN" altLang="en-US" sz="2800" b="1">
                <a:latin typeface="+mn-ea"/>
                <a:cs typeface="+mn-ea"/>
                <a:sym typeface="+mn-ea"/>
              </a:rPr>
              <a:t>，而每一行点亮时，需给列一个新的数据。要想在点阵上显示数字等字符，需获取在LED点阵上显示数字字符所需列的数据（文字取模软件获取，按横向方式）。</a:t>
            </a:r>
            <a:endParaRPr lang="zh-CN" altLang="en-US" sz="2800"/>
          </a:p>
        </p:txBody>
      </p:sp>
      <p:sp>
        <p:nvSpPr>
          <p:cNvPr id="25" name="TextBox 14"/>
          <p:cNvSpPr txBox="1"/>
          <p:nvPr/>
        </p:nvSpPr>
        <p:spPr>
          <a:xfrm>
            <a:off x="2228293" y="23505"/>
            <a:ext cx="2506980" cy="654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55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单片机部分</a:t>
            </a:r>
            <a:endParaRPr lang="zh-CN" altLang="en-US" sz="3655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905,&quot;width&quot;:75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WPS 演示</Application>
  <PresentationFormat>自定义</PresentationFormat>
  <Paragraphs>144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字由点字刻宋 Bold</vt:lpstr>
      <vt:lpstr>字由点字典黑 65J</vt:lpstr>
      <vt:lpstr>黑体</vt:lpstr>
      <vt:lpstr>方正兰亭准黑_GBK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WPS_1649063897</cp:lastModifiedBy>
  <cp:revision>28</cp:revision>
  <dcterms:created xsi:type="dcterms:W3CDTF">2006-08-16T00:00:00Z</dcterms:created>
  <dcterms:modified xsi:type="dcterms:W3CDTF">2022-06-26T05:45:23Z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DE76C7AB05254D538CEA6D1D08546E37</vt:lpwstr>
  </property>
  <property fmtid="{D5CDD505-2E9C-101B-9397-08002B2CF9AE}" pid="3" name="KSOProductBuildVer">
    <vt:lpwstr>2052-11.1.0.11435</vt:lpwstr>
  </property>
</Properties>
</file>