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84"/>
      </p:cViewPr>
      <p:guideLst/>
    </p:cSldViewPr>
  </p:slideViewPr>
  <p:notesTextViewPr>
    <p:cViewPr>
      <p:scale>
        <a:sx n="1" d="1"/>
        <a:sy n="1" d="1"/>
      </p:scale>
      <p:origin x="0" y="0"/>
    </p:cViewPr>
  </p:notesTextViewPr>
  <p:sorterViewPr>
    <p:cViewPr>
      <p:scale>
        <a:sx n="100" d="100"/>
        <a:sy n="100" d="100"/>
      </p:scale>
      <p:origin x="0" y="-2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7773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8130887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572521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smtClean="0"/>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126573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7E9B64-DC09-41C8-9DE3-DA74AF8D2F97}" type="datetime1">
              <a:rPr lang="en-US" smtClean="0"/>
              <a:t>4/4/2024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smtClean="0"/>
              <a:t>Sample Footer Text</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265426305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82910166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378164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17112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5019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311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smtClean="0"/>
              <a:t>Sample Footer Text</a:t>
            </a:r>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2270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8835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891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6554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404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98027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3055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446393174"/>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667328" y="5199321"/>
            <a:ext cx="11204970" cy="1385640"/>
          </a:xfrm>
        </p:spPr>
        <p:txBody>
          <a:bodyPr vert="horz" lIns="91440" tIns="45720" rIns="91440" bIns="45720" rtlCol="0" anchor="ctr">
            <a:noAutofit/>
          </a:bodyPr>
          <a:lstStyle/>
          <a:p>
            <a:pPr algn="r"/>
            <a:r>
              <a:rPr lang="en-US" sz="1800" dirty="0">
                <a:solidFill>
                  <a:srgbClr val="FF0000"/>
                </a:solidFill>
              </a:rPr>
              <a:t>Presented </a:t>
            </a:r>
            <a:r>
              <a:rPr lang="en-US" sz="1800" dirty="0" smtClean="0">
                <a:solidFill>
                  <a:srgbClr val="FF0000"/>
                </a:solidFill>
              </a:rPr>
              <a:t>by:</a:t>
            </a:r>
          </a:p>
          <a:p>
            <a:pPr algn="r"/>
            <a:r>
              <a:rPr lang="en-US" sz="1800" dirty="0" smtClean="0">
                <a:solidFill>
                  <a:srgbClr val="FF0000"/>
                </a:solidFill>
              </a:rPr>
              <a:t>DIVYA R  </a:t>
            </a:r>
            <a:endParaRPr lang="en-US" sz="1800" dirty="0" smtClean="0">
              <a:solidFill>
                <a:srgbClr val="FF0000"/>
              </a:solidFill>
            </a:endParaRPr>
          </a:p>
          <a:p>
            <a:pPr algn="r"/>
            <a:endParaRPr lang="en-US" sz="1800" dirty="0" smtClean="0">
              <a:solidFill>
                <a:schemeClr val="bg1"/>
              </a:solidFill>
            </a:endParaRPr>
          </a:p>
          <a:p>
            <a:pPr algn="r"/>
            <a:endParaRPr lang="en-US" sz="18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6" y="1386631"/>
            <a:ext cx="10935045" cy="5226820"/>
          </a:xfrm>
        </p:spPr>
        <p:txBody>
          <a:bodyPr vert="horz" lIns="91440" tIns="45720" rIns="91440" bIns="45720" rtlCol="0" anchor="t">
            <a:normAutofit fontScale="85000" lnSpcReduction="20000"/>
          </a:bodyPr>
          <a:lstStyle/>
          <a:p>
            <a:r>
              <a:rPr lang="en-US" sz="1900" b="1" dirty="0">
                <a:ea typeface="+mn-lt"/>
                <a:cs typeface="+mn-lt"/>
              </a:rPr>
              <a:t>Individual Users</a:t>
            </a:r>
            <a:r>
              <a:rPr lang="en-US" sz="1900" dirty="0">
                <a:solidFill>
                  <a:srgbClr val="ECECEC"/>
                </a:solidFill>
                <a:ea typeface="+mn-lt"/>
                <a:cs typeface="+mn-lt"/>
              </a:rPr>
              <a:t>:</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Everyday computer users who want to protect their personal information, such as passwords, credit card details, and private messages, from unauthorized access.</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Professionals who handle sensitive data on their computers, including journalists, lawyers, and healthcare professionals.</a:t>
            </a:r>
            <a:endParaRPr lang="en-US" sz="1900" dirty="0"/>
          </a:p>
          <a:p>
            <a:r>
              <a:rPr lang="en-US" sz="1900" b="1" dirty="0">
                <a:ea typeface="+mn-lt"/>
                <a:cs typeface="+mn-lt"/>
              </a:rPr>
              <a:t>Businesses and Enterprises</a:t>
            </a:r>
            <a:r>
              <a:rPr lang="en-US" sz="1900" dirty="0">
                <a:solidFill>
                  <a:srgbClr val="ECECEC"/>
                </a:solidFill>
                <a:ea typeface="+mn-lt"/>
                <a:cs typeface="+mn-lt"/>
              </a:rPr>
              <a:t>:</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Small and medium-sized businesses (SMBs) seeking to safeguard their sensitive business information, financial records, and customer data from cyber threats.</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Large enterprises and corporations aiming to enhance their cybersecurity measures to protect valuable intellectual property and confidential business data.</a:t>
            </a:r>
            <a:endParaRPr lang="en-US" sz="1900" dirty="0"/>
          </a:p>
          <a:p>
            <a:r>
              <a:rPr lang="en-US" sz="1900" b="1" dirty="0">
                <a:ea typeface="+mn-lt"/>
                <a:cs typeface="+mn-lt"/>
              </a:rPr>
              <a:t>Government Agencies and Institutions</a:t>
            </a:r>
            <a:r>
              <a:rPr lang="en-US" sz="1900" dirty="0">
                <a:solidFill>
                  <a:srgbClr val="ECECEC"/>
                </a:solidFill>
                <a:ea typeface="+mn-lt"/>
                <a:cs typeface="+mn-lt"/>
              </a:rPr>
              <a:t>:</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Government organizations at local, state, and federal levels tasked with protecting classified information, national security data, and citizen privacy.</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Educational institutions, such as universities and research facilities, safeguarding academic research, student records, and institutional data.</a:t>
            </a:r>
            <a:endParaRPr lang="en-US" sz="1900" dirty="0"/>
          </a:p>
          <a:p>
            <a:r>
              <a:rPr lang="en-US" sz="1900" b="1" dirty="0">
                <a:ea typeface="+mn-lt"/>
                <a:cs typeface="+mn-lt"/>
              </a:rPr>
              <a:t>Cybersecurity Professionals</a:t>
            </a:r>
            <a:r>
              <a:rPr lang="en-US" sz="1900" dirty="0">
                <a:solidFill>
                  <a:srgbClr val="ECECEC"/>
                </a:solidFill>
                <a:ea typeface="+mn-lt"/>
                <a:cs typeface="+mn-lt"/>
              </a:rPr>
              <a:t>:</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Security analysts, consultants, and professionals responsible for assessing and mitigating cyber threats within organizations.</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Ethical hackers and penetration testers seeking to evaluate and strengthen the security posture of systems and networks.</a:t>
            </a:r>
            <a:endParaRPr lang="en-US" sz="1900" dirty="0"/>
          </a:p>
          <a:p>
            <a:r>
              <a:rPr lang="en-US" sz="1900" b="1" dirty="0">
                <a:ea typeface="+mn-lt"/>
                <a:cs typeface="+mn-lt"/>
              </a:rPr>
              <a:t>Software Developers and IT Professionals</a:t>
            </a:r>
            <a:r>
              <a:rPr lang="en-US" sz="1900" dirty="0">
                <a:solidFill>
                  <a:srgbClr val="ECECEC"/>
                </a:solidFill>
                <a:ea typeface="+mn-lt"/>
                <a:cs typeface="+mn-lt"/>
              </a:rPr>
              <a:t>:</a:t>
            </a:r>
            <a:endParaRPr lang="en-US" sz="1900" dirty="0"/>
          </a:p>
          <a:p>
            <a:pPr lvl="1">
              <a:buFont typeface="Neue Haas Grotesk Text Pro" panose="020B0604020202020204" pitchFamily="34" charset="0"/>
              <a:buChar char="+"/>
            </a:pPr>
            <a:r>
              <a:rPr lang="en-US" sz="19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900" dirty="0"/>
          </a:p>
          <a:p>
            <a:pPr marL="0" indent="0">
              <a:buNone/>
            </a:pPr>
            <a:endParaRPr lang="en-US" sz="1200" dirty="0">
              <a:solidFill>
                <a:srgbClr val="ECECEC"/>
              </a:solidFill>
            </a:endParaRP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7141" y="1487272"/>
            <a:ext cx="11170733" cy="5234203"/>
          </a:xfrm>
        </p:spPr>
        <p:txBody>
          <a:bodyPr vert="horz" lIns="91440" tIns="45720" rIns="91440" bIns="45720" rtlCol="0" anchor="t">
            <a:normAutofit fontScale="77500" lnSpcReduction="20000"/>
          </a:bodyPr>
          <a:lstStyle/>
          <a:p>
            <a:pPr marL="0" indent="0">
              <a:buNone/>
            </a:pPr>
            <a:r>
              <a:rPr lang="en-US" sz="2100"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sz="2100" b="1" dirty="0">
                <a:ea typeface="+mn-lt"/>
                <a:cs typeface="+mn-lt"/>
              </a:rPr>
              <a:t>Value Proposition:</a:t>
            </a:r>
            <a:endParaRPr lang="en-US" sz="2100" dirty="0">
              <a:ea typeface="+mn-lt"/>
              <a:cs typeface="+mn-lt"/>
            </a:endParaRPr>
          </a:p>
          <a:p>
            <a:r>
              <a:rPr lang="en-US" sz="2100" b="1" dirty="0">
                <a:ea typeface="+mn-lt"/>
                <a:cs typeface="+mn-lt"/>
              </a:rPr>
              <a:t>Enhanced Data Security</a:t>
            </a:r>
            <a:r>
              <a:rPr lang="en-US" sz="2100" dirty="0">
                <a:solidFill>
                  <a:srgbClr val="ECECEC"/>
                </a:solidFill>
                <a:ea typeface="+mn-lt"/>
                <a:cs typeface="+mn-lt"/>
              </a:rPr>
              <a:t>: </a:t>
            </a:r>
            <a:endParaRPr lang="en-US" sz="2100" dirty="0" smtClean="0">
              <a:solidFill>
                <a:srgbClr val="ECECEC"/>
              </a:solidFill>
              <a:ea typeface="+mn-lt"/>
              <a:cs typeface="+mn-lt"/>
            </a:endParaRPr>
          </a:p>
          <a:p>
            <a:pPr marL="0" indent="0">
              <a:buNone/>
            </a:pPr>
            <a:r>
              <a:rPr lang="en-US" sz="2100" dirty="0" smtClean="0">
                <a:solidFill>
                  <a:srgbClr val="ECECEC"/>
                </a:solidFill>
                <a:ea typeface="+mn-lt"/>
                <a:cs typeface="+mn-lt"/>
              </a:rPr>
              <a:t>   Our </a:t>
            </a:r>
            <a:r>
              <a:rPr lang="en-US" sz="2100" dirty="0">
                <a:solidFill>
                  <a:srgbClr val="ECECEC"/>
                </a:solidFill>
                <a:ea typeface="+mn-lt"/>
                <a:cs typeface="+mn-lt"/>
              </a:rPr>
              <a:t>solution offers robust security measures to protect sensitive information from keylogging threats, </a:t>
            </a:r>
            <a:r>
              <a:rPr lang="en-US" sz="2100" dirty="0" smtClean="0">
                <a:solidFill>
                  <a:srgbClr val="ECECEC"/>
                </a:solidFill>
                <a:ea typeface="+mn-lt"/>
                <a:cs typeface="+mn-lt"/>
              </a:rPr>
              <a:t>     enhancing </a:t>
            </a:r>
            <a:r>
              <a:rPr lang="en-US" sz="2100" dirty="0">
                <a:solidFill>
                  <a:srgbClr val="ECECEC"/>
                </a:solidFill>
                <a:ea typeface="+mn-lt"/>
                <a:cs typeface="+mn-lt"/>
              </a:rPr>
              <a:t>data security and safeguarding against unauthorized access and exploitation.</a:t>
            </a:r>
            <a:endParaRPr lang="en-US" sz="2100" dirty="0"/>
          </a:p>
          <a:p>
            <a:r>
              <a:rPr lang="en-US" sz="2100" b="1" dirty="0">
                <a:ea typeface="+mn-lt"/>
                <a:cs typeface="+mn-lt"/>
              </a:rPr>
              <a:t>Real-Time Threat Detection</a:t>
            </a:r>
            <a:r>
              <a:rPr lang="en-US" sz="2100" dirty="0">
                <a:solidFill>
                  <a:srgbClr val="ECECEC"/>
                </a:solidFill>
                <a:ea typeface="+mn-lt"/>
                <a:cs typeface="+mn-lt"/>
              </a:rPr>
              <a:t>: </a:t>
            </a:r>
            <a:endParaRPr lang="en-US" sz="2100" dirty="0" smtClean="0">
              <a:solidFill>
                <a:srgbClr val="ECECEC"/>
              </a:solidFill>
              <a:ea typeface="+mn-lt"/>
              <a:cs typeface="+mn-lt"/>
            </a:endParaRPr>
          </a:p>
          <a:p>
            <a:pPr marL="0" indent="0">
              <a:buNone/>
            </a:pPr>
            <a:r>
              <a:rPr lang="en-US" sz="2100" dirty="0" smtClean="0">
                <a:solidFill>
                  <a:srgbClr val="ECECEC"/>
                </a:solidFill>
                <a:ea typeface="+mn-lt"/>
                <a:cs typeface="+mn-lt"/>
              </a:rPr>
              <a:t>  With </a:t>
            </a:r>
            <a:r>
              <a:rPr lang="en-US" sz="2100" dirty="0">
                <a:solidFill>
                  <a:srgbClr val="ECECEC"/>
                </a:solidFill>
                <a:ea typeface="+mn-lt"/>
                <a:cs typeface="+mn-lt"/>
              </a:rPr>
              <a:t>real-time detection and prevention capabilities, our solution promptly identifies and mitigates keylogging activities, minimizing the risk of data breaches and cyber attacks.</a:t>
            </a:r>
            <a:endParaRPr lang="en-US" sz="2100" dirty="0"/>
          </a:p>
          <a:p>
            <a:r>
              <a:rPr lang="en-US" sz="2100" b="1" dirty="0">
                <a:ea typeface="+mn-lt"/>
                <a:cs typeface="+mn-lt"/>
              </a:rPr>
              <a:t>User-Friendly Experience</a:t>
            </a:r>
            <a:r>
              <a:rPr lang="en-US" sz="2100" dirty="0" smtClean="0">
                <a:solidFill>
                  <a:srgbClr val="ECECEC"/>
                </a:solidFill>
                <a:ea typeface="+mn-lt"/>
                <a:cs typeface="+mn-lt"/>
              </a:rPr>
              <a:t>:</a:t>
            </a:r>
          </a:p>
          <a:p>
            <a:pPr marL="0" indent="0">
              <a:buNone/>
            </a:pPr>
            <a:r>
              <a:rPr lang="en-US" sz="2100" dirty="0" smtClean="0">
                <a:solidFill>
                  <a:srgbClr val="ECECEC"/>
                </a:solidFill>
                <a:ea typeface="+mn-lt"/>
                <a:cs typeface="+mn-lt"/>
              </a:rPr>
              <a:t>  </a:t>
            </a:r>
            <a:r>
              <a:rPr lang="en-US" sz="2100" dirty="0">
                <a:solidFill>
                  <a:srgbClr val="ECECEC"/>
                </a:solidFill>
                <a:ea typeface="+mn-lt"/>
                <a:cs typeface="+mn-lt"/>
              </a:rPr>
              <a:t>Our intuitive user interface and easy deployment ensure a seamless user experience, empowering users to manage and monitor the keylogger and security measures effortlessly.</a:t>
            </a:r>
            <a:endParaRPr lang="en-US" sz="2100" dirty="0"/>
          </a:p>
          <a:p>
            <a:r>
              <a:rPr lang="en-US" sz="2100" b="1" dirty="0">
                <a:ea typeface="+mn-lt"/>
                <a:cs typeface="+mn-lt"/>
              </a:rPr>
              <a:t>Cross-Platform Compatibility</a:t>
            </a:r>
            <a:r>
              <a:rPr lang="en-US" sz="2100" dirty="0" smtClean="0">
                <a:solidFill>
                  <a:srgbClr val="ECECEC"/>
                </a:solidFill>
                <a:ea typeface="+mn-lt"/>
                <a:cs typeface="+mn-lt"/>
              </a:rPr>
              <a:t>:</a:t>
            </a:r>
          </a:p>
          <a:p>
            <a:pPr marL="0" indent="0">
              <a:buNone/>
            </a:pPr>
            <a:r>
              <a:rPr lang="en-US" sz="2100" dirty="0" smtClean="0">
                <a:solidFill>
                  <a:srgbClr val="ECECEC"/>
                </a:solidFill>
                <a:ea typeface="+mn-lt"/>
                <a:cs typeface="+mn-lt"/>
              </a:rPr>
              <a:t>  </a:t>
            </a:r>
            <a:r>
              <a:rPr lang="en-US" sz="2100" dirty="0">
                <a:solidFill>
                  <a:srgbClr val="ECECEC"/>
                </a:solidFill>
                <a:ea typeface="+mn-lt"/>
                <a:cs typeface="+mn-lt"/>
              </a:rPr>
              <a:t>Our solution's compatibility with multiple platforms ensures flexibility and accessibility, allowing users to deploy it across diverse environments and systems, maximizing its effectiveness and usability.</a:t>
            </a:r>
            <a:endParaRPr lang="en-US" sz="2100" dirty="0"/>
          </a:p>
          <a:p>
            <a:r>
              <a:rPr lang="en-US" sz="2100" b="1" dirty="0">
                <a:ea typeface="+mn-lt"/>
                <a:cs typeface="+mn-lt"/>
              </a:rPr>
              <a:t>Privacy and Confidentiality</a:t>
            </a:r>
            <a:r>
              <a:rPr lang="en-US" sz="2100" dirty="0">
                <a:solidFill>
                  <a:srgbClr val="ECECEC"/>
                </a:solidFill>
                <a:ea typeface="+mn-lt"/>
                <a:cs typeface="+mn-lt"/>
              </a:rPr>
              <a:t>: </a:t>
            </a:r>
            <a:endParaRPr lang="en-US" sz="2100" dirty="0" smtClean="0">
              <a:solidFill>
                <a:srgbClr val="ECECEC"/>
              </a:solidFill>
              <a:ea typeface="+mn-lt"/>
              <a:cs typeface="+mn-lt"/>
            </a:endParaRPr>
          </a:p>
          <a:p>
            <a:pPr marL="0" indent="0">
              <a:buNone/>
            </a:pPr>
            <a:r>
              <a:rPr lang="en-US" sz="2100" dirty="0" smtClean="0">
                <a:solidFill>
                  <a:srgbClr val="ECECEC"/>
                </a:solidFill>
                <a:ea typeface="+mn-lt"/>
                <a:cs typeface="+mn-lt"/>
              </a:rPr>
              <a:t>   Through </a:t>
            </a:r>
            <a:r>
              <a:rPr lang="en-US" sz="2100" dirty="0">
                <a:solidFill>
                  <a:srgbClr val="ECECEC"/>
                </a:solidFill>
                <a:ea typeface="+mn-lt"/>
                <a:cs typeface="+mn-lt"/>
              </a:rPr>
              <a:t>robust encryption techniques, our solution prioritizes the privacy and confidentiality of logged data, providing users with peace of mind and assurance that their sensitive information remains protected against </a:t>
            </a:r>
            <a:r>
              <a:rPr lang="en-US" sz="2100" dirty="0" smtClean="0">
                <a:solidFill>
                  <a:srgbClr val="ECECEC"/>
                </a:solidFill>
                <a:ea typeface="+mn-lt"/>
                <a:cs typeface="+mn-lt"/>
              </a:rPr>
              <a:t>unauthorized </a:t>
            </a:r>
            <a:r>
              <a:rPr lang="en-US" sz="2100" dirty="0">
                <a:solidFill>
                  <a:srgbClr val="ECECEC"/>
                </a:solidFill>
                <a:ea typeface="+mn-lt"/>
                <a:cs typeface="+mn-lt"/>
              </a:rPr>
              <a:t>access and interception.</a:t>
            </a:r>
            <a:endParaRPr lang="en-US" sz="2100"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600" b="1" dirty="0">
                <a:ea typeface="+mn-lt"/>
                <a:cs typeface="+mn-lt"/>
              </a:rPr>
              <a:t>Detection Accuracy:</a:t>
            </a:r>
            <a:r>
              <a:rPr lang="en-US" sz="16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600" dirty="0"/>
          </a:p>
          <a:p>
            <a:r>
              <a:rPr lang="en-US" sz="1600" b="1" dirty="0">
                <a:ea typeface="+mn-lt"/>
                <a:cs typeface="+mn-lt"/>
              </a:rPr>
              <a:t>Prevention Efficacy:</a:t>
            </a:r>
            <a:r>
              <a:rPr lang="en-US" sz="16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600" dirty="0"/>
          </a:p>
          <a:p>
            <a:r>
              <a:rPr lang="en-US" sz="1600" b="1" dirty="0">
                <a:ea typeface="+mn-lt"/>
                <a:cs typeface="+mn-lt"/>
              </a:rPr>
              <a:t>System Performance:</a:t>
            </a:r>
            <a:r>
              <a:rPr lang="en-US" sz="16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600" dirty="0"/>
          </a:p>
          <a:p>
            <a:r>
              <a:rPr lang="en-US" sz="1600" b="1" dirty="0">
                <a:ea typeface="+mn-lt"/>
                <a:cs typeface="+mn-lt"/>
              </a:rPr>
              <a:t>Encryption Strength:</a:t>
            </a:r>
            <a:r>
              <a:rPr lang="en-US" sz="16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600" dirty="0"/>
          </a:p>
          <a:p>
            <a:r>
              <a:rPr lang="en-US" sz="1600" b="1" dirty="0">
                <a:ea typeface="+mn-lt"/>
                <a:cs typeface="+mn-lt"/>
              </a:rPr>
              <a:t>User Satisfaction:</a:t>
            </a:r>
            <a:r>
              <a:rPr lang="en-US" sz="16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600" dirty="0"/>
          </a:p>
          <a:p>
            <a:pPr marL="0" indent="0">
              <a:buNone/>
            </a:pPr>
            <a:endParaRPr lang="en-US" sz="16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a:xfrm>
            <a:off x="8595359" y="6356350"/>
            <a:ext cx="3238677" cy="365125"/>
          </a:xfrm>
        </p:spPr>
        <p:txBody>
          <a:bodyPr/>
          <a:lstStyle/>
          <a:p>
            <a:endParaRPr lang="en-US" dirty="0"/>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sz="1800"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r>
              <a:rPr lang="en-US" dirty="0">
                <a:solidFill>
                  <a:srgbClr val="ECECEC"/>
                </a:solidFill>
                <a:ea typeface="+mn-lt"/>
                <a:cs typeface="+mn-lt"/>
              </a:rPr>
              <a:t>.</a:t>
            </a:r>
            <a:endParaRPr lang="en-US" dirty="0"/>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TotalTime>
  <Words>1264</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Neue Haas Grotesk Text Pro</vt:lpstr>
      <vt:lpstr>Vapor Trail</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3hitech023</dc:creator>
  <cp:lastModifiedBy>3hitech023</cp:lastModifiedBy>
  <cp:revision>145</cp:revision>
  <dcterms:created xsi:type="dcterms:W3CDTF">2024-04-01T14:55:32Z</dcterms:created>
  <dcterms:modified xsi:type="dcterms:W3CDTF">2024-04-04T05:06:17Z</dcterms:modified>
</cp:coreProperties>
</file>