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6" r:id="rId8"/>
    <p:sldId id="261" r:id="rId9"/>
    <p:sldId id="277" r:id="rId10"/>
    <p:sldId id="278" r:id="rId11"/>
    <p:sldId id="268" r:id="rId12"/>
    <p:sldId id="275" r:id="rId13"/>
    <p:sldId id="273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/>
    <p:restoredTop sz="94719"/>
  </p:normalViewPr>
  <p:slideViewPr>
    <p:cSldViewPr snapToGrid="0">
      <p:cViewPr varScale="1">
        <p:scale>
          <a:sx n="108" d="100"/>
          <a:sy n="108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C6395-FEED-2A2B-03A3-A80A9881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3C1BC-C656-72FE-5F9F-E53E96064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6B12-D82D-2E3F-C8E2-F69C1BF5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D4E03-98E6-9FC5-A795-F4B9658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2EFC1-9C63-37B5-451C-719244A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2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3ED8D-90EA-2F1F-106B-6BC153C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3DB4D-C52C-C9E7-A3C4-AACBBF7A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ABFA7-B46A-34CF-F4D0-77ECDF28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216AA-DE05-93BE-90E7-86AFAC8C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DBFB-0445-6351-DB2F-642112C7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0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E52BD-1399-C7AE-92F0-1B85EBD33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02166-8483-E1FF-7797-C3319754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EA0F-FF37-8FD5-C6F4-B60EADA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74B8-D1A8-86CD-EB78-A571A93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C870C-3437-05B9-F6A8-B082348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12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442B-EC64-5055-C719-3A940261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69390-5F6D-9F67-B6F9-7FDBF47C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5245-F550-7A91-38EB-1D8509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F7B4A-AC8F-50E9-7494-A758745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E0E4-56D3-1A99-2101-2601501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9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2A3CB-6F3C-8B68-8123-896759E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5B11D-13C2-E1C8-EB86-00D8DD50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4BBD-FC1E-7453-CA6A-597329B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3808C-4D0E-B744-F50E-01B6D75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A93B8-317E-8A81-9655-335F56A6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7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B3F8-B603-FD42-B2AD-50FB6860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149C-7526-B395-49F9-0E30CC8F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9ADD3-6C5A-0F5E-09AF-139C5BC6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5CB59-1962-9261-7B44-46706E4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535C4-A2A3-4E8B-A5B0-E2D4046F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D90E8-5378-69CC-9A4C-47A245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6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34523-CC8D-993A-CCA1-B7E3B69F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C0953-EF70-86FC-78B3-19A6AF50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EF581-573B-2562-5B79-B0396246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37C78-41AC-FD76-3E19-4DC55E0E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0176D-ADF1-BD34-949C-1ECDC32E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777B9-3660-C428-1F37-1C5A9C0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1C39D-E065-A247-B20F-8768E5D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C29F2A-0C6E-33DE-A1DF-DA8ADED6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E300-080E-BA42-18E8-1D436273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A3965-C668-02FF-CD4D-E28C267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3B8B0-B0DE-5015-80D9-4C8145AD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6023E-F10F-04D9-C2AD-D395D61C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12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D010B-412D-9B0A-1211-3CD9B9D6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BA8AE4-1450-1EB1-794B-0571CB7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A0D5E-9B15-3D5E-2B27-2A2BE9C8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8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A072-3DEB-B91B-6681-4105B336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F4DB5-166A-5BFA-F492-56E0B517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394D3-3B40-0A8B-3832-8F60AE3A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9806A-E08C-64F8-AA17-DE251908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A99D3-2E1F-F696-1C9D-C2543427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3B93A-BBF2-8066-EA96-6E008C39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21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A0BA4-6B3A-17A3-0712-2E047F1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11ACAC-5BDB-7855-7A42-55129313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6DE53-BAF7-F84A-2F05-EA2416C0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8C7B9-FAB4-8B74-F27C-CE5033EE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A2B32-ADBA-C0F0-FEA0-C4A44224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21EDD-B7BF-404F-6020-DC77318B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7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AEBE9-7F13-BEE7-20B8-6C00CA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BADF4-07FF-1994-2062-5BCF6BE5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233C6-4FE9-12ED-7C26-1719B1A2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785F-9162-774C-891B-E364E5966A97}" type="datetimeFigureOut">
              <a:t>2023-09-20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257F-9ABE-5A20-2607-74EA56C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74F3-AEDD-468D-D29D-45A75D40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48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3B61-F99E-9BBD-1DDF-1772D007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/>
              <a:t>Sharpness-Aware Minimization</a:t>
            </a:r>
            <a:br>
              <a:rPr kumimoji="1" lang="en-US" altLang="ko-Kore-KR" sz="4800"/>
            </a:br>
            <a:r>
              <a:rPr kumimoji="1" lang="en-US" altLang="ko-Kore-KR" sz="4800"/>
              <a:t>for Efficiently Improving</a:t>
            </a:r>
            <a:br>
              <a:rPr kumimoji="1" lang="en-US" altLang="ko-Kore-KR" sz="4800"/>
            </a:br>
            <a:r>
              <a:rPr kumimoji="1" lang="en-US" altLang="ko-Kore-KR" sz="4800"/>
              <a:t>Generalization (SAM)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F01BBB-7E7F-511B-F322-2913855AB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Pierre Foret et al. (Google research)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3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5C5853-F3AE-3EAB-3765-A7AACF4F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39" y="1690688"/>
            <a:ext cx="7196721" cy="506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B08C71-4450-3E87-EB42-9403A570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54" y="2379420"/>
            <a:ext cx="6942891" cy="24867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68142B-EF9B-F6F5-1B38-9D057A05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67" y="5048098"/>
            <a:ext cx="78020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885AEEF-9B2F-0B71-599D-5D11D28C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3016251"/>
            <a:ext cx="7632700" cy="3124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0987CD-900D-7BF3-8E1B-366DDB8B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246" y="2208331"/>
            <a:ext cx="4779505" cy="405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7E3A4B-C62C-E711-2CDA-9FF2CA60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55" y="1690688"/>
            <a:ext cx="5739086" cy="5176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A32F748-696F-9E67-E42D-0108C8FBD3FC}"/>
              </a:ext>
            </a:extLst>
          </p:cNvPr>
          <p:cNvCxnSpPr>
            <a:cxnSpLocks/>
          </p:cNvCxnSpPr>
          <p:nvPr/>
        </p:nvCxnSpPr>
        <p:spPr>
          <a:xfrm>
            <a:off x="2105889" y="2809101"/>
            <a:ext cx="7980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7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414A-D2EB-A74B-DB8F-C96E9C04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3. Empirical Evaluation</a:t>
            </a:r>
            <a:br>
              <a:rPr kumimoji="1" lang="en-US" altLang="ko-Kore-KR"/>
            </a:br>
            <a:r>
              <a:rPr kumimoji="1" lang="en-US" altLang="ko-Kore-KR"/>
              <a:t> - Image Classification from Scratch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1776-BD8B-2BE9-79ED-21F8658A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/>
              <a:t>Image</a:t>
            </a:r>
            <a:r>
              <a:rPr lang="ko-KR" altLang="en-US" sz="1800"/>
              <a:t> </a:t>
            </a:r>
            <a:r>
              <a:rPr lang="en-US" altLang="ko-KR" sz="1800"/>
              <a:t>classification</a:t>
            </a:r>
            <a:r>
              <a:rPr lang="ko-KR" altLang="en-US" sz="1800"/>
              <a:t> </a:t>
            </a:r>
            <a:r>
              <a:rPr lang="en-US" altLang="ko-KR" sz="1800"/>
              <a:t>from</a:t>
            </a:r>
            <a:r>
              <a:rPr lang="ko-KR" altLang="en-US" sz="1800"/>
              <a:t> </a:t>
            </a:r>
            <a:r>
              <a:rPr lang="en-US" altLang="ko-KR" sz="1800"/>
              <a:t>scratch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/>
              <a:t>Fine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/>
              <a:t>Robustness to label noise</a:t>
            </a:r>
            <a:endParaRPr lang="ko-KR" altLang="en-US" sz="1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F2F0-F50A-7AF7-FC5C-F1F8B7C8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44" y="1845457"/>
            <a:ext cx="6115730" cy="1663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334514-CCAE-CC24-F823-9EAA1EC0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13" y="4001294"/>
            <a:ext cx="3249592" cy="2376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3BD624-AD60-6310-4A61-1F654B14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26" y="5334127"/>
            <a:ext cx="3829584" cy="1476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C9109D-21AE-A1EA-9D8B-7518FC50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26" y="2905545"/>
            <a:ext cx="4810460" cy="24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B775-7EA2-3E74-7EB3-303A405A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4. Sharpness and Generalization Through the Lens of SAM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2459B06-F1D3-5E92-B6A9-511E7C5C0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/>
                  <a:t>m-sharpness</a:t>
                </a:r>
              </a:p>
              <a:p>
                <a:pPr lvl="1"/>
                <a:r>
                  <a:rPr lang="en-US" altLang="ko-Kore-KR"/>
                  <a:t>Each accelerator receives a subset of size </a:t>
                </a:r>
                <a14:m>
                  <m:oMath xmlns:m="http://schemas.openxmlformats.org/officeDocument/2006/math">
                    <m:r>
                      <a:rPr lang="en-US" altLang="ko-Kore-KR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ore-KR"/>
                  <a:t> of a batch.</a:t>
                </a:r>
              </a:p>
              <a:p>
                <a:pPr lvl="1"/>
                <a:r>
                  <a:rPr lang="en-US" altLang="ko-Kore-KR"/>
                  <a:t>Smaller values of </a:t>
                </a:r>
                <a14:m>
                  <m:oMath xmlns:m="http://schemas.openxmlformats.org/officeDocument/2006/math">
                    <m:r>
                      <a:rPr lang="en-US" altLang="ko-Kore-KR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ore-KR"/>
                  <a:t> tend to yield models having better generalization ability.</a:t>
                </a:r>
              </a:p>
              <a:p>
                <a:r>
                  <a:rPr lang="en-US" altLang="en-US"/>
                  <a:t>Hessian spectra</a:t>
                </a:r>
                <a:endParaRPr lang="ko-Kore-KR" altLang="en-US"/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2459B06-F1D3-5E92-B6A9-511E7C5C0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6DEC425-D6A8-314A-726D-80345C0E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3" y="3878758"/>
            <a:ext cx="4415652" cy="22982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548744-FD0C-10D1-9A0A-9DAE4718C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215" y="3608709"/>
            <a:ext cx="3263630" cy="2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3E38-10B7-1EC3-8E1A-DE1F6C01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6. Discussion and Future Work</a:t>
            </a:r>
            <a:endParaRPr kumimoji="1" lang="ko-Kore-KR" altLang="en-US"/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FD052E8-2B28-0A5F-F6BA-035C2873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3023394"/>
            <a:ext cx="7594600" cy="1955800"/>
          </a:xfrm>
        </p:spPr>
      </p:pic>
    </p:spTree>
    <p:extLst>
      <p:ext uri="{BB962C8B-B14F-4D97-AF65-F5344CB8AC3E}">
        <p14:creationId xmlns:p14="http://schemas.microsoft.com/office/powerpoint/2010/main" val="29381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2920-0250-986C-57F5-23055790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5CBDE-9180-68DC-AA82-0D40BC78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/>
              <a:t>1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r>
              <a:rPr kumimoji="1" lang="en-US" altLang="ko-KR"/>
              <a:t>Introduction</a:t>
            </a:r>
          </a:p>
          <a:p>
            <a:pPr marL="0" indent="0">
              <a:buNone/>
            </a:pPr>
            <a:r>
              <a:rPr kumimoji="1" lang="en-US" altLang="ko-Kore-KR"/>
              <a:t>2. Sharpness-Aware Minimization (SAM)</a:t>
            </a:r>
          </a:p>
          <a:p>
            <a:pPr marL="0" indent="0">
              <a:buNone/>
            </a:pPr>
            <a:r>
              <a:rPr kumimoji="1" lang="en-US" altLang="ko-Kore-KR"/>
              <a:t>3. Empirical Evaluation</a:t>
            </a:r>
          </a:p>
          <a:p>
            <a:pPr marL="0" indent="0">
              <a:buNone/>
            </a:pPr>
            <a:r>
              <a:rPr kumimoji="1" lang="en-US" altLang="ko-Kore-KR"/>
              <a:t>4. Sharpness and Generalization Through the Lens of SAM</a:t>
            </a:r>
          </a:p>
          <a:p>
            <a:pPr marL="0" indent="0">
              <a:buNone/>
            </a:pPr>
            <a:r>
              <a:rPr kumimoji="1" lang="en-US" altLang="ko-Kore-KR"/>
              <a:t>5. Related Work</a:t>
            </a:r>
          </a:p>
          <a:p>
            <a:pPr marL="0" indent="0">
              <a:buNone/>
            </a:pPr>
            <a:r>
              <a:rPr kumimoji="1" lang="en-US" altLang="ko-Kore-KR"/>
              <a:t>6. Discussion and Future Work</a:t>
            </a:r>
          </a:p>
          <a:p>
            <a:pPr marL="0" indent="0">
              <a:buNone/>
            </a:pPr>
            <a:r>
              <a:rPr kumimoji="1" lang="en-US" altLang="ko-Kore-KR" strike="sngStrike"/>
              <a:t>7. Acknowledgements</a:t>
            </a:r>
            <a:endParaRPr kumimoji="1" lang="ko-Kore-KR" altLang="en-US" strike="sngStrike"/>
          </a:p>
        </p:txBody>
      </p:sp>
    </p:spTree>
    <p:extLst>
      <p:ext uri="{BB962C8B-B14F-4D97-AF65-F5344CB8AC3E}">
        <p14:creationId xmlns:p14="http://schemas.microsoft.com/office/powerpoint/2010/main" val="41491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75D09-B062-591C-4F71-42FF43E8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Abstract</a:t>
            </a:r>
            <a:endParaRPr kumimoji="1" lang="ko-Kore-KR" altLang="en-US"/>
          </a:p>
        </p:txBody>
      </p:sp>
      <p:pic>
        <p:nvPicPr>
          <p:cNvPr id="5" name="내용 개체 틀 4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CBF00356-10A4-54C6-72A3-DD8BA6AF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2064544"/>
            <a:ext cx="6134100" cy="3873500"/>
          </a:xfrm>
        </p:spPr>
      </p:pic>
    </p:spTree>
    <p:extLst>
      <p:ext uri="{BB962C8B-B14F-4D97-AF65-F5344CB8AC3E}">
        <p14:creationId xmlns:p14="http://schemas.microsoft.com/office/powerpoint/2010/main" val="37278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F060-D072-93CD-9DDD-2C77C60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1. Introduction</a:t>
            </a:r>
            <a:endParaRPr kumimoji="1" lang="ko-Kore-KR" altLang="en-US"/>
          </a:p>
        </p:txBody>
      </p:sp>
      <p:pic>
        <p:nvPicPr>
          <p:cNvPr id="5" name="내용 개체 틀 4" descr="텍스트, 종이접기이(가) 표시된 사진&#10;&#10;자동 생성된 설명">
            <a:extLst>
              <a:ext uri="{FF2B5EF4-FFF2-40B4-BE49-F238E27FC236}">
                <a16:creationId xmlns:a16="http://schemas.microsoft.com/office/drawing/2014/main" id="{DE3F0216-28C5-2BF4-0EBB-971DC664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00" y="2413794"/>
            <a:ext cx="7569200" cy="3175000"/>
          </a:xfrm>
        </p:spPr>
      </p:pic>
    </p:spTree>
    <p:extLst>
      <p:ext uri="{BB962C8B-B14F-4D97-AF65-F5344CB8AC3E}">
        <p14:creationId xmlns:p14="http://schemas.microsoft.com/office/powerpoint/2010/main" val="35907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4745773-214C-E37B-8CAF-158729CF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0" y="3220244"/>
            <a:ext cx="7302500" cy="1562100"/>
          </a:xfrm>
        </p:spPr>
      </p:pic>
    </p:spTree>
    <p:extLst>
      <p:ext uri="{BB962C8B-B14F-4D97-AF65-F5344CB8AC3E}">
        <p14:creationId xmlns:p14="http://schemas.microsoft.com/office/powerpoint/2010/main" val="10183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21E57BCC-1354-4633-9601-19AE846DF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956017"/>
            <a:ext cx="7391400" cy="1892300"/>
          </a:xfrm>
        </p:spPr>
      </p:pic>
    </p:spTree>
    <p:extLst>
      <p:ext uri="{BB962C8B-B14F-4D97-AF65-F5344CB8AC3E}">
        <p14:creationId xmlns:p14="http://schemas.microsoft.com/office/powerpoint/2010/main" val="27050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21E57BCC-1354-4633-9601-19AE846DF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956017"/>
            <a:ext cx="7391400" cy="18923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93E829-E66A-91C1-113F-77FDB4B7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69" y="4113646"/>
            <a:ext cx="5811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5C5853-F3AE-3EAB-3765-A7AACF4F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39" y="1690688"/>
            <a:ext cx="7196721" cy="5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5C5853-F3AE-3EAB-3765-A7AACF4F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39" y="1690688"/>
            <a:ext cx="7196721" cy="506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B08C71-4450-3E87-EB42-9403A570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54" y="2379420"/>
            <a:ext cx="6942891" cy="2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6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176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테마</vt:lpstr>
      <vt:lpstr>Sharpness-Aware Minimization for Efficiently Improving Generalization (SAM)</vt:lpstr>
      <vt:lpstr>목차</vt:lpstr>
      <vt:lpstr>Abstract</vt:lpstr>
      <vt:lpstr>1. Introduction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3. Empirical Evaluation  - Image Classification from Scratch</vt:lpstr>
      <vt:lpstr>4. Sharpness and Generalization Through the Lens of SAM</vt:lpstr>
      <vt:lpstr>6. Discussion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Sharpness-Aware Minimization for Efficiently Improving Generalization (SAM)</dc:title>
  <dc:creator>김환희</dc:creator>
  <cp:lastModifiedBy>김환희</cp:lastModifiedBy>
  <cp:revision>3</cp:revision>
  <dcterms:created xsi:type="dcterms:W3CDTF">2023-09-13T04:48:14Z</dcterms:created>
  <dcterms:modified xsi:type="dcterms:W3CDTF">2023-09-20T05:05:21Z</dcterms:modified>
</cp:coreProperties>
</file>