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C82F4-83E0-423C-B1E5-EF947F03FEDA}" v="70" dt="2023-09-13T05:24:44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관희" userId="aa604fb3-6ccf-49e7-961c-7b392e5a5f19" providerId="ADAL" clId="{A96C82F4-83E0-423C-B1E5-EF947F03FEDA}"/>
    <pc:docChg chg="custSel addSld modSld">
      <pc:chgData name="이관희" userId="aa604fb3-6ccf-49e7-961c-7b392e5a5f19" providerId="ADAL" clId="{A96C82F4-83E0-423C-B1E5-EF947F03FEDA}" dt="2023-09-13T05:24:59.406" v="955" actId="20577"/>
      <pc:docMkLst>
        <pc:docMk/>
      </pc:docMkLst>
      <pc:sldChg chg="modSp mod">
        <pc:chgData name="이관희" userId="aa604fb3-6ccf-49e7-961c-7b392e5a5f19" providerId="ADAL" clId="{A96C82F4-83E0-423C-B1E5-EF947F03FEDA}" dt="2023-09-13T05:21:08.045" v="250" actId="20577"/>
        <pc:sldMkLst>
          <pc:docMk/>
          <pc:sldMk cId="1731824457" sldId="262"/>
        </pc:sldMkLst>
        <pc:spChg chg="mod">
          <ac:chgData name="이관희" userId="aa604fb3-6ccf-49e7-961c-7b392e5a5f19" providerId="ADAL" clId="{A96C82F4-83E0-423C-B1E5-EF947F03FEDA}" dt="2023-09-13T05:21:08.045" v="250" actId="20577"/>
          <ac:spMkLst>
            <pc:docMk/>
            <pc:sldMk cId="1731824457" sldId="262"/>
            <ac:spMk id="3" creationId="{4F0D317B-3DA2-8D79-0CC9-B88010C60FC4}"/>
          </ac:spMkLst>
        </pc:spChg>
      </pc:sldChg>
      <pc:sldChg chg="modSp new mod">
        <pc:chgData name="이관희" userId="aa604fb3-6ccf-49e7-961c-7b392e5a5f19" providerId="ADAL" clId="{A96C82F4-83E0-423C-B1E5-EF947F03FEDA}" dt="2023-09-13T05:23:25.835" v="662" actId="27636"/>
        <pc:sldMkLst>
          <pc:docMk/>
          <pc:sldMk cId="2750383619" sldId="264"/>
        </pc:sldMkLst>
        <pc:spChg chg="mod">
          <ac:chgData name="이관희" userId="aa604fb3-6ccf-49e7-961c-7b392e5a5f19" providerId="ADAL" clId="{A96C82F4-83E0-423C-B1E5-EF947F03FEDA}" dt="2023-09-13T05:21:10.892" v="254" actId="20577"/>
          <ac:spMkLst>
            <pc:docMk/>
            <pc:sldMk cId="2750383619" sldId="264"/>
            <ac:spMk id="2" creationId="{A3CBA7F7-B121-A912-0311-11D58450872E}"/>
          </ac:spMkLst>
        </pc:spChg>
        <pc:spChg chg="mod">
          <ac:chgData name="이관희" userId="aa604fb3-6ccf-49e7-961c-7b392e5a5f19" providerId="ADAL" clId="{A96C82F4-83E0-423C-B1E5-EF947F03FEDA}" dt="2023-09-13T05:23:25.835" v="662" actId="27636"/>
          <ac:spMkLst>
            <pc:docMk/>
            <pc:sldMk cId="2750383619" sldId="264"/>
            <ac:spMk id="3" creationId="{E2E000F9-44BF-8034-6953-0DA4F59DE9D8}"/>
          </ac:spMkLst>
        </pc:spChg>
      </pc:sldChg>
      <pc:sldChg chg="modSp new mod">
        <pc:chgData name="이관희" userId="aa604fb3-6ccf-49e7-961c-7b392e5a5f19" providerId="ADAL" clId="{A96C82F4-83E0-423C-B1E5-EF947F03FEDA}" dt="2023-09-13T05:24:59.406" v="955" actId="20577"/>
        <pc:sldMkLst>
          <pc:docMk/>
          <pc:sldMk cId="2933159365" sldId="265"/>
        </pc:sldMkLst>
        <pc:spChg chg="mod">
          <ac:chgData name="이관희" userId="aa604fb3-6ccf-49e7-961c-7b392e5a5f19" providerId="ADAL" clId="{A96C82F4-83E0-423C-B1E5-EF947F03FEDA}" dt="2023-09-13T05:23:44.181" v="695" actId="255"/>
          <ac:spMkLst>
            <pc:docMk/>
            <pc:sldMk cId="2933159365" sldId="265"/>
            <ac:spMk id="2" creationId="{FC5ECA76-B05D-4FBA-24AD-2F49AA45BA4F}"/>
          </ac:spMkLst>
        </pc:spChg>
        <pc:spChg chg="mod">
          <ac:chgData name="이관희" userId="aa604fb3-6ccf-49e7-961c-7b392e5a5f19" providerId="ADAL" clId="{A96C82F4-83E0-423C-B1E5-EF947F03FEDA}" dt="2023-09-13T05:24:59.406" v="955" actId="20577"/>
          <ac:spMkLst>
            <pc:docMk/>
            <pc:sldMk cId="2933159365" sldId="265"/>
            <ac:spMk id="3" creationId="{B8FDE17C-EBE7-70E3-6D01-DCED0ACA14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1488-F21A-76FB-D263-2E76BA6B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FECD5-C6B3-5A02-AFB3-0BF1A9621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90B48-F121-11ED-9514-F85CA96B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F29D1-D1B3-8FA2-01B0-4AEF1078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AE0E9-F203-5F97-0817-DD0DC5AF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36D3-62A6-99B8-2474-E7675B64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A9F84-9A7E-6ECA-FA84-0A11FFCD9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8C2E7-763E-6DE1-BA8B-07D47BC8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B008F-D679-A5E3-F42B-8CFDEF34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91FAB-385D-D8EC-98BA-263E81E2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9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D7A555-CC90-1341-D972-80D385AD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778D8-4263-D51B-254F-19E05BC3C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D1255-002C-3627-A9BC-2B5C454A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8B21F-A486-E684-B3C4-B38227EA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52E06-A378-5112-C181-0F011AC1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2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ECB8-A201-4B79-067D-BC82D185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B77D8-E351-EB0A-FE73-FA240A69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4C147-BF69-ED26-E279-0102D6D0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DE824-77C3-48CC-3C57-3DFDEB10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C2AD4-2B3F-33AA-C3F3-5B3F45E4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3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95831-ED56-6954-5DBA-452AB5B3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93738-7A21-96D6-3C23-C5C1B872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B0E55-21AE-1245-3843-A2CBE566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04C74-3DC6-65BD-C08C-29173A27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0347C-4EE0-A49E-5553-0CC95A61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2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2974F-413B-EE84-5EC1-7093ABC9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F99F7-54C2-3B25-557D-27F7CBACA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60D6DC-4D23-D970-6B52-71847013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13438-4A56-8877-788A-2B60F791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920AD-5BDB-9F32-08B1-CA4E8B28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FBEFD-ACC3-A43B-D520-F5A5DFD6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8DD0C-0C92-5153-E53A-F8D056ED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DDB0C-B010-7B86-FF18-B5E0A4D8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C628B-F15D-D3BC-BDF5-83EDE5077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CA12F7-F1A4-ECD8-32C4-B12412EA3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4F6734-7554-44DF-D4DD-0B6C9E95F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63D1BB-DDC2-F7CB-3A2E-4C8A728D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AC84D3-D8D1-B10B-4C40-B240D35C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46A10D-2533-3F61-2E3B-6A29D9D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7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4DC16-218B-66E4-0897-AE4AD65C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667AA3-BCFD-7E8A-A365-7862BDE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7C107-7E5B-B5F9-87EB-804BF6C3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49B0BF-CF84-520F-E38B-9F78E37C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8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43C8C-199B-A046-5A25-D2BA37F3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5248E-B69F-7A7F-3F92-F4251F57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D231C-F79A-B1C5-F78F-946ABE9F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9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186C8-5CB2-A1AD-5F8C-720B515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E1CCA-41A4-9836-9BC8-5EAB36C9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B4DB-0EA5-A21B-99E3-9B78D14A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77AE6-E8B1-6D4A-F855-11FD46A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A281D-A500-F00A-B63A-C82784F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FE096-46E8-2DD9-E63F-03ADB4C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9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58AE-66C4-8EE3-8FB8-63EDF7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6D9D7-B5F7-B233-8C52-1990C5944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0D49E-AE2B-87D7-A42E-EEE3D0705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DA3D4-7774-8D97-739E-EB837E98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CC242-669B-9FEA-69A2-C2A4E6D4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D463F-2C95-D1EC-D77A-C673AFBC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25E68-CB39-D041-254A-80CFAB76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0615F-1E92-3B77-196D-D67FE081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52CD4-1879-DC4E-8751-0C9569885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93DF-A3B0-48FB-B661-A2A6782EBF6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03B1-FF23-AA53-8153-AF2ABE07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4AE06-72C8-009A-5888-FED23F03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4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A281C-8303-8C53-FFD3-4DF455125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Bayesian Neural Networks : An Introduction and Survey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2873D-C53A-EA2D-030B-5EF2BA0FC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Coopt, </a:t>
            </a:r>
            <a:r>
              <a:rPr lang="ko-KR" altLang="en-US" dirty="0"/>
              <a:t>이관희</a:t>
            </a:r>
          </a:p>
        </p:txBody>
      </p:sp>
    </p:spTree>
    <p:extLst>
      <p:ext uri="{BB962C8B-B14F-4D97-AF65-F5344CB8AC3E}">
        <p14:creationId xmlns:p14="http://schemas.microsoft.com/office/powerpoint/2010/main" val="80230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ECA76-B05D-4FBA-24AD-2F49AA45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br>
              <a:rPr lang="en-US" altLang="ko-KR" dirty="0"/>
            </a:br>
            <a:r>
              <a:rPr lang="en-US" altLang="ko-KR" sz="1500" dirty="0"/>
              <a:t>- Variational Inference</a:t>
            </a:r>
            <a:endParaRPr lang="ko-KR" alt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FDE17C-EBE7-70E3-6D01-DCED0ACA1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Rather than approximation, make it as optimization problem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altLang="ko-KR" dirty="0"/>
                  <a:t>Parameterize posterior distribution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altLang="ko-KR" dirty="0"/>
                  <a:t>Minimize </a:t>
                </a:r>
                <a:r>
                  <a:rPr lang="en-US" altLang="ko-KR"/>
                  <a:t>KL divergence </a:t>
                </a:r>
                <a:r>
                  <a:rPr lang="en-US" altLang="ko-KR" dirty="0"/>
                  <a:t>between posterior and prior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8FDE17C-EBE7-70E3-6D01-DCED0ACA1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15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33BB6-1F0D-9697-3B1D-F4C0D6FF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465CE-0E8A-1BE6-F4D7-06790934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Literature Survey’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Neural Networks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Bayesian Neural Networks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Origin of Bayesian Neural Networks</a:t>
            </a:r>
          </a:p>
          <a:p>
            <a:pPr marL="1428750" lvl="2" indent="-514350">
              <a:buAutoNum type="arabicPeriod"/>
            </a:pPr>
            <a:r>
              <a:rPr lang="en-US" altLang="ko-KR" dirty="0"/>
              <a:t>Early Variational Inference</a:t>
            </a:r>
          </a:p>
        </p:txBody>
      </p:sp>
    </p:spTree>
    <p:extLst>
      <p:ext uri="{BB962C8B-B14F-4D97-AF65-F5344CB8AC3E}">
        <p14:creationId xmlns:p14="http://schemas.microsoft.com/office/powerpoint/2010/main" val="182493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2BF1F-CC06-C17B-8B31-A077C676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Introduction</a:t>
            </a:r>
            <a:br>
              <a:rPr lang="en-US" altLang="ko-KR" dirty="0"/>
            </a:br>
            <a:r>
              <a:rPr lang="en-US" altLang="ko-KR" sz="1700" dirty="0"/>
              <a:t>- Concept of Neural Nets / Frequentist NN</a:t>
            </a:r>
            <a:endParaRPr lang="ko-KR" altLang="en-US" sz="1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4575E-713B-0DF3-146D-677D0260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- Neural Nets -&gt; Concept of Biomimicry</a:t>
            </a:r>
          </a:p>
          <a:p>
            <a:pPr marL="0" indent="0">
              <a:buNone/>
            </a:pPr>
            <a:r>
              <a:rPr lang="en-US" altLang="ko-KR" dirty="0"/>
              <a:t>  - hard to train : computational burden, algorithmic issue, insufficient number of data</a:t>
            </a:r>
          </a:p>
          <a:p>
            <a:pPr marL="0" indent="0">
              <a:buNone/>
            </a:pPr>
            <a:r>
              <a:rPr lang="en-US" altLang="ko-KR" dirty="0"/>
              <a:t>=&gt; became feasible with development of technology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Frequentist Neural networks?</a:t>
            </a:r>
          </a:p>
          <a:p>
            <a:pPr marL="0" indent="0">
              <a:buNone/>
            </a:pPr>
            <a:r>
              <a:rPr lang="en-US" altLang="ko-KR" dirty="0"/>
              <a:t>  -&gt; hard to </a:t>
            </a:r>
            <a:r>
              <a:rPr lang="en-US" altLang="ko-KR" b="1" dirty="0"/>
              <a:t>interpret</a:t>
            </a:r>
            <a:r>
              <a:rPr lang="en-US" altLang="ko-KR" dirty="0"/>
              <a:t> the decision of frequentist model</a:t>
            </a:r>
          </a:p>
          <a:p>
            <a:pPr marL="0" indent="0">
              <a:buNone/>
            </a:pPr>
            <a:r>
              <a:rPr lang="en-US" altLang="ko-KR" dirty="0"/>
              <a:t>  -&gt; failure on industrial applications</a:t>
            </a:r>
          </a:p>
          <a:p>
            <a:pPr marL="0" indent="0">
              <a:buNone/>
            </a:pPr>
            <a:r>
              <a:rPr lang="en-US" altLang="ko-KR" dirty="0"/>
              <a:t>  -&gt; prone to overfitting (</a:t>
            </a:r>
            <a:r>
              <a:rPr lang="en-US" altLang="ko-KR" b="1" dirty="0"/>
              <a:t>deterministic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-&gt; decisions are made based on seen data, and NN is </a:t>
            </a:r>
            <a:r>
              <a:rPr lang="en-US" altLang="ko-KR" dirty="0" err="1"/>
              <a:t>blackbox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how can we </a:t>
            </a:r>
            <a:r>
              <a:rPr lang="en-US" altLang="ko-KR" b="1" dirty="0"/>
              <a:t>Explain</a:t>
            </a:r>
            <a:r>
              <a:rPr lang="en-US" altLang="ko-KR" dirty="0"/>
              <a:t> the decision of Neural Nets?</a:t>
            </a:r>
          </a:p>
          <a:p>
            <a:pPr marL="0" indent="0">
              <a:buNone/>
            </a:pPr>
            <a:r>
              <a:rPr lang="en-US" altLang="ko-KR" dirty="0"/>
              <a:t>  =&gt; how can we handle </a:t>
            </a:r>
            <a:r>
              <a:rPr lang="en-US" altLang="ko-KR" b="1" dirty="0"/>
              <a:t>uncertainty</a:t>
            </a:r>
            <a:r>
              <a:rPr lang="en-US" altLang="ko-KR" dirty="0"/>
              <a:t> with Neural Nets?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461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2BF1F-CC06-C17B-8B31-A077C676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Introduction</a:t>
            </a:r>
            <a:br>
              <a:rPr lang="en-US" altLang="ko-KR" dirty="0"/>
            </a:br>
            <a:r>
              <a:rPr lang="en-US" altLang="ko-KR" sz="1700" dirty="0"/>
              <a:t>- Bayesian Theory</a:t>
            </a:r>
            <a:endParaRPr lang="ko-KR" altLang="en-US" sz="1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4575E-713B-0DF3-146D-677D0260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Bayesian Theory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EEED49-E26D-677A-264D-B1466BF7E1CF}"/>
                  </a:ext>
                </a:extLst>
              </p:cNvPr>
              <p:cNvSpPr txBox="1"/>
              <p:nvPr/>
            </p:nvSpPr>
            <p:spPr>
              <a:xfrm>
                <a:off x="1402672" y="2902998"/>
                <a:ext cx="1589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Data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EEED49-E26D-677A-264D-B1466BF7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72" y="2902998"/>
                <a:ext cx="1589103" cy="646331"/>
              </a:xfrm>
              <a:prstGeom prst="rect">
                <a:avLst/>
              </a:prstGeom>
              <a:blipFill>
                <a:blip r:embed="rId2"/>
                <a:stretch>
                  <a:fillRect l="-3065" t="-4717"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E444B4-D90B-166A-4B07-1952AC385EAD}"/>
                  </a:ext>
                </a:extLst>
              </p:cNvPr>
              <p:cNvSpPr txBox="1"/>
              <p:nvPr/>
            </p:nvSpPr>
            <p:spPr>
              <a:xfrm>
                <a:off x="1402672" y="4216814"/>
                <a:ext cx="1589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Prior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E444B4-D90B-166A-4B07-1952AC385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72" y="4216814"/>
                <a:ext cx="1589103" cy="646331"/>
              </a:xfrm>
              <a:prstGeom prst="rect">
                <a:avLst/>
              </a:prstGeom>
              <a:blipFill>
                <a:blip r:embed="rId3"/>
                <a:stretch>
                  <a:fillRect l="-3065" t="-5660"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BF55E53-9FA1-E859-69C2-36F282F10236}"/>
              </a:ext>
            </a:extLst>
          </p:cNvPr>
          <p:cNvSpPr txBox="1"/>
          <p:nvPr/>
        </p:nvSpPr>
        <p:spPr>
          <a:xfrm>
            <a:off x="3916532" y="3678128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767167-D077-A690-130D-A9DDCC460002}"/>
                  </a:ext>
                </a:extLst>
              </p:cNvPr>
              <p:cNvSpPr txBox="1"/>
              <p:nvPr/>
            </p:nvSpPr>
            <p:spPr>
              <a:xfrm>
                <a:off x="7105095" y="3678128"/>
                <a:ext cx="1589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Posterior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767167-D077-A690-130D-A9DDCC46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095" y="3678128"/>
                <a:ext cx="1589103" cy="646331"/>
              </a:xfrm>
              <a:prstGeom prst="rect">
                <a:avLst/>
              </a:prstGeom>
              <a:blipFill>
                <a:blip r:embed="rId4"/>
                <a:stretch>
                  <a:fillRect l="-3462" t="-4717"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8C53B7-1A1C-7A75-9D6A-228B5FE37F4A}"/>
              </a:ext>
            </a:extLst>
          </p:cNvPr>
          <p:cNvCxnSpPr>
            <a:endCxn id="8" idx="1"/>
          </p:cNvCxnSpPr>
          <p:nvPr/>
        </p:nvCxnSpPr>
        <p:spPr>
          <a:xfrm>
            <a:off x="2991775" y="3226163"/>
            <a:ext cx="924757" cy="77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395971-0D3E-CAC3-4988-191BBC35B66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991775" y="4001294"/>
            <a:ext cx="924757" cy="53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674DB9-A918-A9F5-8CCE-89BC0C58F65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505635" y="4001294"/>
            <a:ext cx="1599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DE189-A12E-2732-1BD7-B29CFE29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br>
              <a:rPr lang="en-US" altLang="ko-KR" dirty="0"/>
            </a:br>
            <a:r>
              <a:rPr lang="en-US" altLang="ko-KR" sz="1500" dirty="0"/>
              <a:t>- Bayesian Theory</a:t>
            </a:r>
            <a:endParaRPr lang="ko-KR" altLang="en-US" sz="1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31BD6-6C48-60CA-43AC-A7029636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Bayes’ Theory in context of NN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Given model parameter W,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Data P(</a:t>
            </a:r>
            <a:r>
              <a:rPr lang="en-US" altLang="ko-KR" dirty="0" err="1"/>
              <a:t>D|w</a:t>
            </a:r>
            <a:r>
              <a:rPr lang="en-US" altLang="ko-KR" dirty="0"/>
              <a:t>), 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and probability distribution of W =&gt; P(w)</a:t>
            </a:r>
          </a:p>
          <a:p>
            <a:pPr marL="0" indent="0">
              <a:buNone/>
            </a:pPr>
            <a:r>
              <a:rPr lang="en-US" altLang="ko-KR" dirty="0"/>
              <a:t>Make prediction(inference) of model parameter W given D =&gt; P(</a:t>
            </a:r>
            <a:r>
              <a:rPr lang="en-US" altLang="ko-KR" dirty="0" err="1"/>
              <a:t>w|d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=&gt;model’s parameter is non-deterministic, thus, it can handle </a:t>
            </a:r>
            <a:r>
              <a:rPr lang="en-US" altLang="ko-KR" b="1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33991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D8670-F1C2-2235-D3F9-EFEAB3AE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br>
              <a:rPr lang="en-US" altLang="ko-KR" dirty="0"/>
            </a:br>
            <a:r>
              <a:rPr lang="en-US" altLang="ko-KR" sz="1500" dirty="0"/>
              <a:t>- Bayesian Theory</a:t>
            </a:r>
            <a:endParaRPr lang="ko-KR" altLang="en-US" sz="1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6E25E-6E58-C0CD-8542-38D2E52F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How can we use Bayes’ Theorem into Neural Networks?</a:t>
            </a:r>
          </a:p>
          <a:p>
            <a:pPr marL="0" indent="0">
              <a:buNone/>
            </a:pPr>
            <a:r>
              <a:rPr lang="en-US" altLang="ko-KR" dirty="0"/>
              <a:t>-&gt;place a </a:t>
            </a:r>
            <a:r>
              <a:rPr lang="en-US" altLang="ko-KR" b="1" dirty="0"/>
              <a:t>distribution</a:t>
            </a:r>
            <a:r>
              <a:rPr lang="en-US" altLang="ko-KR" dirty="0"/>
              <a:t> over model parameter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6FFD7-622C-56BA-DF3D-46A604DF111A}"/>
                  </a:ext>
                </a:extLst>
              </p:cNvPr>
              <p:cNvSpPr txBox="1"/>
              <p:nvPr/>
            </p:nvSpPr>
            <p:spPr>
              <a:xfrm>
                <a:off x="3533313" y="3036163"/>
                <a:ext cx="1864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1" dirty="0">
                    <a:latin typeface="Cambria Math" panose="02040503050406030204" pitchFamily="18" charset="0"/>
                  </a:rPr>
                  <a:t>Frequentist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6FFD7-622C-56BA-DF3D-46A604DF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3" y="3036163"/>
                <a:ext cx="1864311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D897E-8210-6D97-31D6-D0B639B5CD49}"/>
                  </a:ext>
                </a:extLst>
              </p:cNvPr>
              <p:cNvSpPr txBox="1"/>
              <p:nvPr/>
            </p:nvSpPr>
            <p:spPr>
              <a:xfrm>
                <a:off x="6577983" y="3036163"/>
                <a:ext cx="1864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i="1" dirty="0">
                    <a:latin typeface="Cambria Math" panose="02040503050406030204" pitchFamily="18" charset="0"/>
                  </a:rPr>
                  <a:t>Bayesian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D897E-8210-6D97-31D6-D0B639B5C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983" y="3036163"/>
                <a:ext cx="1864311" cy="646331"/>
              </a:xfrm>
              <a:prstGeom prst="rect">
                <a:avLst/>
              </a:prstGeom>
              <a:blipFill>
                <a:blip r:embed="rId3"/>
                <a:stretch>
                  <a:fillRect t="-5660"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76EEFE-E208-55F5-046A-D1057B587544}"/>
              </a:ext>
            </a:extLst>
          </p:cNvPr>
          <p:cNvCxnSpPr>
            <a:stCxn id="4" idx="3"/>
          </p:cNvCxnSpPr>
          <p:nvPr/>
        </p:nvCxnSpPr>
        <p:spPr>
          <a:xfrm flipV="1">
            <a:off x="5397624" y="3359328"/>
            <a:ext cx="1145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040C4001-BF26-D2E7-97C9-D9BB172077EC}"/>
              </a:ext>
            </a:extLst>
          </p:cNvPr>
          <p:cNvSpPr/>
          <p:nvPr/>
        </p:nvSpPr>
        <p:spPr>
          <a:xfrm>
            <a:off x="3422343" y="5024345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34D945-8BD1-A2AF-C84A-311B56EDC4C3}"/>
              </a:ext>
            </a:extLst>
          </p:cNvPr>
          <p:cNvSpPr/>
          <p:nvPr/>
        </p:nvSpPr>
        <p:spPr>
          <a:xfrm>
            <a:off x="3929849" y="5024345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DB584E-040E-8259-40D0-E79E251EDA46}"/>
              </a:ext>
            </a:extLst>
          </p:cNvPr>
          <p:cNvSpPr/>
          <p:nvPr/>
        </p:nvSpPr>
        <p:spPr>
          <a:xfrm>
            <a:off x="4437355" y="5015675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600E407-5843-38B0-FB8C-8B4CD0C35262}"/>
              </a:ext>
            </a:extLst>
          </p:cNvPr>
          <p:cNvSpPr/>
          <p:nvPr/>
        </p:nvSpPr>
        <p:spPr>
          <a:xfrm>
            <a:off x="4944861" y="5015675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D35548B-A780-6D3D-47CE-9B547C31DE0E}"/>
              </a:ext>
            </a:extLst>
          </p:cNvPr>
          <p:cNvSpPr/>
          <p:nvPr/>
        </p:nvSpPr>
        <p:spPr>
          <a:xfrm>
            <a:off x="3929849" y="4148494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C46C570-4483-B96A-AD75-B73E86FC4F18}"/>
              </a:ext>
            </a:extLst>
          </p:cNvPr>
          <p:cNvSpPr/>
          <p:nvPr/>
        </p:nvSpPr>
        <p:spPr>
          <a:xfrm>
            <a:off x="4589755" y="4134100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69A20F-89CF-4FB9-A87B-CFC10AF65C4F}"/>
              </a:ext>
            </a:extLst>
          </p:cNvPr>
          <p:cNvCxnSpPr/>
          <p:nvPr/>
        </p:nvCxnSpPr>
        <p:spPr>
          <a:xfrm flipV="1">
            <a:off x="4437355" y="4539111"/>
            <a:ext cx="0" cy="47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C31368-3548-8405-226B-92D3A35C6651}"/>
              </a:ext>
            </a:extLst>
          </p:cNvPr>
          <p:cNvSpPr txBox="1"/>
          <p:nvPr/>
        </p:nvSpPr>
        <p:spPr>
          <a:xfrm>
            <a:off x="4240566" y="4615868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F810A3-80FC-183E-CE38-0F2C465EEB5C}"/>
              </a:ext>
            </a:extLst>
          </p:cNvPr>
          <p:cNvSpPr/>
          <p:nvPr/>
        </p:nvSpPr>
        <p:spPr>
          <a:xfrm>
            <a:off x="6539513" y="5024345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9B8B44-2DF1-0DA8-11D1-E0BA5197771A}"/>
              </a:ext>
            </a:extLst>
          </p:cNvPr>
          <p:cNvSpPr/>
          <p:nvPr/>
        </p:nvSpPr>
        <p:spPr>
          <a:xfrm>
            <a:off x="7047019" y="5024345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E727C8-040B-2BC4-E208-C062F43E78D7}"/>
              </a:ext>
            </a:extLst>
          </p:cNvPr>
          <p:cNvSpPr/>
          <p:nvPr/>
        </p:nvSpPr>
        <p:spPr>
          <a:xfrm>
            <a:off x="7554525" y="5015675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E2A4FC2-ECF5-D92A-2496-4A7280946C2B}"/>
              </a:ext>
            </a:extLst>
          </p:cNvPr>
          <p:cNvSpPr/>
          <p:nvPr/>
        </p:nvSpPr>
        <p:spPr>
          <a:xfrm>
            <a:off x="8062031" y="5015675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0ED648-2F63-45B9-8B80-5A006D47B594}"/>
              </a:ext>
            </a:extLst>
          </p:cNvPr>
          <p:cNvSpPr/>
          <p:nvPr/>
        </p:nvSpPr>
        <p:spPr>
          <a:xfrm>
            <a:off x="7047019" y="4148494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C58D28-B8FB-F81B-0824-1A0CBE16B4FB}"/>
              </a:ext>
            </a:extLst>
          </p:cNvPr>
          <p:cNvSpPr/>
          <p:nvPr/>
        </p:nvSpPr>
        <p:spPr>
          <a:xfrm>
            <a:off x="7706925" y="4134100"/>
            <a:ext cx="355106" cy="3906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0233A1-18A0-BDF1-21B3-C4DDD543B243}"/>
              </a:ext>
            </a:extLst>
          </p:cNvPr>
          <p:cNvCxnSpPr/>
          <p:nvPr/>
        </p:nvCxnSpPr>
        <p:spPr>
          <a:xfrm flipV="1">
            <a:off x="7554525" y="4539111"/>
            <a:ext cx="0" cy="47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96046D-3299-00CC-4B04-8593DBE13DCF}"/>
              </a:ext>
            </a:extLst>
          </p:cNvPr>
          <p:cNvSpPr txBox="1"/>
          <p:nvPr/>
        </p:nvSpPr>
        <p:spPr>
          <a:xfrm>
            <a:off x="8239584" y="4576132"/>
            <a:ext cx="281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Distribution of w</a:t>
            </a:r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4C1D251-6358-879C-D08C-E4C6ED740977}"/>
              </a:ext>
            </a:extLst>
          </p:cNvPr>
          <p:cNvSpPr/>
          <p:nvPr/>
        </p:nvSpPr>
        <p:spPr>
          <a:xfrm>
            <a:off x="7224572" y="4576132"/>
            <a:ext cx="736846" cy="340616"/>
          </a:xfrm>
          <a:custGeom>
            <a:avLst/>
            <a:gdLst>
              <a:gd name="connsiteX0" fmla="*/ 0 w 736846"/>
              <a:gd name="connsiteY0" fmla="*/ 310718 h 340616"/>
              <a:gd name="connsiteX1" fmla="*/ 230819 w 736846"/>
              <a:gd name="connsiteY1" fmla="*/ 310718 h 340616"/>
              <a:gd name="connsiteX2" fmla="*/ 328473 w 736846"/>
              <a:gd name="connsiteY2" fmla="*/ 0 h 340616"/>
              <a:gd name="connsiteX3" fmla="*/ 443883 w 736846"/>
              <a:gd name="connsiteY3" fmla="*/ 310718 h 340616"/>
              <a:gd name="connsiteX4" fmla="*/ 736846 w 736846"/>
              <a:gd name="connsiteY4" fmla="*/ 292963 h 34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846" h="340616">
                <a:moveTo>
                  <a:pt x="0" y="310718"/>
                </a:moveTo>
                <a:cubicBezTo>
                  <a:pt x="88037" y="336611"/>
                  <a:pt x="176074" y="362504"/>
                  <a:pt x="230819" y="310718"/>
                </a:cubicBezTo>
                <a:cubicBezTo>
                  <a:pt x="285564" y="258932"/>
                  <a:pt x="292962" y="0"/>
                  <a:pt x="328473" y="0"/>
                </a:cubicBezTo>
                <a:cubicBezTo>
                  <a:pt x="363984" y="0"/>
                  <a:pt x="375821" y="261891"/>
                  <a:pt x="443883" y="310718"/>
                </a:cubicBezTo>
                <a:cubicBezTo>
                  <a:pt x="511945" y="359545"/>
                  <a:pt x="624395" y="326254"/>
                  <a:pt x="736846" y="29296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9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358DF-BDFD-B671-13BE-1AC2EE60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br>
              <a:rPr lang="en-US" altLang="ko-KR" dirty="0"/>
            </a:br>
            <a:r>
              <a:rPr lang="en-US" altLang="ko-KR" sz="1500" dirty="0"/>
              <a:t>- Bayesian Theory</a:t>
            </a:r>
            <a:endParaRPr lang="ko-KR" alt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A10398-C9AE-A208-39D6-9E8889516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How can we calculate inference(prior)?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=&gt; using Bayes’ Theorem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With this priori, we can calculate model inference with expectation of priori.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A10398-C9AE-A208-39D6-9E8889516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54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C6B3C-3DED-3EE6-34C7-0294E560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br>
              <a:rPr lang="en-US" altLang="ko-KR" dirty="0"/>
            </a:br>
            <a:r>
              <a:rPr lang="en-US" altLang="ko-KR" sz="1500" dirty="0"/>
              <a:t>- Bayesian Theory</a:t>
            </a:r>
            <a:endParaRPr lang="ko-KR" altLang="en-US" sz="1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D317B-3DA2-8D79-0CC9-B88010C6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Pros and Cons of Bayesian NN?</a:t>
            </a:r>
          </a:p>
          <a:p>
            <a:pPr marL="0" indent="0">
              <a:buNone/>
            </a:pPr>
            <a:r>
              <a:rPr lang="en-US" altLang="ko-KR" dirty="0"/>
              <a:t>Pros : high capacity model, can handle</a:t>
            </a:r>
            <a:r>
              <a:rPr lang="ko-KR" altLang="en-US" dirty="0"/>
              <a:t> </a:t>
            </a:r>
            <a:r>
              <a:rPr lang="en-US" altLang="ko-KR" dirty="0"/>
              <a:t>uncertainty</a:t>
            </a:r>
          </a:p>
          <a:p>
            <a:pPr marL="0" indent="0">
              <a:buNone/>
            </a:pPr>
            <a:r>
              <a:rPr lang="en-US" altLang="ko-KR" dirty="0"/>
              <a:t>Cons : tradeoff on model accuracy, computational burden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Calculating evidence P(d) is hard, so approximate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Using </a:t>
            </a:r>
            <a:r>
              <a:rPr lang="en-US" altLang="ko-KR" b="1" dirty="0"/>
              <a:t>Laplacian Approximation, KL</a:t>
            </a:r>
            <a:r>
              <a:rPr lang="en-US" altLang="ko-KR" dirty="0"/>
              <a:t> </a:t>
            </a:r>
            <a:r>
              <a:rPr lang="en-US" altLang="ko-KR" b="1" dirty="0"/>
              <a:t>divergence (Variational Inference)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182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BA7F7-B121-A912-0311-11D58450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br>
              <a:rPr lang="en-US" altLang="ko-KR" dirty="0"/>
            </a:br>
            <a:r>
              <a:rPr lang="en-US" altLang="ko-KR" sz="1500" dirty="0"/>
              <a:t>- </a:t>
            </a:r>
            <a:r>
              <a:rPr lang="en-US" altLang="ko-KR" sz="1500" dirty="0" err="1"/>
              <a:t>laplacian</a:t>
            </a:r>
            <a:r>
              <a:rPr lang="en-US" altLang="ko-KR" sz="1500" dirty="0"/>
              <a:t> approximation</a:t>
            </a:r>
            <a:endParaRPr lang="ko-KR" alt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E000F9-44BF-8034-6953-0DA4F59DE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Given model parameter set w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Data D,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Model used for inference as H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This can be approximated using Laplacian.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altLang="ko-KR" dirty="0"/>
                  <a:t>Maximum Likelihood Estimation 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altLang="ko-KR" dirty="0"/>
                  <a:t>Approximate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dirty="0"/>
                  <a:t> using P(MLE) x some exponential function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E000F9-44BF-8034-6953-0DA4F59DE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38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443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Wingdings</vt:lpstr>
      <vt:lpstr>Office 테마</vt:lpstr>
      <vt:lpstr>Bayesian Neural Networks : An Introduction and Survey</vt:lpstr>
      <vt:lpstr>Contents</vt:lpstr>
      <vt:lpstr>1. Introduction - Concept of Neural Nets / Frequentist NN</vt:lpstr>
      <vt:lpstr>1. Introduction - Bayesian Theory</vt:lpstr>
      <vt:lpstr>1. Introduction - Bayesian Theory</vt:lpstr>
      <vt:lpstr>1. Introduction - Bayesian Theory</vt:lpstr>
      <vt:lpstr>1. Introduction - Bayesian Theory</vt:lpstr>
      <vt:lpstr>1. Introduction - Bayesian Theory</vt:lpstr>
      <vt:lpstr>1. Introduction - laplacian approximation</vt:lpstr>
      <vt:lpstr>1. Introduction - Variational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Neural Networks : An Introduction and Survey</dc:title>
  <dc:creator>이관희</dc:creator>
  <cp:lastModifiedBy>이관희</cp:lastModifiedBy>
  <cp:revision>1</cp:revision>
  <dcterms:created xsi:type="dcterms:W3CDTF">2023-09-13T04:44:40Z</dcterms:created>
  <dcterms:modified xsi:type="dcterms:W3CDTF">2023-09-13T05:24:59Z</dcterms:modified>
</cp:coreProperties>
</file>