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8" r:id="rId10"/>
    <p:sldId id="270" r:id="rId11"/>
    <p:sldId id="275" r:id="rId12"/>
    <p:sldId id="271" r:id="rId13"/>
    <p:sldId id="272" r:id="rId14"/>
    <p:sldId id="273" r:id="rId15"/>
    <p:sldId id="277" r:id="rId16"/>
    <p:sldId id="274" r:id="rId1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2"/>
    <p:restoredTop sz="94719"/>
  </p:normalViewPr>
  <p:slideViewPr>
    <p:cSldViewPr snapToGrid="0">
      <p:cViewPr>
        <p:scale>
          <a:sx n="93" d="100"/>
          <a:sy n="93" d="100"/>
        </p:scale>
        <p:origin x="-208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C6395-FEED-2A2B-03A3-A80A9881F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B3C1BC-C656-72FE-5F9F-E53E96064C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5E6B12-D82D-2E3F-C8E2-F69C1BF5A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785F-9162-774C-891B-E364E5966A97}" type="datetimeFigureOut">
              <a:t>2023. 9. 13.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AD4E03-98E6-9FC5-A795-F4B96580A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B2EFC1-9C63-37B5-451C-719244AA8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73B5-443D-E943-8845-45B142EEA6C3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729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3ED8D-90EA-2F1F-106B-6BC153C96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A3DB4D-C52C-C9E7-A3C4-AACBBF7A1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BABFA7-B46A-34CF-F4D0-77ECDF28B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785F-9162-774C-891B-E364E5966A97}" type="datetimeFigureOut">
              <a:t>2023. 9. 13.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9216AA-DE05-93BE-90E7-86AFAC8C8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ECDBFB-0445-6351-DB2F-642112C78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73B5-443D-E943-8845-45B142EEA6C3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99043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0E52BD-1399-C7AE-92F0-1B85EBD335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502166-8483-E1FF-7797-C33197544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88EA0F-FF37-8FD5-C6F4-B60EADAE4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785F-9162-774C-891B-E364E5966A97}" type="datetimeFigureOut">
              <a:t>2023. 9. 13.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D374B8-D1A8-86CD-EB78-A571A935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EC870C-3437-05B9-F6A8-B082348DF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73B5-443D-E943-8845-45B142EEA6C3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60125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C442B-EC64-5055-C719-3A9402613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B69390-5F6D-9F67-B6F9-7FDBF47CC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0C5245-F550-7A91-38EB-1D850989B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785F-9162-774C-891B-E364E5966A97}" type="datetimeFigureOut">
              <a:t>2023. 9. 13.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DF7B4A-AC8F-50E9-7494-A7587459B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16E0E4-56D3-1A99-2101-260150175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73B5-443D-E943-8845-45B142EEA6C3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194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2A3CB-6F3C-8B68-8123-896759E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F5B11D-13C2-E1C8-EB86-00D8DD506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7F4BBD-FC1E-7453-CA6A-597329BE3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785F-9162-774C-891B-E364E5966A97}" type="datetimeFigureOut">
              <a:t>2023. 9. 13.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43808C-4D0E-B744-F50E-01B6D75A4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3A93B8-317E-8A81-9655-335F56A69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73B5-443D-E943-8845-45B142EEA6C3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56721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CAB3F8-B603-FD42-B2AD-50FB6860D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B4149C-7526-B395-49F9-0E30CC8FE6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B9ADD3-6C5A-0F5E-09AF-139C5BC6E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35CB59-1962-9261-7B44-46706E48D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785F-9162-774C-891B-E364E5966A97}" type="datetimeFigureOut">
              <a:t>2023. 9. 13.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3535C4-A2A3-4E8B-A5B0-E2D4046F3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7D90E8-5378-69CC-9A4C-47A245112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73B5-443D-E943-8845-45B142EEA6C3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49654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34523-CC8D-993A-CCA1-B7E3B69FE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8C0953-EF70-86FC-78B3-19A6AF50B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BEF581-573B-2562-5B79-B03962465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B37C78-41AC-FD76-3E19-4DC55E0EE6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DE0176D-ADF1-BD34-949C-1ECDC32E62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A777B9-3660-C428-1F37-1C5A9C0E8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785F-9162-774C-891B-E364E5966A97}" type="datetimeFigureOut">
              <a:t>2023. 9. 13.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001C39D-E065-A247-B20F-8768E5D4A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C29F2A-0C6E-33DE-A1DF-DA8ADED6D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73B5-443D-E943-8845-45B142EEA6C3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3454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C5E300-080E-BA42-18E8-1D436273E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3A3965-C668-02FF-CD4D-E28C26789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785F-9162-774C-891B-E364E5966A97}" type="datetimeFigureOut">
              <a:t>2023. 9. 13.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A3B8B0-B0DE-5015-80D9-4C8145AD9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D6023E-F10F-04D9-C2AD-D395D61CE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73B5-443D-E943-8845-45B142EEA6C3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66129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9D010B-412D-9B0A-1211-3CD9B9D6D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785F-9162-774C-891B-E364E5966A97}" type="datetimeFigureOut">
              <a:t>2023. 9. 13.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2BA8AE4-1450-1EB1-794B-0571CB740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8A0D5E-9B15-3D5E-2B27-2A2BE9C8C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73B5-443D-E943-8845-45B142EEA6C3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39860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FA072-3DEB-B91B-6681-4105B3360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DF4DB5-166A-5BFA-F492-56E0B5172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E394D3-3B40-0A8B-3832-8F60AE3A3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79806A-E08C-64F8-AA17-DE2519086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785F-9162-774C-891B-E364E5966A97}" type="datetimeFigureOut">
              <a:t>2023. 9. 13.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2A99D3-2E1F-F696-1C9D-C2543427E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43B93A-BBF2-8066-EA96-6E008C39C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73B5-443D-E943-8845-45B142EEA6C3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42181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A0BA4-6B3A-17A3-0712-2E047F168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11ACAC-5BDB-7855-7A42-5512931339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36DE53-BAF7-F84A-2F05-EA2416C01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B8C7B9-FAB4-8B74-F27C-CE5033EE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785F-9162-774C-891B-E364E5966A97}" type="datetimeFigureOut">
              <a:t>2023. 9. 13.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5A2B32-ADBA-C0F0-FEA0-C4A44224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E21EDD-B7BF-404F-6020-DC77318BB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73B5-443D-E943-8845-45B142EEA6C3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92762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FAEBE9-7F13-BEE7-20B8-6C00CA8AE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7BADF4-07FF-1994-2062-5BCF6BE56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6233C6-4FE9-12ED-7C26-1719B1A22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4785F-9162-774C-891B-E364E5966A97}" type="datetimeFigureOut">
              <a:t>2023. 9. 13.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F9257F-9ABE-5A20-2607-74EA56C39B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9A74F3-AEDD-468D-D29D-45A75D4025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273B5-443D-E943-8845-45B142EEA6C3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8484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53B61-F99E-9BBD-1DDF-1772D0074F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4800"/>
              <a:t>Sharpness-Aware Minimization</a:t>
            </a:r>
            <a:br>
              <a:rPr kumimoji="1" lang="en-US" altLang="ko-Kore-KR" sz="4800"/>
            </a:br>
            <a:r>
              <a:rPr kumimoji="1" lang="en-US" altLang="ko-Kore-KR" sz="4800"/>
              <a:t>for Efficiently Improving</a:t>
            </a:r>
            <a:br>
              <a:rPr kumimoji="1" lang="en-US" altLang="ko-Kore-KR" sz="4800"/>
            </a:br>
            <a:r>
              <a:rPr kumimoji="1" lang="en-US" altLang="ko-Kore-KR" sz="4800"/>
              <a:t>Generalization (SAM)</a:t>
            </a:r>
            <a:endParaRPr kumimoji="1" lang="ko-Kore-KR" altLang="en-US" sz="48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F01BBB-7E7F-511B-F322-2913855AB0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ore-KR"/>
              <a:t>Pierre Foret et al. (Google research)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58315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E414A-D2EB-A74B-DB8F-C96E9C04C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3. Empirical Evaluation</a:t>
            </a:r>
            <a:br>
              <a:rPr kumimoji="1" lang="en-US" altLang="ko-Kore-KR"/>
            </a:br>
            <a:r>
              <a:rPr kumimoji="1" lang="en-US" altLang="ko-Kore-KR"/>
              <a:t> - Image Classification from Scratch</a:t>
            </a:r>
            <a:endParaRPr kumimoji="1" lang="ko-Kore-KR" altLang="en-US"/>
          </a:p>
        </p:txBody>
      </p:sp>
      <p:pic>
        <p:nvPicPr>
          <p:cNvPr id="5" name="내용 개체 틀 4" descr="텍스트, 폰트, 스크린샷, 번호이(가) 표시된 사진&#10;&#10;자동 생성된 설명">
            <a:extLst>
              <a:ext uri="{FF2B5EF4-FFF2-40B4-BE49-F238E27FC236}">
                <a16:creationId xmlns:a16="http://schemas.microsoft.com/office/drawing/2014/main" id="{D68AEC3E-ED73-2701-1323-23E2BF3639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5050" y="1969294"/>
            <a:ext cx="7581900" cy="4064000"/>
          </a:xfrm>
        </p:spPr>
      </p:pic>
    </p:spTree>
    <p:extLst>
      <p:ext uri="{BB962C8B-B14F-4D97-AF65-F5344CB8AC3E}">
        <p14:creationId xmlns:p14="http://schemas.microsoft.com/office/powerpoint/2010/main" val="2948021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E414A-D2EB-A74B-DB8F-C96E9C04C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3. Empirical Evaluation</a:t>
            </a:r>
            <a:br>
              <a:rPr kumimoji="1" lang="en-US" altLang="ko-Kore-KR"/>
            </a:br>
            <a:r>
              <a:rPr kumimoji="1" lang="en-US" altLang="ko-Kore-KR"/>
              <a:t> - Image Classification from Scratch</a:t>
            </a:r>
            <a:endParaRPr kumimoji="1" lang="ko-Kore-KR" altLang="en-US"/>
          </a:p>
        </p:txBody>
      </p:sp>
      <p:pic>
        <p:nvPicPr>
          <p:cNvPr id="7" name="내용 개체 틀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642349B3-AC51-6129-4CF5-FBD168AED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1400" y="2077244"/>
            <a:ext cx="7569200" cy="3848100"/>
          </a:xfrm>
        </p:spPr>
      </p:pic>
    </p:spTree>
    <p:extLst>
      <p:ext uri="{BB962C8B-B14F-4D97-AF65-F5344CB8AC3E}">
        <p14:creationId xmlns:p14="http://schemas.microsoft.com/office/powerpoint/2010/main" val="452340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E414A-D2EB-A74B-DB8F-C96E9C04C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3. Empirical Evaluation</a:t>
            </a:r>
            <a:br>
              <a:rPr kumimoji="1" lang="en-US" altLang="ko-Kore-KR"/>
            </a:br>
            <a:r>
              <a:rPr kumimoji="1" lang="en-US" altLang="ko-Kore-KR"/>
              <a:t> - Fine tuning</a:t>
            </a:r>
            <a:endParaRPr kumimoji="1" lang="ko-Kore-KR" altLang="en-US"/>
          </a:p>
        </p:txBody>
      </p:sp>
      <p:pic>
        <p:nvPicPr>
          <p:cNvPr id="5" name="내용 개체 틀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2615BE8C-2D98-73FA-7BE3-7544D8B125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2350" y="2356644"/>
            <a:ext cx="7607300" cy="3289300"/>
          </a:xfrm>
        </p:spPr>
      </p:pic>
    </p:spTree>
    <p:extLst>
      <p:ext uri="{BB962C8B-B14F-4D97-AF65-F5344CB8AC3E}">
        <p14:creationId xmlns:p14="http://schemas.microsoft.com/office/powerpoint/2010/main" val="2949322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E414A-D2EB-A74B-DB8F-C96E9C04C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3. Empirical Evaluation</a:t>
            </a:r>
            <a:br>
              <a:rPr kumimoji="1" lang="en-US" altLang="ko-Kore-KR"/>
            </a:br>
            <a:r>
              <a:rPr kumimoji="1" lang="en-US" altLang="ko-Kore-KR"/>
              <a:t> - Robustness to Label Noise</a:t>
            </a:r>
            <a:endParaRPr kumimoji="1" lang="ko-Kore-KR" altLang="en-US"/>
          </a:p>
        </p:txBody>
      </p:sp>
      <p:pic>
        <p:nvPicPr>
          <p:cNvPr id="5" name="내용 개체 틀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A9408D46-C9FA-F11C-15B8-EAC90FC42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1650" y="2077244"/>
            <a:ext cx="3568700" cy="3848100"/>
          </a:xfrm>
        </p:spPr>
      </p:pic>
    </p:spTree>
    <p:extLst>
      <p:ext uri="{BB962C8B-B14F-4D97-AF65-F5344CB8AC3E}">
        <p14:creationId xmlns:p14="http://schemas.microsoft.com/office/powerpoint/2010/main" val="2722923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B665B775-7EA2-3E74-7EB3-303A405A7C7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ko-Kore-KR"/>
                  <a:t>4. Sharpness and Generalization Through the Lens of SAM - </a:t>
                </a:r>
                <a14:m>
                  <m:oMath xmlns:m="http://schemas.openxmlformats.org/officeDocument/2006/math">
                    <m:r>
                      <a:rPr kumimoji="1" lang="en-US" altLang="ko-Kore-KR" b="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en-US" altLang="ko-Kore-KR"/>
                  <a:t>-sharpness</a:t>
                </a:r>
                <a:endParaRPr kumimoji="1" lang="ko-Kore-KR" altLang="en-US"/>
              </a:p>
            </p:txBody>
          </p:sp>
        </mc:Choice>
        <mc:Fallback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B665B775-7EA2-3E74-7EB3-303A405A7C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t="-13333" r="-844" b="-2190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내용 개체 틀 6">
                <a:extLst>
                  <a:ext uri="{FF2B5EF4-FFF2-40B4-BE49-F238E27FC236}">
                    <a16:creationId xmlns:a16="http://schemas.microsoft.com/office/drawing/2014/main" id="{12459B06-F1D3-5E92-B6A9-511E7C5C0E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ore-KR"/>
                  <a:t>Each accelerator receives a subset of size </a:t>
                </a:r>
                <a14:m>
                  <m:oMath xmlns:m="http://schemas.openxmlformats.org/officeDocument/2006/math">
                    <m:r>
                      <a:rPr lang="en-US" altLang="ko-Kore-KR" b="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ko-Kore-KR"/>
                  <a:t> of a batch.</a:t>
                </a:r>
              </a:p>
              <a:p>
                <a:r>
                  <a:rPr lang="en-US" altLang="ko-Kore-KR"/>
                  <a:t>Smaller values of </a:t>
                </a:r>
                <a14:m>
                  <m:oMath xmlns:m="http://schemas.openxmlformats.org/officeDocument/2006/math">
                    <m:r>
                      <a:rPr lang="en-US" altLang="ko-Kore-KR" b="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ko-Kore-KR"/>
                  <a:t> tend to yield models having better generalization ability.</a:t>
                </a:r>
                <a:endParaRPr lang="ko-Kore-KR" altLang="en-US"/>
              </a:p>
            </p:txBody>
          </p:sp>
        </mc:Choice>
        <mc:Fallback>
          <p:sp>
            <p:nvSpPr>
              <p:cNvPr id="7" name="내용 개체 틀 6">
                <a:extLst>
                  <a:ext uri="{FF2B5EF4-FFF2-40B4-BE49-F238E27FC236}">
                    <a16:creationId xmlns:a16="http://schemas.microsoft.com/office/drawing/2014/main" id="{12459B06-F1D3-5E92-B6A9-511E7C5C0E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 r="-72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내용 개체 틀 4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46DEC425-D6A8-314A-726D-80345C0E8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2966" y="3571081"/>
            <a:ext cx="5266068" cy="274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775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5B775-7EA2-3E74-7EB3-303A405A7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4. Sharpness and Generalization Through the Lens of SAM – Hessian Spectra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25D090-D324-F7EA-B299-AA4530138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17456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A3E38-10B7-1EC3-8E1A-DE1F6C010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6. Discussion and Future Work</a:t>
            </a:r>
            <a:endParaRPr kumimoji="1" lang="ko-Kore-KR" altLang="en-US"/>
          </a:p>
        </p:txBody>
      </p:sp>
      <p:pic>
        <p:nvPicPr>
          <p:cNvPr id="5" name="내용 개체 틀 4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EFD052E8-2B28-0A5F-F6BA-035C28737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8700" y="3023394"/>
            <a:ext cx="7594600" cy="1955800"/>
          </a:xfrm>
        </p:spPr>
      </p:pic>
    </p:spTree>
    <p:extLst>
      <p:ext uri="{BB962C8B-B14F-4D97-AF65-F5344CB8AC3E}">
        <p14:creationId xmlns:p14="http://schemas.microsoft.com/office/powerpoint/2010/main" val="2938188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142920-0250-986C-57F5-23055790A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목차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05CBDE-9180-68DC-AA82-0D40BC788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ore-KR"/>
              <a:t>1</a:t>
            </a:r>
            <a:r>
              <a:rPr kumimoji="1" lang="en-US" altLang="ko-KR"/>
              <a:t>.</a:t>
            </a:r>
            <a:r>
              <a:rPr kumimoji="1" lang="ko-KR" altLang="en-US"/>
              <a:t> </a:t>
            </a:r>
            <a:r>
              <a:rPr kumimoji="1" lang="en-US" altLang="ko-KR"/>
              <a:t>Introduction</a:t>
            </a:r>
          </a:p>
          <a:p>
            <a:pPr marL="0" indent="0">
              <a:buNone/>
            </a:pPr>
            <a:r>
              <a:rPr kumimoji="1" lang="en-US" altLang="ko-Kore-KR"/>
              <a:t>2. Sharpness-Aware Minimization (SAM)</a:t>
            </a:r>
          </a:p>
          <a:p>
            <a:pPr marL="0" indent="0">
              <a:buNone/>
            </a:pPr>
            <a:r>
              <a:rPr kumimoji="1" lang="en-US" altLang="ko-Kore-KR"/>
              <a:t>3. Empirical Evaluation</a:t>
            </a:r>
          </a:p>
          <a:p>
            <a:pPr marL="0" indent="0">
              <a:buNone/>
            </a:pPr>
            <a:r>
              <a:rPr kumimoji="1" lang="en-US" altLang="ko-Kore-KR"/>
              <a:t>4. Sharpness and Generalization Through the Lens of SAM</a:t>
            </a:r>
          </a:p>
          <a:p>
            <a:pPr marL="0" indent="0">
              <a:buNone/>
            </a:pPr>
            <a:r>
              <a:rPr kumimoji="1" lang="en-US" altLang="ko-Kore-KR"/>
              <a:t>5. Related Work</a:t>
            </a:r>
          </a:p>
          <a:p>
            <a:pPr marL="0" indent="0">
              <a:buNone/>
            </a:pPr>
            <a:r>
              <a:rPr kumimoji="1" lang="en-US" altLang="ko-Kore-KR"/>
              <a:t>6. Discussion and Future Work</a:t>
            </a:r>
          </a:p>
          <a:p>
            <a:pPr marL="0" indent="0">
              <a:buNone/>
            </a:pPr>
            <a:r>
              <a:rPr kumimoji="1" lang="en-US" altLang="ko-Kore-KR" strike="sngStrike"/>
              <a:t>7. Acknowledgements</a:t>
            </a:r>
            <a:endParaRPr kumimoji="1" lang="ko-Kore-KR" altLang="en-US" strike="sngStrike"/>
          </a:p>
        </p:txBody>
      </p:sp>
    </p:spTree>
    <p:extLst>
      <p:ext uri="{BB962C8B-B14F-4D97-AF65-F5344CB8AC3E}">
        <p14:creationId xmlns:p14="http://schemas.microsoft.com/office/powerpoint/2010/main" val="4149126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F75D09-B062-591C-4F71-42FF43E87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Abstract</a:t>
            </a:r>
            <a:endParaRPr kumimoji="1" lang="ko-Kore-KR" altLang="en-US"/>
          </a:p>
        </p:txBody>
      </p:sp>
      <p:pic>
        <p:nvPicPr>
          <p:cNvPr id="5" name="내용 개체 틀 4" descr="텍스트, 폰트, 스크린샷, 문서이(가) 표시된 사진&#10;&#10;자동 생성된 설명">
            <a:extLst>
              <a:ext uri="{FF2B5EF4-FFF2-40B4-BE49-F238E27FC236}">
                <a16:creationId xmlns:a16="http://schemas.microsoft.com/office/drawing/2014/main" id="{CBF00356-10A4-54C6-72A3-DD8BA6AF50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8950" y="2064544"/>
            <a:ext cx="6134100" cy="3873500"/>
          </a:xfrm>
        </p:spPr>
      </p:pic>
    </p:spTree>
    <p:extLst>
      <p:ext uri="{BB962C8B-B14F-4D97-AF65-F5344CB8AC3E}">
        <p14:creationId xmlns:p14="http://schemas.microsoft.com/office/powerpoint/2010/main" val="3727869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9F060-D072-93CD-9DDD-2C77C60F3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1. Introduction</a:t>
            </a:r>
            <a:endParaRPr kumimoji="1" lang="ko-Kore-KR" altLang="en-US"/>
          </a:p>
        </p:txBody>
      </p:sp>
      <p:pic>
        <p:nvPicPr>
          <p:cNvPr id="5" name="내용 개체 틀 4" descr="텍스트, 종이접기이(가) 표시된 사진&#10;&#10;자동 생성된 설명">
            <a:extLst>
              <a:ext uri="{FF2B5EF4-FFF2-40B4-BE49-F238E27FC236}">
                <a16:creationId xmlns:a16="http://schemas.microsoft.com/office/drawing/2014/main" id="{DE3F0216-28C5-2BF4-0EBB-971DC664E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1400" y="2413794"/>
            <a:ext cx="7569200" cy="3175000"/>
          </a:xfrm>
        </p:spPr>
      </p:pic>
    </p:spTree>
    <p:extLst>
      <p:ext uri="{BB962C8B-B14F-4D97-AF65-F5344CB8AC3E}">
        <p14:creationId xmlns:p14="http://schemas.microsoft.com/office/powerpoint/2010/main" val="359074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2603B-CD2B-BF17-3DAA-B94CDD218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2. Sharpness-Aware Minimization (SAM)</a:t>
            </a:r>
            <a:endParaRPr kumimoji="1" lang="ko-Kore-KR" altLang="en-US"/>
          </a:p>
        </p:txBody>
      </p:sp>
      <p:pic>
        <p:nvPicPr>
          <p:cNvPr id="5" name="내용 개체 틀 4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E4745773-214C-E37B-8CAF-158729CFAA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4750" y="3220244"/>
            <a:ext cx="7302500" cy="1562100"/>
          </a:xfrm>
        </p:spPr>
      </p:pic>
    </p:spTree>
    <p:extLst>
      <p:ext uri="{BB962C8B-B14F-4D97-AF65-F5344CB8AC3E}">
        <p14:creationId xmlns:p14="http://schemas.microsoft.com/office/powerpoint/2010/main" val="1018306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2603B-CD2B-BF17-3DAA-B94CDD218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2. Sharpness-Aware Minimization (SAM)</a:t>
            </a:r>
            <a:endParaRPr kumimoji="1" lang="ko-Kore-KR" altLang="en-US"/>
          </a:p>
        </p:txBody>
      </p:sp>
      <p:pic>
        <p:nvPicPr>
          <p:cNvPr id="5" name="내용 개체 틀 4" descr="텍스트, 영수증, 폰트, 화이트이(가) 표시된 사진&#10;&#10;자동 생성된 설명">
            <a:extLst>
              <a:ext uri="{FF2B5EF4-FFF2-40B4-BE49-F238E27FC236}">
                <a16:creationId xmlns:a16="http://schemas.microsoft.com/office/drawing/2014/main" id="{21E57BCC-1354-4633-9601-19AE846DF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0300" y="3055144"/>
            <a:ext cx="7391400" cy="1892300"/>
          </a:xfrm>
        </p:spPr>
      </p:pic>
    </p:spTree>
    <p:extLst>
      <p:ext uri="{BB962C8B-B14F-4D97-AF65-F5344CB8AC3E}">
        <p14:creationId xmlns:p14="http://schemas.microsoft.com/office/powerpoint/2010/main" val="2705083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2603B-CD2B-BF17-3DAA-B94CDD218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2. Sharpness-Aware Minimization (SAM)</a:t>
            </a:r>
            <a:endParaRPr kumimoji="1" lang="ko-Kore-KR" altLang="en-US"/>
          </a:p>
        </p:txBody>
      </p:sp>
      <p:pic>
        <p:nvPicPr>
          <p:cNvPr id="7" name="내용 개체 틀 6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06F360B9-90C9-CDB6-65F1-47E95E3F6C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6649" y="2946400"/>
            <a:ext cx="7378700" cy="965200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A5C5853-F3AE-3EAB-3765-A7AACF4F2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639" y="4483894"/>
            <a:ext cx="7196721" cy="50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804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2603B-CD2B-BF17-3DAA-B94CDD218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2. Sharpness-Aware Minimization (SAM)</a:t>
            </a:r>
            <a:endParaRPr kumimoji="1" lang="ko-Kore-KR" altLang="en-US"/>
          </a:p>
        </p:txBody>
      </p:sp>
      <p:pic>
        <p:nvPicPr>
          <p:cNvPr id="5" name="내용 개체 틀 4" descr="텍스트, 폰트, 스크린샷, 대수학이(가) 표시된 사진&#10;&#10;자동 생성된 설명">
            <a:extLst>
              <a:ext uri="{FF2B5EF4-FFF2-40B4-BE49-F238E27FC236}">
                <a16:creationId xmlns:a16="http://schemas.microsoft.com/office/drawing/2014/main" id="{88562874-9FBC-1B8A-BBAF-361CB7A9FF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3033" y="2158820"/>
            <a:ext cx="8725933" cy="2983706"/>
          </a:xfrm>
        </p:spPr>
      </p:pic>
      <p:pic>
        <p:nvPicPr>
          <p:cNvPr id="7" name="그림 6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E018D181-D296-28BA-0ADF-0102EE1FD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830" y="5142526"/>
            <a:ext cx="8380337" cy="107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995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2603B-CD2B-BF17-3DAA-B94CDD218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2. Sharpness-Aware Minimization (SAM)</a:t>
            </a:r>
            <a:endParaRPr kumimoji="1" lang="ko-Kore-KR" altLang="en-US"/>
          </a:p>
        </p:txBody>
      </p:sp>
      <p:pic>
        <p:nvPicPr>
          <p:cNvPr id="5" name="내용 개체 틀 4" descr="텍스트, 폰트, 라인, 스크린샷이(가) 표시된 사진&#10;&#10;자동 생성된 설명">
            <a:extLst>
              <a:ext uri="{FF2B5EF4-FFF2-40B4-BE49-F238E27FC236}">
                <a16:creationId xmlns:a16="http://schemas.microsoft.com/office/drawing/2014/main" id="{6885AEEF-9B2F-0B71-599D-5D11D28C51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9650" y="3016251"/>
            <a:ext cx="7632700" cy="312420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20987CD-900D-7BF3-8E1B-366DDB8B1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6246" y="2208331"/>
            <a:ext cx="4779505" cy="40580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D7E3A4B-C62C-E711-2CDA-9FF2CA60A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6455" y="1690688"/>
            <a:ext cx="5739086" cy="517643"/>
          </a:xfrm>
          <a:prstGeom prst="rect">
            <a:avLst/>
          </a:prstGeom>
        </p:spPr>
      </p:pic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4A32F748-696F-9E67-E42D-0108C8FBD3FC}"/>
              </a:ext>
            </a:extLst>
          </p:cNvPr>
          <p:cNvCxnSpPr>
            <a:cxnSpLocks/>
          </p:cNvCxnSpPr>
          <p:nvPr/>
        </p:nvCxnSpPr>
        <p:spPr>
          <a:xfrm>
            <a:off x="2105889" y="2809101"/>
            <a:ext cx="798021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274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197</Words>
  <Application>Microsoft Macintosh PowerPoint</Application>
  <PresentationFormat>와이드스크린</PresentationFormat>
  <Paragraphs>26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테마</vt:lpstr>
      <vt:lpstr>Sharpness-Aware Minimization for Efficiently Improving Generalization (SAM)</vt:lpstr>
      <vt:lpstr>목차</vt:lpstr>
      <vt:lpstr>Abstract</vt:lpstr>
      <vt:lpstr>1. Introduction</vt:lpstr>
      <vt:lpstr>2. Sharpness-Aware Minimization (SAM)</vt:lpstr>
      <vt:lpstr>2. Sharpness-Aware Minimization (SAM)</vt:lpstr>
      <vt:lpstr>2. Sharpness-Aware Minimization (SAM)</vt:lpstr>
      <vt:lpstr>2. Sharpness-Aware Minimization (SAM)</vt:lpstr>
      <vt:lpstr>2. Sharpness-Aware Minimization (SAM)</vt:lpstr>
      <vt:lpstr>3. Empirical Evaluation  - Image Classification from Scratch</vt:lpstr>
      <vt:lpstr>3. Empirical Evaluation  - Image Classification from Scratch</vt:lpstr>
      <vt:lpstr>3. Empirical Evaluation  - Fine tuning</vt:lpstr>
      <vt:lpstr>3. Empirical Evaluation  - Robustness to Label Noise</vt:lpstr>
      <vt:lpstr>4. Sharpness and Generalization Through the Lens of SAM - m-sharpness</vt:lpstr>
      <vt:lpstr>4. Sharpness and Generalization Through the Lens of SAM – Hessian Spectra</vt:lpstr>
      <vt:lpstr>6. Discussion and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Sharpness-Aware Minimization for Efficiently Improving Generalization (SAM)</dc:title>
  <dc:creator>김환희</dc:creator>
  <cp:lastModifiedBy>김환희</cp:lastModifiedBy>
  <cp:revision>1</cp:revision>
  <dcterms:created xsi:type="dcterms:W3CDTF">2023-09-13T04:48:14Z</dcterms:created>
  <dcterms:modified xsi:type="dcterms:W3CDTF">2023-09-13T05:18:08Z</dcterms:modified>
</cp:coreProperties>
</file>