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5" r:id="rId9"/>
    <p:sldId id="262" r:id="rId10"/>
    <p:sldId id="274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/>
    <p:restoredTop sz="94720"/>
  </p:normalViewPr>
  <p:slideViewPr>
    <p:cSldViewPr snapToGrid="0">
      <p:cViewPr>
        <p:scale>
          <a:sx n="100" d="100"/>
          <a:sy n="100" d="100"/>
        </p:scale>
        <p:origin x="1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E5B2-EE20-DEB1-B2A4-6BC278FE8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F9977-7F1D-5CE8-ED53-14F4A4FCD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5DADE-0F7A-1424-DCC2-4B393A79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C0B3-9A2D-015D-4778-36B15F91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DE945-1808-3CE9-594D-E8201C08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2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E0A7-D277-AF6E-DB9A-D0E4F276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18D79-1A60-E396-91BC-8465D838E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4D85-06A6-17EC-EA11-481723F1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D2E72-84A5-C13F-68DA-EDC40217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54658-D96C-36D0-E6D2-D64FE0D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63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F3916A-EF7F-12E9-2F6C-3049CCFC2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455E4-8A5B-8CB7-9BE6-B35DBADB4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C1874-5E34-1EED-87C4-61506D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3BC9D-5321-52E8-04F1-4BA93359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F0C6F-72EB-FF95-986B-94F77B79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5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D9FC3-615C-54D4-6815-2DC0194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4AC42-AF63-1C06-238A-E514308C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703C-0F29-6D24-863A-9AF04BDC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BDB03-D680-CBAA-1751-BEFF393A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4399E-0902-9F18-2A61-E4A81352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6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B36F-858C-B1A1-9CF0-ED51FED0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7A2AA-549A-7B0B-EE2D-A536640A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58123-3D3B-B00F-F5E8-F464D393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5AD1A-AEE2-66C9-C1BE-2C6F0F16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8EC26-6F8B-7911-1062-39AF23F6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4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7960-F41D-ADC0-165E-B807BBFD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263AA-CB7D-3DC6-2C25-047B5D8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369C2-418B-79CD-3F75-0A021BA9F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8D137-E5CD-E147-374F-8332311E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2763A-037C-88BB-C719-1CDE7BDA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305C5-F24C-7EB3-EB4D-0C398BB0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90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0FAB1-530B-BBF0-DFBE-19D5F40D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35D65-4227-7B47-CFF2-B04F32B3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E4026-057C-F7B3-248A-8C817288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A292D-DD5A-29CC-6011-B66D48948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721EF0-24F1-BA73-D7DD-BCF268F8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5375E2-30E9-9405-A4B9-D52DE84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2FAA6-5443-ADAF-6CAF-E490AD2C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D8BAA1-E7F8-F4B3-930B-6AC027C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38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B493-983F-6C1F-471F-570DA4B4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6B043B-709D-F9C6-9A35-70A2B877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E034D1-7F68-AB43-9043-2952AA68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68891-8017-245D-9FAC-2A42C768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11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942D67-1849-4836-979B-366CCFAE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1913A1-967A-DC5F-CD5C-9796F754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CDE59-5FBE-5A03-7968-DB47BF06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3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094A4-CA1C-6B2D-059C-3A1E144C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9F044-1972-564C-83E8-40C2321E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C554A-506A-7B88-50BE-1EC73BAB5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F6A9B-54E3-A81A-02E2-30268A5A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93A5D-A46C-7C54-F71A-77D3469C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24918-778F-4271-AC68-E711B064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090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C88D0-BB99-3C3F-DCE2-64761A25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53078-33A0-67FB-7733-801DE7E65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D6368-4B7B-5048-C667-1FDB9EE0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9F015-2BA9-52BC-A20E-6E3D910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EB4BF-8E7E-6D01-8E57-5B608413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369AA-9199-DEF7-0DE4-6888114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5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4A6A6-FF7F-C9D0-D96F-08A1C4C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94FF8-53FF-8EB5-7BDB-6769CDD9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EC233-3688-3BC9-E622-D667A3A0A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4E1B-480A-0D4E-9B53-1D3758CBE72D}" type="datetimeFigureOut"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F5A4-332D-340F-B56B-069EBDFE9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65FBF-0224-85A5-900D-8D1305D8F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06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02342FB-4CBE-655F-6A20-2B4338FC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1800"/>
              <a:t>(175 cited. NeurIPS 2021)</a:t>
            </a:r>
            <a:endParaRPr kumimoji="1" lang="ko-Kore-KR" altLang="en-US" sz="180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C8C3200-10CA-D816-50FE-79E91CAE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64393"/>
            <a:ext cx="7772400" cy="32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5F158-C27A-8703-7EB1-00E47ACD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3 SWAD: Domain Generalization by Seeking Flat Minima</a:t>
            </a:r>
            <a:endParaRPr kumimoji="1" lang="ko-Kore-KR" altLang="en-US" sz="3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AE2CD0-E7F0-F44A-431D-C32B6628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447523"/>
            <a:ext cx="7449590" cy="19814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78640B-4895-9343-D413-E43DACD9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15" y="3429000"/>
            <a:ext cx="4875370" cy="32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0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7F0D0-6AE3-9802-EB39-48B265D8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3 SWAD: Domain Generalization by Seeking Flat Minima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5494C-C11C-FC1E-5724-50FFBCBB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1800"/>
              <a:t>Empirical analysis of SWAD and flatness (contd)</a:t>
            </a:r>
            <a:endParaRPr kumimoji="1" lang="en-US" altLang="en-US" sz="1800"/>
          </a:p>
          <a:p>
            <a:endParaRPr kumimoji="1" lang="ko-Kore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8BAA9-BD32-3CBC-37EC-EB8AD634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046"/>
            <a:ext cx="5257800" cy="41558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B9A429-BE01-EFEF-3C49-BAFA5744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53" y="2272146"/>
            <a:ext cx="5057947" cy="42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199-B880-CA3E-D4F2-1339698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200"/>
              <a:t>4 Experiments</a:t>
            </a:r>
            <a:endParaRPr kumimoji="1" lang="ko-Kore-KR" altLang="en-US" sz="320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335726-0D84-5B1A-BA9D-1FB9725A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081"/>
            <a:ext cx="3235604" cy="3379975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D4CC0F0-7083-39BE-D3D3-129CB71D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04" y="2558982"/>
            <a:ext cx="7279996" cy="29590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E3C7BF-FC2D-DC6D-FA51-0B8499D8956E}"/>
              </a:ext>
            </a:extLst>
          </p:cNvPr>
          <p:cNvSpPr/>
          <p:nvPr/>
        </p:nvSpPr>
        <p:spPr>
          <a:xfrm>
            <a:off x="5695406" y="46852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4F3982-20B1-1FDE-1DBA-3EBC2810BB69}"/>
              </a:ext>
            </a:extLst>
          </p:cNvPr>
          <p:cNvSpPr/>
          <p:nvPr/>
        </p:nvSpPr>
        <p:spPr>
          <a:xfrm>
            <a:off x="6505303" y="49797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23A363-F3BA-4E61-56B1-A5824EFE0BA0}"/>
              </a:ext>
            </a:extLst>
          </p:cNvPr>
          <p:cNvSpPr/>
          <p:nvPr/>
        </p:nvSpPr>
        <p:spPr>
          <a:xfrm>
            <a:off x="7458892" y="46852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A7F134-E2FD-489D-C734-6AEBBEE6F9B5}"/>
              </a:ext>
            </a:extLst>
          </p:cNvPr>
          <p:cNvSpPr/>
          <p:nvPr/>
        </p:nvSpPr>
        <p:spPr>
          <a:xfrm>
            <a:off x="8412481" y="46852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AADF4-91DD-670E-80B2-2D8C3FBD1E31}"/>
              </a:ext>
            </a:extLst>
          </p:cNvPr>
          <p:cNvSpPr/>
          <p:nvPr/>
        </p:nvSpPr>
        <p:spPr>
          <a:xfrm>
            <a:off x="9366070" y="46852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144FE-1D2E-4EFC-B7A1-4286A6146C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/>
              <a:t>Main results</a:t>
            </a:r>
            <a:endParaRPr kumimoji="1" lang="en-US" altLang="en-US" sz="1800"/>
          </a:p>
          <a:p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230888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199-B880-CA3E-D4F2-1339698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200"/>
              <a:t>4 Experiments</a:t>
            </a:r>
            <a:endParaRPr kumimoji="1" lang="ko-Kore-KR" altLang="en-US" sz="320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F764EEA-DF95-8C13-0DED-98200E13F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45" y="2204909"/>
            <a:ext cx="7343510" cy="3482922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87A92-BAEE-A4A2-12C7-EC70E9807F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/>
              <a:t>Ablation study</a:t>
            </a:r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328759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199-B880-CA3E-D4F2-1339698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200"/>
              <a:t>4 Experiments</a:t>
            </a:r>
            <a:endParaRPr kumimoji="1" lang="ko-Kore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2DE7A-1579-662C-16FC-D8C61E58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2481130"/>
            <a:ext cx="8573696" cy="189574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F5E82DC-4D82-8BD5-E608-C8C0A8D0CB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sz="1800"/>
              <a:t>Exploring the other applications: ImageNet robustness</a:t>
            </a:r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18546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199-B880-CA3E-D4F2-1339698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200"/>
              <a:t>5 Discussion and Limitations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0AC2E-BC8A-B899-92A6-FD6D145F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/>
              <a:t>Algorithm has confidence error bound</a:t>
            </a:r>
          </a:p>
          <a:p>
            <a:r>
              <a:rPr kumimoji="1" lang="en-US" altLang="en-US" sz="1800"/>
              <a:t>Although the idea of SWAD shows the relationship between flat minima and DG, it is not a perfect and theoretically guaranteed solver for flat minima but a heuristic approximation.</a:t>
            </a:r>
          </a:p>
          <a:p>
            <a:r>
              <a:rPr kumimoji="1" lang="en-US" altLang="en-US" sz="1800"/>
              <a:t>SWAD focuses only on the flat minima, not strongly utilize domain=specific information</a:t>
            </a:r>
          </a:p>
          <a:p>
            <a:endParaRPr kumimoji="1" lang="en-US" altLang="en-US" sz="1800"/>
          </a:p>
          <a:p>
            <a:endParaRPr kumimoji="1" lang="en-US" altLang="en-US" sz="1800"/>
          </a:p>
          <a:p>
            <a:r>
              <a:rPr kumimoji="1" lang="en-US" altLang="en-US" sz="1800"/>
              <a:t>Idea</a:t>
            </a:r>
          </a:p>
          <a:p>
            <a:pPr lvl="1"/>
            <a:r>
              <a:rPr kumimoji="1" lang="en-US" altLang="en-US" sz="1800"/>
              <a:t>SWA, SAM? SAM</a:t>
            </a:r>
            <a:r>
              <a:rPr kumimoji="1" lang="ko-KR" altLang="en-US" sz="1800"/>
              <a:t>이 </a:t>
            </a:r>
            <a:r>
              <a:rPr kumimoji="1" lang="en-US" altLang="ko-KR" sz="1800"/>
              <a:t>SWA</a:t>
            </a:r>
            <a:r>
              <a:rPr kumimoji="1" lang="ko-KR" altLang="en-US" sz="1800"/>
              <a:t>보다 좋은 점</a:t>
            </a:r>
            <a:r>
              <a:rPr kumimoji="1" lang="en-US" altLang="ko-KR" sz="1800"/>
              <a:t>?</a:t>
            </a:r>
            <a:endParaRPr kumimoji="1" lang="en-US" altLang="en-US" sz="1800"/>
          </a:p>
          <a:p>
            <a:pPr lvl="1"/>
            <a:r>
              <a:rPr kumimoji="1" lang="en-US" altLang="en-US" sz="1800"/>
              <a:t>Domain generalization?</a:t>
            </a:r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6373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CA3E9-0A17-C7E9-9849-D286156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주간 보고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21C8B-0B9A-3F4E-8552-A17E2FE7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/>
              <a:t>Juntang Zhuang et al. (2021). “AdaBelief Optimizer: Adapting Stepsizes by the Belief in Observed Gradients.” NeurIPS.</a:t>
            </a:r>
          </a:p>
          <a:p>
            <a:r>
              <a:rPr kumimoji="1" lang="en-US" altLang="ko-Kore-KR" sz="2000"/>
              <a:t>Peng Mi et al. (2022). “Make Sharpness-Aware Minimization Stronger: A Sparsified Perturbation Approach.” NeurIPS.</a:t>
            </a:r>
          </a:p>
          <a:p>
            <a:r>
              <a:rPr kumimoji="1" lang="en-US" altLang="ko-Kore-KR" sz="2000" b="1"/>
              <a:t>Junbum Cha et al. (2021). “SWAD: Domain Generalization by Seeking Flat Minima.” NeurIPS</a:t>
            </a:r>
            <a:endParaRPr kumimoji="1" lang="ko-Kore-KR" altLang="en-US" sz="2000" b="1"/>
          </a:p>
        </p:txBody>
      </p:sp>
    </p:spTree>
    <p:extLst>
      <p:ext uri="{BB962C8B-B14F-4D97-AF65-F5344CB8AC3E}">
        <p14:creationId xmlns:p14="http://schemas.microsoft.com/office/powerpoint/2010/main" val="24434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AE0F5-940C-DDB4-D94B-9539ACAF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목차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53462-75AA-4CF7-9881-E1072FA2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400"/>
              <a:t>Abstract</a:t>
            </a:r>
          </a:p>
          <a:p>
            <a:pPr marL="0" indent="0">
              <a:buNone/>
            </a:pPr>
            <a:r>
              <a:rPr kumimoji="1" lang="en-US" altLang="ko-Kore-KR" sz="2400"/>
              <a:t>1 Introduction</a:t>
            </a:r>
          </a:p>
          <a:p>
            <a:pPr marL="0" indent="0">
              <a:buNone/>
            </a:pPr>
            <a:r>
              <a:rPr kumimoji="1" lang="en-US" altLang="ko-Kore-KR" sz="2400"/>
              <a:t>2 A Theoretical Relationship between Flatness and Domain Generalization</a:t>
            </a:r>
          </a:p>
          <a:p>
            <a:pPr marL="0" indent="0">
              <a:buNone/>
            </a:pPr>
            <a:r>
              <a:rPr kumimoji="1" lang="en-US" altLang="ko-Kore-KR" sz="2400"/>
              <a:t>3 SWAD: Domain Generalization by Seeking Minima</a:t>
            </a:r>
          </a:p>
          <a:p>
            <a:pPr marL="0" indent="0">
              <a:buNone/>
            </a:pPr>
            <a:r>
              <a:rPr kumimoji="1" lang="en-US" altLang="ko-Kore-KR" sz="2400"/>
              <a:t>4 Experiments</a:t>
            </a:r>
          </a:p>
          <a:p>
            <a:pPr marL="0" indent="0">
              <a:buNone/>
            </a:pPr>
            <a:r>
              <a:rPr kumimoji="1" lang="en-US" altLang="ko-Kore-KR" sz="2400"/>
              <a:t>5 Discussion and Limitations</a:t>
            </a:r>
          </a:p>
          <a:p>
            <a:pPr marL="0" indent="0">
              <a:buNone/>
            </a:pPr>
            <a:r>
              <a:rPr kumimoji="1" lang="en-US" altLang="ko-Kore-KR" sz="2400"/>
              <a:t>6 </a:t>
            </a:r>
            <a:r>
              <a:rPr kumimoji="1" lang="en-US" altLang="ko-Kore-KR" sz="2400" strike="sngStrike"/>
              <a:t>Concluding Remarks</a:t>
            </a:r>
            <a:endParaRPr kumimoji="1" lang="ko-Kore-KR" altLang="en-US" sz="2400" strike="sngStrike"/>
          </a:p>
        </p:txBody>
      </p:sp>
    </p:spTree>
    <p:extLst>
      <p:ext uri="{BB962C8B-B14F-4D97-AF65-F5344CB8AC3E}">
        <p14:creationId xmlns:p14="http://schemas.microsoft.com/office/powerpoint/2010/main" val="23029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699B-4167-0F71-96F8-076D6B03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Abstract</a:t>
            </a:r>
            <a:endParaRPr kumimoji="1" lang="ko-Kore-KR" altLang="en-US" sz="3200"/>
          </a:p>
        </p:txBody>
      </p:sp>
      <p:pic>
        <p:nvPicPr>
          <p:cNvPr id="5" name="내용 개체 틀 4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177D0ADB-4066-2DB3-8D04-2F1744EB1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528" y="1825625"/>
            <a:ext cx="8298943" cy="4351338"/>
          </a:xfrm>
        </p:spPr>
      </p:pic>
    </p:spTree>
    <p:extLst>
      <p:ext uri="{BB962C8B-B14F-4D97-AF65-F5344CB8AC3E}">
        <p14:creationId xmlns:p14="http://schemas.microsoft.com/office/powerpoint/2010/main" val="29212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04E74-95B5-1165-3E8C-77E37DA0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1 </a:t>
            </a:r>
            <a:r>
              <a:rPr kumimoji="1" lang="en-US" altLang="ko-Kore-KR" sz="3200"/>
              <a:t>Introduction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16EE-D2C3-896D-6A30-E2B46CE2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/>
              <a:t>Domain generalization(DG): aims to address domain shift simulated by training and evaluating on different domains</a:t>
            </a:r>
          </a:p>
          <a:p>
            <a:r>
              <a:rPr kumimoji="1" lang="en-US" altLang="en-US" sz="1800"/>
              <a:t>DomainBed: diverse DG benchmarks under a fair evaluation protocol by Facebook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19772-BE32-D478-158E-2531F13F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800927" cy="2494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242D3-8790-3C2C-FAD8-332A020B9668}"/>
              </a:ext>
            </a:extLst>
          </p:cNvPr>
          <p:cNvSpPr txBox="1"/>
          <p:nvPr/>
        </p:nvSpPr>
        <p:spPr>
          <a:xfrm>
            <a:off x="1915209" y="6135399"/>
            <a:ext cx="64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PACS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2E02A3-84D8-7234-1075-0100F1C8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11" y="3429000"/>
            <a:ext cx="3100577" cy="2494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6C5829-4F06-402F-007C-ADA32D02FA42}"/>
              </a:ext>
            </a:extLst>
          </p:cNvPr>
          <p:cNvSpPr txBox="1"/>
          <p:nvPr/>
        </p:nvSpPr>
        <p:spPr>
          <a:xfrm>
            <a:off x="5393643" y="5919174"/>
            <a:ext cx="1307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PACS</a:t>
            </a:r>
          </a:p>
          <a:p>
            <a:pPr algn="ctr"/>
            <a:r>
              <a:rPr lang="en-US" altLang="ko-KR"/>
              <a:t>VLCS</a:t>
            </a:r>
          </a:p>
          <a:p>
            <a:pPr algn="ctr"/>
            <a:r>
              <a:rPr lang="en-US" altLang="ko-KR"/>
              <a:t>OfficeHome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9CD8C3-7E28-F652-698B-A0E563F6D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909" y="2842658"/>
            <a:ext cx="2994891" cy="3080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726B26-13D7-2738-9973-12BC64B4B5DD}"/>
              </a:ext>
            </a:extLst>
          </p:cNvPr>
          <p:cNvSpPr txBox="1"/>
          <p:nvPr/>
        </p:nvSpPr>
        <p:spPr>
          <a:xfrm>
            <a:off x="9215794" y="61561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DomainBed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0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5F158-C27A-8703-7EB1-00E47ACD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2 A Theoretical Relationship between Flatness and Domain Generalization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E6D6C-7298-AF33-A954-A8A17643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/>
              <a:t>Optimizing algorithm with seeking flat minima</a:t>
            </a:r>
          </a:p>
          <a:p>
            <a:pPr lvl="1"/>
            <a:r>
              <a:rPr kumimoji="1" lang="en-US" altLang="en-US" sz="1800"/>
              <a:t>SWA, SAM, SWAD (proposed) </a:t>
            </a:r>
          </a:p>
          <a:p>
            <a:pPr lvl="1"/>
            <a:r>
              <a:rPr kumimoji="1" lang="en-US" altLang="en-US" sz="1800"/>
              <a:t>SWA Finds flat minima by a weight ensemble approach. (finds flatter minima than ERM, SAM)</a:t>
            </a:r>
          </a:p>
          <a:p>
            <a:pPr lvl="1"/>
            <a:endParaRPr kumimoji="1" lang="en-US" altLang="en-US" sz="1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BE37DE-B334-7DBA-0603-79CBC7FF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3429000"/>
            <a:ext cx="341995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5F158-C27A-8703-7EB1-00E47ACD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2 A Theoretical Relationship between Flatness and Domain Generalization</a:t>
            </a:r>
            <a:endParaRPr kumimoji="1" lang="ko-Kore-KR" altLang="en-US" sz="3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40CC18-3936-521E-7D1C-65B1B4EB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57" y="1919947"/>
            <a:ext cx="6451885" cy="17664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A415DB-100F-B391-49D3-9437B056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56" y="4348450"/>
            <a:ext cx="6451884" cy="17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5F158-C27A-8703-7EB1-00E47ACD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2 A Theoretical Relationship between Flatness and Domain Generalization</a:t>
            </a:r>
            <a:endParaRPr kumimoji="1" lang="ko-Kore-KR" altLang="en-US" sz="3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BE37DE-B334-7DBA-0603-79CBC7FF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2" y="3843012"/>
            <a:ext cx="3419952" cy="2333951"/>
          </a:xfrm>
          <a:prstGeom prst="rect">
            <a:avLst/>
          </a:prstGeom>
        </p:spPr>
      </p:pic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22D87EE-FBEA-87BD-6CCD-7AB6EB13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77" y="2620598"/>
            <a:ext cx="6058572" cy="12793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C40186-DDB6-5545-8D12-FD3D9311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02" y="1513623"/>
            <a:ext cx="4251181" cy="116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0C859A-F971-6FEE-7758-A459E6D3A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03" y="2677520"/>
            <a:ext cx="4251180" cy="1165492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38D99812-46D2-E587-9650-A468A12BCBB4}"/>
              </a:ext>
            </a:extLst>
          </p:cNvPr>
          <p:cNvSpPr/>
          <p:nvPr/>
        </p:nvSpPr>
        <p:spPr>
          <a:xfrm>
            <a:off x="7910945" y="1487963"/>
            <a:ext cx="872837" cy="81741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78FB4-F1A1-D583-D8B1-5B14170DDE66}"/>
              </a:ext>
            </a:extLst>
          </p:cNvPr>
          <p:cNvSpPr txBox="1"/>
          <p:nvPr/>
        </p:nvSpPr>
        <p:spPr>
          <a:xfrm>
            <a:off x="5207240" y="4395887"/>
            <a:ext cx="6271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RRM: </a:t>
            </a:r>
            <a:r>
              <a:rPr kumimoji="1" lang="ko-KR" altLang="en-US"/>
              <a:t>이웃 </a:t>
            </a:r>
            <a:r>
              <a:rPr kumimoji="1" lang="en-US" altLang="ko-KR"/>
              <a:t>parameter </a:t>
            </a:r>
            <a:r>
              <a:rPr kumimoji="1" lang="ko-KR" altLang="en-US"/>
              <a:t>중 최악</a:t>
            </a:r>
            <a:endParaRPr kumimoji="1" lang="en-US" altLang="ko-Kore-KR"/>
          </a:p>
          <a:p>
            <a:r>
              <a:rPr kumimoji="1" lang="en-US" altLang="ko-Kore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RRM</a:t>
            </a:r>
            <a:r>
              <a:rPr kumimoji="1" lang="ko-KR" altLang="en-US"/>
              <a:t>의 </a:t>
            </a:r>
            <a:r>
              <a:rPr kumimoji="1" lang="en-US" altLang="ko-KR"/>
              <a:t>optimal</a:t>
            </a:r>
            <a:r>
              <a:rPr kumimoji="1" lang="ko-KR" altLang="en-US"/>
              <a:t>을 찾는 과정은 </a:t>
            </a:r>
            <a:endParaRPr kumimoji="1" lang="en-US" altLang="ko-KR"/>
          </a:p>
          <a:p>
            <a:r>
              <a:rPr kumimoji="1" lang="ko-KR" altLang="en-US"/>
              <a:t> </a:t>
            </a:r>
            <a:r>
              <a:rPr kumimoji="1" lang="en-US" altLang="ko-KR"/>
              <a:t>generalization gap</a:t>
            </a:r>
            <a:r>
              <a:rPr kumimoji="1" lang="ko-KR" altLang="en-US"/>
              <a:t>에 </a:t>
            </a:r>
            <a:r>
              <a:rPr kumimoji="1" lang="en-US" altLang="ko-KR"/>
              <a:t>upper bound</a:t>
            </a:r>
            <a:r>
              <a:rPr kumimoji="1" lang="ko-KR" altLang="en-US"/>
              <a:t>를 만들어준다</a:t>
            </a:r>
            <a:r>
              <a:rPr kumimoji="1" lang="en-US" altLang="ko-KR"/>
              <a:t>.</a:t>
            </a:r>
          </a:p>
          <a:p>
            <a:r>
              <a:rPr kumimoji="1" lang="en-US" altLang="ko-KR"/>
              <a:t>-</a:t>
            </a:r>
            <a:r>
              <a:rPr kumimoji="1" lang="ko-KR" altLang="en-US"/>
              <a:t> 적절한 이웃 범위의 </a:t>
            </a:r>
            <a:r>
              <a:rPr kumimoji="1" lang="en-US" altLang="ko-KR"/>
              <a:t>RRM</a:t>
            </a:r>
            <a:r>
              <a:rPr kumimoji="1" lang="ko-KR" altLang="en-US"/>
              <a:t> </a:t>
            </a:r>
            <a:r>
              <a:rPr kumimoji="1" lang="en-US" altLang="ko-KR"/>
              <a:t>optimal</a:t>
            </a:r>
            <a:r>
              <a:rPr kumimoji="1" lang="ko-KR" altLang="en-US"/>
              <a:t>을 찾는 과정은</a:t>
            </a:r>
            <a:endParaRPr kumimoji="1" lang="en-US" altLang="ko-KR"/>
          </a:p>
          <a:p>
            <a:r>
              <a:rPr kumimoji="1" lang="ko-KR" altLang="en-US"/>
              <a:t> </a:t>
            </a:r>
            <a:r>
              <a:rPr kumimoji="1" lang="en-US" altLang="ko-KR"/>
              <a:t>ERM</a:t>
            </a:r>
            <a:r>
              <a:rPr kumimoji="1" lang="ko-KR" altLang="en-US"/>
              <a:t>의</a:t>
            </a:r>
            <a:r>
              <a:rPr kumimoji="1" lang="en-US" altLang="ko-KR"/>
              <a:t> flat optimal</a:t>
            </a:r>
            <a:r>
              <a:rPr kumimoji="1" lang="ko-KR" altLang="en-US"/>
              <a:t>으로 향한다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-&gt;</a:t>
            </a:r>
            <a:r>
              <a:rPr kumimoji="1" lang="ko-KR" altLang="en-US"/>
              <a:t> </a:t>
            </a:r>
            <a:r>
              <a:rPr kumimoji="1" lang="en-US" altLang="ko-KR"/>
              <a:t>ERM</a:t>
            </a:r>
            <a:r>
              <a:rPr kumimoji="1" lang="ko-KR" altLang="en-US"/>
              <a:t>의 </a:t>
            </a:r>
            <a:r>
              <a:rPr kumimoji="1" lang="en-US" altLang="ko-KR"/>
              <a:t>flat optimal</a:t>
            </a:r>
            <a:r>
              <a:rPr kumimoji="1" lang="ko-KR" altLang="en-US"/>
              <a:t>을 찾는 것을 목표로 할 수 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12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7F0D0-6AE3-9802-EB39-48B265D8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3 SWAD: Domain Generalization by Seeking Flat Minima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5494C-C11C-FC1E-5724-50FFBCBB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/>
              <a:t>A baseline method: Stochastic weight averaging</a:t>
            </a:r>
          </a:p>
          <a:p>
            <a:pPr lvl="1"/>
            <a:r>
              <a:rPr kumimoji="1" lang="en-US" altLang="en-US" sz="1800"/>
              <a:t>We propose SWAD method with SWA baseline</a:t>
            </a:r>
          </a:p>
          <a:p>
            <a:pPr lvl="1"/>
            <a:r>
              <a:rPr kumimoji="1" lang="en-US" altLang="en-US" sz="1800"/>
              <a:t>SWA</a:t>
            </a:r>
          </a:p>
          <a:p>
            <a:pPr marL="914400" lvl="2" indent="0">
              <a:buNone/>
            </a:pPr>
            <a:r>
              <a:rPr kumimoji="1" lang="en-US" altLang="en-US" sz="1400"/>
              <a:t>1. Cyclical or high rate scheduling</a:t>
            </a:r>
            <a:r>
              <a:rPr kumimoji="1" lang="ko-KR" altLang="en-US" sz="1400"/>
              <a:t>으로 </a:t>
            </a:r>
            <a:r>
              <a:rPr kumimoji="1" lang="en-US" altLang="ko-KR" sz="1400"/>
              <a:t>model update</a:t>
            </a:r>
          </a:p>
          <a:p>
            <a:pPr marL="914400" lvl="2" indent="0">
              <a:buNone/>
            </a:pPr>
            <a:r>
              <a:rPr kumimoji="1" lang="en-US" altLang="en-US" sz="1400"/>
              <a:t>2. K epochs</a:t>
            </a:r>
            <a:r>
              <a:rPr kumimoji="1" lang="ko-KR" altLang="en-US" sz="1400"/>
              <a:t>의 </a:t>
            </a:r>
            <a:r>
              <a:rPr kumimoji="1" lang="en-US" altLang="ko-KR" sz="1400"/>
              <a:t>model update </a:t>
            </a:r>
            <a:r>
              <a:rPr kumimoji="1" lang="ko-KR" altLang="en-US" sz="1400"/>
              <a:t>동안 </a:t>
            </a:r>
            <a:r>
              <a:rPr kumimoji="1" lang="en-US" altLang="ko-KR" sz="1400"/>
              <a:t>ensembled model</a:t>
            </a:r>
            <a:r>
              <a:rPr kumimoji="1" lang="ko-KR" altLang="en-US" sz="1400"/>
              <a:t>을 만든다</a:t>
            </a:r>
            <a:r>
              <a:rPr kumimoji="1" lang="en-US" altLang="ko-KR" sz="1400"/>
              <a:t>.</a:t>
            </a:r>
          </a:p>
          <a:p>
            <a:pPr marL="914400" lvl="2" indent="0">
              <a:buNone/>
            </a:pPr>
            <a:r>
              <a:rPr kumimoji="1" lang="en-US" altLang="ko-KR" sz="1400"/>
              <a:t>3.</a:t>
            </a:r>
            <a:r>
              <a:rPr kumimoji="1" lang="ko-KR" altLang="en-US" sz="1400"/>
              <a:t> 각기 다른 </a:t>
            </a:r>
            <a:r>
              <a:rPr kumimoji="1" lang="en-US" altLang="ko-KR" sz="1400"/>
              <a:t>local optima</a:t>
            </a:r>
            <a:r>
              <a:rPr kumimoji="1" lang="ko-KR" altLang="en-US" sz="1400"/>
              <a:t>에 대한 </a:t>
            </a:r>
            <a:r>
              <a:rPr kumimoji="1" lang="en-US" altLang="ko-KR" sz="1400"/>
              <a:t>ensembled solution</a:t>
            </a:r>
            <a:r>
              <a:rPr kumimoji="1" lang="ko-KR" altLang="en-US" sz="1400"/>
              <a:t>으로 </a:t>
            </a:r>
            <a:r>
              <a:rPr kumimoji="1" lang="en-US" altLang="ko-KR" sz="1400"/>
              <a:t>local minimum</a:t>
            </a:r>
            <a:r>
              <a:rPr kumimoji="1" lang="ko-KR" altLang="en-US" sz="1400"/>
              <a:t> 탈출을 꾀한다</a:t>
            </a:r>
            <a:r>
              <a:rPr kumimoji="1" lang="en-US" altLang="ko-KR" sz="1400"/>
              <a:t>.</a:t>
            </a:r>
            <a:endParaRPr kumimoji="1" lang="en-US" altLang="en-US" sz="1400"/>
          </a:p>
          <a:p>
            <a:r>
              <a:rPr kumimoji="1" lang="en-US" altLang="ko-Kore-KR" sz="1800"/>
              <a:t>Dense and overfit-aware SWA strategy</a:t>
            </a:r>
          </a:p>
          <a:p>
            <a:pPr lvl="1"/>
            <a:r>
              <a:rPr kumimoji="1" lang="en-US" altLang="ko-Kore-KR" sz="1800"/>
              <a:t>SWA(Stochastic Weight Averaging) -&gt; SWAD(Stochastic Weight Averaging Densely)</a:t>
            </a:r>
          </a:p>
          <a:p>
            <a:pPr lvl="1"/>
            <a:r>
              <a:rPr kumimoji="1" lang="en-US" altLang="ko-Kore-KR" sz="1800"/>
              <a:t>We propose some solutions for the difficulties of SWA toward domain generalization in several ways.</a:t>
            </a:r>
          </a:p>
          <a:p>
            <a:pPr marL="914400" lvl="2" indent="0">
              <a:buNone/>
            </a:pPr>
            <a:r>
              <a:rPr kumimoji="1" lang="en-US" altLang="ko-Kore-KR" sz="1400"/>
              <a:t>1. SWA averages a few weights (usually less than 10) -&gt; in accurate approximation on high-dimensional space</a:t>
            </a:r>
          </a:p>
          <a:p>
            <a:pPr marL="914400" lvl="2" indent="0">
              <a:buNone/>
            </a:pPr>
            <a:r>
              <a:rPr kumimoji="1" lang="en-US" altLang="ko-Kore-KR" sz="1400"/>
              <a:t>2. DG uses relatively small training epochs</a:t>
            </a:r>
          </a:p>
          <a:p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10639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493</Words>
  <Application>Microsoft Macintosh PowerPoint</Application>
  <PresentationFormat>와이드스크린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PowerPoint 프레젠테이션</vt:lpstr>
      <vt:lpstr>주간 보고</vt:lpstr>
      <vt:lpstr>목차</vt:lpstr>
      <vt:lpstr>Abstract</vt:lpstr>
      <vt:lpstr>1 Introduction</vt:lpstr>
      <vt:lpstr>2 A Theoretical Relationship between Flatness and Domain Generalization</vt:lpstr>
      <vt:lpstr>2 A Theoretical Relationship between Flatness and Domain Generalization</vt:lpstr>
      <vt:lpstr>2 A Theoretical Relationship between Flatness and Domain Generalization</vt:lpstr>
      <vt:lpstr>3 SWAD: Domain Generalization by Seeking Flat Minima</vt:lpstr>
      <vt:lpstr>3 SWAD: Domain Generalization by Seeking Flat Minima</vt:lpstr>
      <vt:lpstr>3 SWAD: Domain Generalization by Seeking Flat Minima</vt:lpstr>
      <vt:lpstr>4 Experiments</vt:lpstr>
      <vt:lpstr>4 Experiments</vt:lpstr>
      <vt:lpstr>4 Experiments</vt:lpstr>
      <vt:lpstr>5 Discussion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김환희</dc:creator>
  <cp:lastModifiedBy>김환희</cp:lastModifiedBy>
  <cp:revision>19</cp:revision>
  <dcterms:created xsi:type="dcterms:W3CDTF">2023-09-26T16:08:17Z</dcterms:created>
  <dcterms:modified xsi:type="dcterms:W3CDTF">2023-10-10T03:22:15Z</dcterms:modified>
</cp:coreProperties>
</file>