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EE6BF-9CA7-D941-AB53-E2E4EA433D50}" v="1024" dt="2023-11-08T04:23:33.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61752-1662-E042-88F6-F4F349FC800E}" type="datetimeFigureOut">
              <a:rPr lang="en-KR" smtClean="0"/>
              <a:t>2023/11/08</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5FC07-DD6D-9D4D-A19D-51A101FF003B}" type="slidenum">
              <a:rPr lang="en-KR" smtClean="0"/>
              <a:t>‹#›</a:t>
            </a:fld>
            <a:endParaRPr lang="en-KR"/>
          </a:p>
        </p:txBody>
      </p:sp>
    </p:spTree>
    <p:extLst>
      <p:ext uri="{BB962C8B-B14F-4D97-AF65-F5344CB8AC3E}">
        <p14:creationId xmlns:p14="http://schemas.microsoft.com/office/powerpoint/2010/main" val="259204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075FC07-DD6D-9D4D-A19D-51A101FF003B}" type="slidenum">
              <a:rPr lang="en-KR" smtClean="0"/>
              <a:t>5</a:t>
            </a:fld>
            <a:endParaRPr lang="en-KR"/>
          </a:p>
        </p:txBody>
      </p:sp>
    </p:spTree>
    <p:extLst>
      <p:ext uri="{BB962C8B-B14F-4D97-AF65-F5344CB8AC3E}">
        <p14:creationId xmlns:p14="http://schemas.microsoft.com/office/powerpoint/2010/main" val="171371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075FC07-DD6D-9D4D-A19D-51A101FF003B}" type="slidenum">
              <a:rPr lang="en-KR" smtClean="0"/>
              <a:t>6</a:t>
            </a:fld>
            <a:endParaRPr lang="en-KR"/>
          </a:p>
        </p:txBody>
      </p:sp>
    </p:spTree>
    <p:extLst>
      <p:ext uri="{BB962C8B-B14F-4D97-AF65-F5344CB8AC3E}">
        <p14:creationId xmlns:p14="http://schemas.microsoft.com/office/powerpoint/2010/main" val="262852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075FC07-DD6D-9D4D-A19D-51A101FF003B}" type="slidenum">
              <a:rPr lang="en-KR" smtClean="0"/>
              <a:t>7</a:t>
            </a:fld>
            <a:endParaRPr lang="en-KR"/>
          </a:p>
        </p:txBody>
      </p:sp>
    </p:spTree>
    <p:extLst>
      <p:ext uri="{BB962C8B-B14F-4D97-AF65-F5344CB8AC3E}">
        <p14:creationId xmlns:p14="http://schemas.microsoft.com/office/powerpoint/2010/main" val="2030320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075FC07-DD6D-9D4D-A19D-51A101FF003B}" type="slidenum">
              <a:rPr lang="en-KR" smtClean="0"/>
              <a:t>8</a:t>
            </a:fld>
            <a:endParaRPr lang="en-KR"/>
          </a:p>
        </p:txBody>
      </p:sp>
    </p:spTree>
    <p:extLst>
      <p:ext uri="{BB962C8B-B14F-4D97-AF65-F5344CB8AC3E}">
        <p14:creationId xmlns:p14="http://schemas.microsoft.com/office/powerpoint/2010/main" val="3652482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075FC07-DD6D-9D4D-A19D-51A101FF003B}" type="slidenum">
              <a:rPr lang="en-KR" smtClean="0"/>
              <a:t>9</a:t>
            </a:fld>
            <a:endParaRPr lang="en-KR"/>
          </a:p>
        </p:txBody>
      </p:sp>
    </p:spTree>
    <p:extLst>
      <p:ext uri="{BB962C8B-B14F-4D97-AF65-F5344CB8AC3E}">
        <p14:creationId xmlns:p14="http://schemas.microsoft.com/office/powerpoint/2010/main" val="287608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075FC07-DD6D-9D4D-A19D-51A101FF003B}" type="slidenum">
              <a:rPr lang="en-KR" smtClean="0"/>
              <a:t>10</a:t>
            </a:fld>
            <a:endParaRPr lang="en-KR"/>
          </a:p>
        </p:txBody>
      </p:sp>
    </p:spTree>
    <p:extLst>
      <p:ext uri="{BB962C8B-B14F-4D97-AF65-F5344CB8AC3E}">
        <p14:creationId xmlns:p14="http://schemas.microsoft.com/office/powerpoint/2010/main" val="92859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075FC07-DD6D-9D4D-A19D-51A101FF003B}" type="slidenum">
              <a:rPr lang="en-KR" smtClean="0"/>
              <a:t>11</a:t>
            </a:fld>
            <a:endParaRPr lang="en-KR"/>
          </a:p>
        </p:txBody>
      </p:sp>
    </p:spTree>
    <p:extLst>
      <p:ext uri="{BB962C8B-B14F-4D97-AF65-F5344CB8AC3E}">
        <p14:creationId xmlns:p14="http://schemas.microsoft.com/office/powerpoint/2010/main" val="172215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B2D-9A43-B89D-00A7-2A28DFB98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R"/>
          </a:p>
        </p:txBody>
      </p:sp>
      <p:sp>
        <p:nvSpPr>
          <p:cNvPr id="3" name="Subtitle 2">
            <a:extLst>
              <a:ext uri="{FF2B5EF4-FFF2-40B4-BE49-F238E27FC236}">
                <a16:creationId xmlns:a16="http://schemas.microsoft.com/office/drawing/2014/main" id="{9E1A4868-7E0B-CDAA-6D26-D9E648939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4" name="Date Placeholder 3">
            <a:extLst>
              <a:ext uri="{FF2B5EF4-FFF2-40B4-BE49-F238E27FC236}">
                <a16:creationId xmlns:a16="http://schemas.microsoft.com/office/drawing/2014/main" id="{EBC102ED-5A21-CDFB-3306-805DF735EFC7}"/>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5" name="Footer Placeholder 4">
            <a:extLst>
              <a:ext uri="{FF2B5EF4-FFF2-40B4-BE49-F238E27FC236}">
                <a16:creationId xmlns:a16="http://schemas.microsoft.com/office/drawing/2014/main" id="{7E8232CB-C21C-CA58-AD50-D68C96EC46A1}"/>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6363A14F-D3BE-AABC-C226-605F17977A8D}"/>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193622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95F6-99BC-9AE9-AB24-45DCC70E4B5A}"/>
              </a:ext>
            </a:extLst>
          </p:cNvPr>
          <p:cNvSpPr>
            <a:spLocks noGrp="1"/>
          </p:cNvSpPr>
          <p:nvPr>
            <p:ph type="title"/>
          </p:nvPr>
        </p:nvSpPr>
        <p:spPr/>
        <p:txBody>
          <a:bodyPr/>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068CB6B3-9595-BA92-20D3-FDBC627B2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6AC8B4FC-A0A2-16D6-E8D1-39122AEBE856}"/>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5" name="Footer Placeholder 4">
            <a:extLst>
              <a:ext uri="{FF2B5EF4-FFF2-40B4-BE49-F238E27FC236}">
                <a16:creationId xmlns:a16="http://schemas.microsoft.com/office/drawing/2014/main" id="{5E1FFB37-3B8C-5926-2A4B-484A003C7A7A}"/>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2901B1FA-7589-59F0-EE4F-AFB605785049}"/>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422763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7C321-A4A7-644A-D6C6-63ECA616F6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BE452CC2-4353-FBC8-A409-9B507482DF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D666E172-EC58-CE09-AA65-CE9837E30490}"/>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5" name="Footer Placeholder 4">
            <a:extLst>
              <a:ext uri="{FF2B5EF4-FFF2-40B4-BE49-F238E27FC236}">
                <a16:creationId xmlns:a16="http://schemas.microsoft.com/office/drawing/2014/main" id="{1546B91A-C0F6-00A0-67FE-194001D0D5E2}"/>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6AC6D6E7-C658-E81E-B699-832FE2FC7BBB}"/>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216550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7285-9D6D-8183-3725-6D5C10790519}"/>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316DCC82-C6C8-EE7C-9D2A-FAD0AC4AA3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A02A3FB8-31CA-655D-B957-639484B6845D}"/>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5" name="Footer Placeholder 4">
            <a:extLst>
              <a:ext uri="{FF2B5EF4-FFF2-40B4-BE49-F238E27FC236}">
                <a16:creationId xmlns:a16="http://schemas.microsoft.com/office/drawing/2014/main" id="{D5A9C2C3-DFFC-78A3-04D1-C5B0C449C300}"/>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CEC1D089-FBE6-2BAF-3B0D-6171B2977063}"/>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208131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7E8F-178F-3D9D-790C-F65D06C34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R"/>
          </a:p>
        </p:txBody>
      </p:sp>
      <p:sp>
        <p:nvSpPr>
          <p:cNvPr id="3" name="Text Placeholder 2">
            <a:extLst>
              <a:ext uri="{FF2B5EF4-FFF2-40B4-BE49-F238E27FC236}">
                <a16:creationId xmlns:a16="http://schemas.microsoft.com/office/drawing/2014/main" id="{624A926C-A970-8256-67BD-BAA827EE86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FBA6B-D315-D782-E827-8C064A19018E}"/>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5" name="Footer Placeholder 4">
            <a:extLst>
              <a:ext uri="{FF2B5EF4-FFF2-40B4-BE49-F238E27FC236}">
                <a16:creationId xmlns:a16="http://schemas.microsoft.com/office/drawing/2014/main" id="{F0F01EF5-9DD9-5F6E-6017-F02FF6F13D5A}"/>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A7D70586-5776-8C3A-D9EF-9A3EEB15C90F}"/>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216480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B1DA-75E7-21CB-6EFE-583EF971C5B2}"/>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6FB07958-9DA8-61DD-9BD2-C58DAA3B5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Content Placeholder 3">
            <a:extLst>
              <a:ext uri="{FF2B5EF4-FFF2-40B4-BE49-F238E27FC236}">
                <a16:creationId xmlns:a16="http://schemas.microsoft.com/office/drawing/2014/main" id="{A803B713-4293-0692-63CF-FF1F958E2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Date Placeholder 4">
            <a:extLst>
              <a:ext uri="{FF2B5EF4-FFF2-40B4-BE49-F238E27FC236}">
                <a16:creationId xmlns:a16="http://schemas.microsoft.com/office/drawing/2014/main" id="{D5EC12A7-D2D5-B66B-546A-29197558E0B3}"/>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6" name="Footer Placeholder 5">
            <a:extLst>
              <a:ext uri="{FF2B5EF4-FFF2-40B4-BE49-F238E27FC236}">
                <a16:creationId xmlns:a16="http://schemas.microsoft.com/office/drawing/2014/main" id="{097B972C-FE7E-F86B-A977-A77FBB6EC92D}"/>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9282118F-E647-3CF0-60A4-5541E3CE697C}"/>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78163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951C-325D-B19E-A9DA-70F230F7748C}"/>
              </a:ext>
            </a:extLst>
          </p:cNvPr>
          <p:cNvSpPr>
            <a:spLocks noGrp="1"/>
          </p:cNvSpPr>
          <p:nvPr>
            <p:ph type="title"/>
          </p:nvPr>
        </p:nvSpPr>
        <p:spPr>
          <a:xfrm>
            <a:off x="839788" y="365125"/>
            <a:ext cx="10515600" cy="1325563"/>
          </a:xfrm>
        </p:spPr>
        <p:txBody>
          <a:bodyPr/>
          <a:lstStyle/>
          <a:p>
            <a:r>
              <a:rPr lang="en-US"/>
              <a:t>Click to edit Master title style</a:t>
            </a:r>
            <a:endParaRPr lang="en-KR"/>
          </a:p>
        </p:txBody>
      </p:sp>
      <p:sp>
        <p:nvSpPr>
          <p:cNvPr id="3" name="Text Placeholder 2">
            <a:extLst>
              <a:ext uri="{FF2B5EF4-FFF2-40B4-BE49-F238E27FC236}">
                <a16:creationId xmlns:a16="http://schemas.microsoft.com/office/drawing/2014/main" id="{32DC7D0C-7A81-D98C-1BD1-02C87FB99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A2597B-1E8D-112E-B0CE-BDA51C1E3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Text Placeholder 4">
            <a:extLst>
              <a:ext uri="{FF2B5EF4-FFF2-40B4-BE49-F238E27FC236}">
                <a16:creationId xmlns:a16="http://schemas.microsoft.com/office/drawing/2014/main" id="{9629ECAF-D796-18DF-541D-E29813E9A1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D6DCB4-2FC6-1972-C408-09461CD59A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7" name="Date Placeholder 6">
            <a:extLst>
              <a:ext uri="{FF2B5EF4-FFF2-40B4-BE49-F238E27FC236}">
                <a16:creationId xmlns:a16="http://schemas.microsoft.com/office/drawing/2014/main" id="{B26B6540-1E29-04F3-2427-C3BCD5CE8846}"/>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8" name="Footer Placeholder 7">
            <a:extLst>
              <a:ext uri="{FF2B5EF4-FFF2-40B4-BE49-F238E27FC236}">
                <a16:creationId xmlns:a16="http://schemas.microsoft.com/office/drawing/2014/main" id="{DF17CF92-8C6D-343A-8023-4471FF21CB5A}"/>
              </a:ext>
            </a:extLst>
          </p:cNvPr>
          <p:cNvSpPr>
            <a:spLocks noGrp="1"/>
          </p:cNvSpPr>
          <p:nvPr>
            <p:ph type="ftr" sz="quarter" idx="11"/>
          </p:nvPr>
        </p:nvSpPr>
        <p:spPr/>
        <p:txBody>
          <a:bodyPr/>
          <a:lstStyle/>
          <a:p>
            <a:endParaRPr lang="en-KR"/>
          </a:p>
        </p:txBody>
      </p:sp>
      <p:sp>
        <p:nvSpPr>
          <p:cNvPr id="9" name="Slide Number Placeholder 8">
            <a:extLst>
              <a:ext uri="{FF2B5EF4-FFF2-40B4-BE49-F238E27FC236}">
                <a16:creationId xmlns:a16="http://schemas.microsoft.com/office/drawing/2014/main" id="{CCB89A0E-F43D-2A24-0E68-6E37DC8BDE81}"/>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242494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2C2C-C16A-D289-CFDE-ADD0F424D316}"/>
              </a:ext>
            </a:extLst>
          </p:cNvPr>
          <p:cNvSpPr>
            <a:spLocks noGrp="1"/>
          </p:cNvSpPr>
          <p:nvPr>
            <p:ph type="title"/>
          </p:nvPr>
        </p:nvSpPr>
        <p:spPr/>
        <p:txBody>
          <a:bodyPr/>
          <a:lstStyle/>
          <a:p>
            <a:r>
              <a:rPr lang="en-US"/>
              <a:t>Click to edit Master title style</a:t>
            </a:r>
            <a:endParaRPr lang="en-KR"/>
          </a:p>
        </p:txBody>
      </p:sp>
      <p:sp>
        <p:nvSpPr>
          <p:cNvPr id="3" name="Date Placeholder 2">
            <a:extLst>
              <a:ext uri="{FF2B5EF4-FFF2-40B4-BE49-F238E27FC236}">
                <a16:creationId xmlns:a16="http://schemas.microsoft.com/office/drawing/2014/main" id="{48B10CDB-CCCF-BE07-F220-7D8A96F38F61}"/>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4" name="Footer Placeholder 3">
            <a:extLst>
              <a:ext uri="{FF2B5EF4-FFF2-40B4-BE49-F238E27FC236}">
                <a16:creationId xmlns:a16="http://schemas.microsoft.com/office/drawing/2014/main" id="{F8D9CE68-49D2-598A-EB53-C74B3CB029E7}"/>
              </a:ext>
            </a:extLst>
          </p:cNvPr>
          <p:cNvSpPr>
            <a:spLocks noGrp="1"/>
          </p:cNvSpPr>
          <p:nvPr>
            <p:ph type="ftr" sz="quarter" idx="11"/>
          </p:nvPr>
        </p:nvSpPr>
        <p:spPr/>
        <p:txBody>
          <a:bodyPr/>
          <a:lstStyle/>
          <a:p>
            <a:endParaRPr lang="en-KR"/>
          </a:p>
        </p:txBody>
      </p:sp>
      <p:sp>
        <p:nvSpPr>
          <p:cNvPr id="5" name="Slide Number Placeholder 4">
            <a:extLst>
              <a:ext uri="{FF2B5EF4-FFF2-40B4-BE49-F238E27FC236}">
                <a16:creationId xmlns:a16="http://schemas.microsoft.com/office/drawing/2014/main" id="{8A9488BF-62AF-D30D-3C55-3A5BC0832729}"/>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43624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CFA96-CB17-C7FB-35ED-2B2FEECD1FB6}"/>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3" name="Footer Placeholder 2">
            <a:extLst>
              <a:ext uri="{FF2B5EF4-FFF2-40B4-BE49-F238E27FC236}">
                <a16:creationId xmlns:a16="http://schemas.microsoft.com/office/drawing/2014/main" id="{32FE7826-1A5E-4D1D-DFF6-00858FC5A87C}"/>
              </a:ext>
            </a:extLst>
          </p:cNvPr>
          <p:cNvSpPr>
            <a:spLocks noGrp="1"/>
          </p:cNvSpPr>
          <p:nvPr>
            <p:ph type="ftr" sz="quarter" idx="11"/>
          </p:nvPr>
        </p:nvSpPr>
        <p:spPr/>
        <p:txBody>
          <a:bodyPr/>
          <a:lstStyle/>
          <a:p>
            <a:endParaRPr lang="en-KR"/>
          </a:p>
        </p:txBody>
      </p:sp>
      <p:sp>
        <p:nvSpPr>
          <p:cNvPr id="4" name="Slide Number Placeholder 3">
            <a:extLst>
              <a:ext uri="{FF2B5EF4-FFF2-40B4-BE49-F238E27FC236}">
                <a16:creationId xmlns:a16="http://schemas.microsoft.com/office/drawing/2014/main" id="{2BCADA9E-FDC7-44F7-23FB-484D45560ECE}"/>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255359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62B7-CA95-8535-B441-4A167BBD4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Content Placeholder 2">
            <a:extLst>
              <a:ext uri="{FF2B5EF4-FFF2-40B4-BE49-F238E27FC236}">
                <a16:creationId xmlns:a16="http://schemas.microsoft.com/office/drawing/2014/main" id="{9723CE5F-59DB-3918-C769-44A929D1C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Text Placeholder 3">
            <a:extLst>
              <a:ext uri="{FF2B5EF4-FFF2-40B4-BE49-F238E27FC236}">
                <a16:creationId xmlns:a16="http://schemas.microsoft.com/office/drawing/2014/main" id="{CE264610-C448-5F88-C349-19F12E524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95A6E-7584-427F-C04F-A62592CCB9C1}"/>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6" name="Footer Placeholder 5">
            <a:extLst>
              <a:ext uri="{FF2B5EF4-FFF2-40B4-BE49-F238E27FC236}">
                <a16:creationId xmlns:a16="http://schemas.microsoft.com/office/drawing/2014/main" id="{FE9D2A0E-D1F2-1E18-AAB1-3B926B58C5D7}"/>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AF682104-6B2F-4A9D-56FC-466274791A41}"/>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389413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253E-3A12-9017-5786-0DCF49D32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Picture Placeholder 2">
            <a:extLst>
              <a:ext uri="{FF2B5EF4-FFF2-40B4-BE49-F238E27FC236}">
                <a16:creationId xmlns:a16="http://schemas.microsoft.com/office/drawing/2014/main" id="{2276CFAA-0EAE-9135-D44D-1BB759E66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R"/>
          </a:p>
        </p:txBody>
      </p:sp>
      <p:sp>
        <p:nvSpPr>
          <p:cNvPr id="4" name="Text Placeholder 3">
            <a:extLst>
              <a:ext uri="{FF2B5EF4-FFF2-40B4-BE49-F238E27FC236}">
                <a16:creationId xmlns:a16="http://schemas.microsoft.com/office/drawing/2014/main" id="{CF7CEC1D-6076-975F-BA5B-217B31951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4E716-3EB9-2BD4-504B-06229174C3DB}"/>
              </a:ext>
            </a:extLst>
          </p:cNvPr>
          <p:cNvSpPr>
            <a:spLocks noGrp="1"/>
          </p:cNvSpPr>
          <p:nvPr>
            <p:ph type="dt" sz="half" idx="10"/>
          </p:nvPr>
        </p:nvSpPr>
        <p:spPr/>
        <p:txBody>
          <a:bodyPr/>
          <a:lstStyle/>
          <a:p>
            <a:fld id="{B706357D-9B70-AC44-AA1B-0DBD0FA4FE7C}" type="datetimeFigureOut">
              <a:rPr lang="en-KR" smtClean="0"/>
              <a:t>2023/11/07</a:t>
            </a:fld>
            <a:endParaRPr lang="en-KR"/>
          </a:p>
        </p:txBody>
      </p:sp>
      <p:sp>
        <p:nvSpPr>
          <p:cNvPr id="6" name="Footer Placeholder 5">
            <a:extLst>
              <a:ext uri="{FF2B5EF4-FFF2-40B4-BE49-F238E27FC236}">
                <a16:creationId xmlns:a16="http://schemas.microsoft.com/office/drawing/2014/main" id="{871F4ABF-A585-425C-E5A4-02EAD3A8C547}"/>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102C7961-35D1-51D5-0709-4D14E704FD39}"/>
              </a:ext>
            </a:extLst>
          </p:cNvPr>
          <p:cNvSpPr>
            <a:spLocks noGrp="1"/>
          </p:cNvSpPr>
          <p:nvPr>
            <p:ph type="sldNum" sz="quarter" idx="12"/>
          </p:nvPr>
        </p:nvSpPr>
        <p:spPr/>
        <p:txBody>
          <a:bodyPr/>
          <a:lstStyle/>
          <a:p>
            <a:fld id="{288FA5A2-D845-FF42-ACDC-7673960149CE}" type="slidenum">
              <a:rPr lang="en-KR" smtClean="0"/>
              <a:t>‹#›</a:t>
            </a:fld>
            <a:endParaRPr lang="en-KR"/>
          </a:p>
        </p:txBody>
      </p:sp>
    </p:spTree>
    <p:extLst>
      <p:ext uri="{BB962C8B-B14F-4D97-AF65-F5344CB8AC3E}">
        <p14:creationId xmlns:p14="http://schemas.microsoft.com/office/powerpoint/2010/main" val="197545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4A6845-91A6-1A3E-BFAA-6D197050F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R"/>
          </a:p>
        </p:txBody>
      </p:sp>
      <p:sp>
        <p:nvSpPr>
          <p:cNvPr id="3" name="Text Placeholder 2">
            <a:extLst>
              <a:ext uri="{FF2B5EF4-FFF2-40B4-BE49-F238E27FC236}">
                <a16:creationId xmlns:a16="http://schemas.microsoft.com/office/drawing/2014/main" id="{E2AD9FCA-1A9E-0E01-FD59-586905D8C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66AB3B57-903A-F118-5D81-9023A2671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6357D-9B70-AC44-AA1B-0DBD0FA4FE7C}" type="datetimeFigureOut">
              <a:rPr lang="en-KR" smtClean="0"/>
              <a:t>2023/11/07</a:t>
            </a:fld>
            <a:endParaRPr lang="en-KR"/>
          </a:p>
        </p:txBody>
      </p:sp>
      <p:sp>
        <p:nvSpPr>
          <p:cNvPr id="5" name="Footer Placeholder 4">
            <a:extLst>
              <a:ext uri="{FF2B5EF4-FFF2-40B4-BE49-F238E27FC236}">
                <a16:creationId xmlns:a16="http://schemas.microsoft.com/office/drawing/2014/main" id="{925B79EB-63A7-3363-9F2C-9002F0ED02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R"/>
          </a:p>
        </p:txBody>
      </p:sp>
      <p:sp>
        <p:nvSpPr>
          <p:cNvPr id="6" name="Slide Number Placeholder 5">
            <a:extLst>
              <a:ext uri="{FF2B5EF4-FFF2-40B4-BE49-F238E27FC236}">
                <a16:creationId xmlns:a16="http://schemas.microsoft.com/office/drawing/2014/main" id="{4CC82F22-D177-68C0-15BB-84A6CD0EF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FA5A2-D845-FF42-ACDC-7673960149CE}" type="slidenum">
              <a:rPr lang="en-KR" smtClean="0"/>
              <a:t>‹#›</a:t>
            </a:fld>
            <a:endParaRPr lang="en-KR"/>
          </a:p>
        </p:txBody>
      </p:sp>
    </p:spTree>
    <p:extLst>
      <p:ext uri="{BB962C8B-B14F-4D97-AF65-F5344CB8AC3E}">
        <p14:creationId xmlns:p14="http://schemas.microsoft.com/office/powerpoint/2010/main" val="2164435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A19E-5061-6334-0315-A3CD85F9EC79}"/>
              </a:ext>
            </a:extLst>
          </p:cNvPr>
          <p:cNvSpPr>
            <a:spLocks noGrp="1"/>
          </p:cNvSpPr>
          <p:nvPr>
            <p:ph type="ctrTitle"/>
          </p:nvPr>
        </p:nvSpPr>
        <p:spPr/>
        <p:txBody>
          <a:bodyPr>
            <a:normAutofit/>
          </a:bodyPr>
          <a:lstStyle/>
          <a:p>
            <a:r>
              <a:rPr lang="en-US" sz="4000" dirty="0"/>
              <a:t>Sharpness-Aware Minimization Alone can Improve Adversarial Robustness</a:t>
            </a:r>
            <a:endParaRPr lang="en-KR" sz="4000" dirty="0"/>
          </a:p>
        </p:txBody>
      </p:sp>
      <p:sp>
        <p:nvSpPr>
          <p:cNvPr id="3" name="Subtitle 2">
            <a:extLst>
              <a:ext uri="{FF2B5EF4-FFF2-40B4-BE49-F238E27FC236}">
                <a16:creationId xmlns:a16="http://schemas.microsoft.com/office/drawing/2014/main" id="{9AEAD99D-E97C-13E4-D1B5-E17CF3392BB8}"/>
              </a:ext>
            </a:extLst>
          </p:cNvPr>
          <p:cNvSpPr>
            <a:spLocks noGrp="1"/>
          </p:cNvSpPr>
          <p:nvPr>
            <p:ph type="subTitle" idx="1"/>
          </p:nvPr>
        </p:nvSpPr>
        <p:spPr/>
        <p:txBody>
          <a:bodyPr/>
          <a:lstStyle/>
          <a:p>
            <a:r>
              <a:rPr lang="en-KR" sz="2000" dirty="0"/>
              <a:t>Zeiming Wei, Jingyu Zhu, Yihao Zhang</a:t>
            </a:r>
          </a:p>
          <a:p>
            <a:r>
              <a:rPr lang="en-KR" sz="2000" i="1" dirty="0"/>
              <a:t>AdvML Frontiers workshop @ ICML 23’</a:t>
            </a:r>
          </a:p>
          <a:p>
            <a:r>
              <a:rPr lang="en-KR" dirty="0"/>
              <a:t>KwanHee Lee</a:t>
            </a:r>
          </a:p>
        </p:txBody>
      </p:sp>
    </p:spTree>
    <p:extLst>
      <p:ext uri="{BB962C8B-B14F-4D97-AF65-F5344CB8AC3E}">
        <p14:creationId xmlns:p14="http://schemas.microsoft.com/office/powerpoint/2010/main" val="86795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CF9A-22AD-B105-7056-E64DAD784954}"/>
              </a:ext>
            </a:extLst>
          </p:cNvPr>
          <p:cNvSpPr>
            <a:spLocks noGrp="1"/>
          </p:cNvSpPr>
          <p:nvPr>
            <p:ph type="title"/>
          </p:nvPr>
        </p:nvSpPr>
        <p:spPr/>
        <p:txBody>
          <a:bodyPr/>
          <a:lstStyle/>
          <a:p>
            <a:r>
              <a:rPr lang="en-US" dirty="0"/>
              <a:t>Theoretical Analysis</a:t>
            </a:r>
            <a:endParaRPr lang="en-KR" dirty="0"/>
          </a:p>
        </p:txBody>
      </p:sp>
      <p:sp>
        <p:nvSpPr>
          <p:cNvPr id="4" name="AutoShape 2" descr="Untitled">
            <a:extLst>
              <a:ext uri="{FF2B5EF4-FFF2-40B4-BE49-F238E27FC236}">
                <a16:creationId xmlns:a16="http://schemas.microsoft.com/office/drawing/2014/main" id="{C3FCF772-57E3-CFFC-0773-5999E0D0BB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KR"/>
          </a:p>
        </p:txBody>
      </p:sp>
      <p:pic>
        <p:nvPicPr>
          <p:cNvPr id="3" name="Picture 2">
            <a:extLst>
              <a:ext uri="{FF2B5EF4-FFF2-40B4-BE49-F238E27FC236}">
                <a16:creationId xmlns:a16="http://schemas.microsoft.com/office/drawing/2014/main" id="{67B79805-A84C-B626-A073-FE6A9FFBC5ED}"/>
              </a:ext>
            </a:extLst>
          </p:cNvPr>
          <p:cNvPicPr>
            <a:picLocks noChangeAspect="1"/>
          </p:cNvPicPr>
          <p:nvPr/>
        </p:nvPicPr>
        <p:blipFill>
          <a:blip r:embed="rId3"/>
          <a:stretch>
            <a:fillRect/>
          </a:stretch>
        </p:blipFill>
        <p:spPr>
          <a:xfrm>
            <a:off x="838200" y="2151630"/>
            <a:ext cx="3605673" cy="1124970"/>
          </a:xfrm>
          <a:prstGeom prst="rect">
            <a:avLst/>
          </a:prstGeom>
        </p:spPr>
      </p:pic>
      <p:pic>
        <p:nvPicPr>
          <p:cNvPr id="6" name="Picture 5">
            <a:extLst>
              <a:ext uri="{FF2B5EF4-FFF2-40B4-BE49-F238E27FC236}">
                <a16:creationId xmlns:a16="http://schemas.microsoft.com/office/drawing/2014/main" id="{5BB5FC03-0654-C290-9154-75C42864B76B}"/>
              </a:ext>
            </a:extLst>
          </p:cNvPr>
          <p:cNvPicPr>
            <a:picLocks noChangeAspect="1"/>
          </p:cNvPicPr>
          <p:nvPr/>
        </p:nvPicPr>
        <p:blipFill>
          <a:blip r:embed="rId4"/>
          <a:stretch>
            <a:fillRect/>
          </a:stretch>
        </p:blipFill>
        <p:spPr>
          <a:xfrm>
            <a:off x="1025978" y="3276600"/>
            <a:ext cx="3099707" cy="1005310"/>
          </a:xfrm>
          <a:prstGeom prst="rect">
            <a:avLst/>
          </a:prstGeom>
        </p:spPr>
      </p:pic>
      <p:pic>
        <p:nvPicPr>
          <p:cNvPr id="7" name="Picture 6">
            <a:extLst>
              <a:ext uri="{FF2B5EF4-FFF2-40B4-BE49-F238E27FC236}">
                <a16:creationId xmlns:a16="http://schemas.microsoft.com/office/drawing/2014/main" id="{CF96B148-3162-8856-44D1-483835846D52}"/>
              </a:ext>
            </a:extLst>
          </p:cNvPr>
          <p:cNvPicPr>
            <a:picLocks noChangeAspect="1"/>
          </p:cNvPicPr>
          <p:nvPr/>
        </p:nvPicPr>
        <p:blipFill>
          <a:blip r:embed="rId5"/>
          <a:stretch>
            <a:fillRect/>
          </a:stretch>
        </p:blipFill>
        <p:spPr>
          <a:xfrm>
            <a:off x="1025978" y="4653643"/>
            <a:ext cx="3891725" cy="753237"/>
          </a:xfrm>
          <a:prstGeom prst="rect">
            <a:avLst/>
          </a:prstGeom>
        </p:spPr>
      </p:pic>
    </p:spTree>
    <p:extLst>
      <p:ext uri="{BB962C8B-B14F-4D97-AF65-F5344CB8AC3E}">
        <p14:creationId xmlns:p14="http://schemas.microsoft.com/office/powerpoint/2010/main" val="258884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CF9A-22AD-B105-7056-E64DAD784954}"/>
              </a:ext>
            </a:extLst>
          </p:cNvPr>
          <p:cNvSpPr>
            <a:spLocks noGrp="1"/>
          </p:cNvSpPr>
          <p:nvPr>
            <p:ph type="title"/>
          </p:nvPr>
        </p:nvSpPr>
        <p:spPr/>
        <p:txBody>
          <a:bodyPr/>
          <a:lstStyle/>
          <a:p>
            <a:r>
              <a:rPr lang="en-US" dirty="0"/>
              <a:t>Experiments</a:t>
            </a:r>
            <a:endParaRPr lang="en-KR" dirty="0"/>
          </a:p>
        </p:txBody>
      </p:sp>
      <p:sp>
        <p:nvSpPr>
          <p:cNvPr id="4" name="AutoShape 2" descr="Untitled">
            <a:extLst>
              <a:ext uri="{FF2B5EF4-FFF2-40B4-BE49-F238E27FC236}">
                <a16:creationId xmlns:a16="http://schemas.microsoft.com/office/drawing/2014/main" id="{C3FCF772-57E3-CFFC-0773-5999E0D0BB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KR"/>
          </a:p>
        </p:txBody>
      </p:sp>
      <p:pic>
        <p:nvPicPr>
          <p:cNvPr id="5" name="Picture 4">
            <a:extLst>
              <a:ext uri="{FF2B5EF4-FFF2-40B4-BE49-F238E27FC236}">
                <a16:creationId xmlns:a16="http://schemas.microsoft.com/office/drawing/2014/main" id="{3E664A76-6EA1-DFB7-26AF-87E0E9AB80F1}"/>
              </a:ext>
            </a:extLst>
          </p:cNvPr>
          <p:cNvPicPr>
            <a:picLocks noChangeAspect="1"/>
          </p:cNvPicPr>
          <p:nvPr/>
        </p:nvPicPr>
        <p:blipFill>
          <a:blip r:embed="rId3"/>
          <a:stretch>
            <a:fillRect/>
          </a:stretch>
        </p:blipFill>
        <p:spPr>
          <a:xfrm>
            <a:off x="252144" y="1581150"/>
            <a:ext cx="5691456" cy="2838450"/>
          </a:xfrm>
          <a:prstGeom prst="rect">
            <a:avLst/>
          </a:prstGeom>
        </p:spPr>
      </p:pic>
      <p:pic>
        <p:nvPicPr>
          <p:cNvPr id="8" name="Picture 7">
            <a:extLst>
              <a:ext uri="{FF2B5EF4-FFF2-40B4-BE49-F238E27FC236}">
                <a16:creationId xmlns:a16="http://schemas.microsoft.com/office/drawing/2014/main" id="{8C7F027D-DCB5-8401-9801-0ACB95BF6D82}"/>
              </a:ext>
            </a:extLst>
          </p:cNvPr>
          <p:cNvPicPr>
            <a:picLocks noChangeAspect="1"/>
          </p:cNvPicPr>
          <p:nvPr/>
        </p:nvPicPr>
        <p:blipFill>
          <a:blip r:embed="rId4"/>
          <a:stretch>
            <a:fillRect/>
          </a:stretch>
        </p:blipFill>
        <p:spPr>
          <a:xfrm>
            <a:off x="5943600" y="1396433"/>
            <a:ext cx="6404752" cy="3023167"/>
          </a:xfrm>
          <a:prstGeom prst="rect">
            <a:avLst/>
          </a:prstGeom>
        </p:spPr>
      </p:pic>
      <p:sp>
        <p:nvSpPr>
          <p:cNvPr id="9" name="TextBox 8">
            <a:extLst>
              <a:ext uri="{FF2B5EF4-FFF2-40B4-BE49-F238E27FC236}">
                <a16:creationId xmlns:a16="http://schemas.microsoft.com/office/drawing/2014/main" id="{2A763342-CC5E-31C1-2AA9-B17D20FDE583}"/>
              </a:ext>
            </a:extLst>
          </p:cNvPr>
          <p:cNvSpPr txBox="1"/>
          <p:nvPr/>
        </p:nvSpPr>
        <p:spPr>
          <a:xfrm>
            <a:off x="3052955" y="4815185"/>
            <a:ext cx="6086090" cy="923330"/>
          </a:xfrm>
          <a:prstGeom prst="rect">
            <a:avLst/>
          </a:prstGeom>
          <a:noFill/>
        </p:spPr>
        <p:txBody>
          <a:bodyPr wrap="none" rtlCol="0">
            <a:spAutoFit/>
          </a:bodyPr>
          <a:lstStyle/>
          <a:p>
            <a:r>
              <a:rPr lang="en-KR" dirty="0"/>
              <a:t>SAM can improve performance(clean accuracy) and robustness</a:t>
            </a:r>
          </a:p>
          <a:p>
            <a:r>
              <a:rPr lang="en-KR" dirty="0"/>
              <a:t>AT is an upper bound of Robustness</a:t>
            </a:r>
          </a:p>
          <a:p>
            <a:r>
              <a:rPr lang="en-US" dirty="0"/>
              <a:t>Consider SAM as S</a:t>
            </a:r>
            <a:r>
              <a:rPr lang="en-KR" dirty="0"/>
              <a:t>imple,lightweight replacement of AT?</a:t>
            </a:r>
          </a:p>
        </p:txBody>
      </p:sp>
    </p:spTree>
    <p:extLst>
      <p:ext uri="{BB962C8B-B14F-4D97-AF65-F5344CB8AC3E}">
        <p14:creationId xmlns:p14="http://schemas.microsoft.com/office/powerpoint/2010/main" val="230389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2556-C811-6473-CB32-D40F12543BDB}"/>
              </a:ext>
            </a:extLst>
          </p:cNvPr>
          <p:cNvSpPr>
            <a:spLocks noGrp="1"/>
          </p:cNvSpPr>
          <p:nvPr>
            <p:ph type="title"/>
          </p:nvPr>
        </p:nvSpPr>
        <p:spPr/>
        <p:txBody>
          <a:bodyPr/>
          <a:lstStyle/>
          <a:p>
            <a:r>
              <a:rPr lang="en-US" dirty="0"/>
              <a:t>Contents</a:t>
            </a:r>
            <a:endParaRPr lang="en-KR" dirty="0"/>
          </a:p>
        </p:txBody>
      </p:sp>
      <p:sp>
        <p:nvSpPr>
          <p:cNvPr id="3" name="Content Placeholder 2">
            <a:extLst>
              <a:ext uri="{FF2B5EF4-FFF2-40B4-BE49-F238E27FC236}">
                <a16:creationId xmlns:a16="http://schemas.microsoft.com/office/drawing/2014/main" id="{23C9FE18-87B8-3632-E4E4-849D6D8CC9A3}"/>
              </a:ext>
            </a:extLst>
          </p:cNvPr>
          <p:cNvSpPr>
            <a:spLocks noGrp="1"/>
          </p:cNvSpPr>
          <p:nvPr>
            <p:ph idx="1"/>
          </p:nvPr>
        </p:nvSpPr>
        <p:spPr/>
        <p:txBody>
          <a:bodyPr/>
          <a:lstStyle/>
          <a:p>
            <a:pPr marL="0" indent="0">
              <a:buNone/>
            </a:pPr>
            <a:r>
              <a:rPr lang="en-KR" dirty="0"/>
              <a:t>- Intro</a:t>
            </a:r>
          </a:p>
          <a:p>
            <a:pPr marL="0" indent="0">
              <a:buNone/>
            </a:pPr>
            <a:r>
              <a:rPr lang="en-KR" dirty="0"/>
              <a:t>- Related work : sharpness / adv robustness</a:t>
            </a:r>
          </a:p>
          <a:p>
            <a:pPr marL="0" indent="0">
              <a:buNone/>
            </a:pPr>
            <a:r>
              <a:rPr lang="en-KR" dirty="0"/>
              <a:t>- Empirical understanding</a:t>
            </a:r>
          </a:p>
          <a:p>
            <a:pPr marL="0" indent="0">
              <a:buNone/>
            </a:pPr>
            <a:r>
              <a:rPr lang="en-KR" dirty="0"/>
              <a:t>- Theoretical analysis</a:t>
            </a:r>
          </a:p>
          <a:p>
            <a:pPr marL="0" indent="0">
              <a:buNone/>
            </a:pPr>
            <a:r>
              <a:rPr lang="en-KR" dirty="0"/>
              <a:t>- Experiments</a:t>
            </a:r>
          </a:p>
        </p:txBody>
      </p:sp>
    </p:spTree>
    <p:extLst>
      <p:ext uri="{BB962C8B-B14F-4D97-AF65-F5344CB8AC3E}">
        <p14:creationId xmlns:p14="http://schemas.microsoft.com/office/powerpoint/2010/main" val="174530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CF9A-22AD-B105-7056-E64DAD784954}"/>
              </a:ext>
            </a:extLst>
          </p:cNvPr>
          <p:cNvSpPr>
            <a:spLocks noGrp="1"/>
          </p:cNvSpPr>
          <p:nvPr>
            <p:ph type="title"/>
          </p:nvPr>
        </p:nvSpPr>
        <p:spPr/>
        <p:txBody>
          <a:bodyPr/>
          <a:lstStyle/>
          <a:p>
            <a:r>
              <a:rPr lang="en-US" dirty="0"/>
              <a:t>Intro</a:t>
            </a:r>
            <a:endParaRPr lang="en-KR"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19FDD3-840C-57A4-0FE4-FB169164BA70}"/>
                  </a:ext>
                </a:extLst>
              </p:cNvPr>
              <p:cNvSpPr>
                <a:spLocks noGrp="1"/>
              </p:cNvSpPr>
              <p:nvPr>
                <p:ph idx="1"/>
              </p:nvPr>
            </p:nvSpPr>
            <p:spPr>
              <a:xfrm>
                <a:off x="838200" y="1825625"/>
                <a:ext cx="10907486" cy="4351338"/>
              </a:xfrm>
            </p:spPr>
            <p:txBody>
              <a:bodyPr>
                <a:normAutofit lnSpcReduction="10000"/>
              </a:bodyPr>
              <a:lstStyle/>
              <a:p>
                <a:pPr marL="0" indent="0">
                  <a:buNone/>
                </a:pPr>
                <a:r>
                  <a:rPr lang="en-KR" dirty="0"/>
                  <a:t>SAM(Sharpness-Aware Minimization)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e>
                                  </m:d>
                                </m:e>
                              </m:d>
                              <m:r>
                                <a:rPr lang="en-US" b="0" i="1" smtClean="0">
                                  <a:latin typeface="Cambria Math" panose="02040503050406030204" pitchFamily="18" charset="0"/>
                                </a:rPr>
                                <m:t>&lt;</m:t>
                              </m:r>
                              <m:r>
                                <a:rPr lang="en-US" b="0" i="1" smtClean="0">
                                  <a:latin typeface="Cambria Math" panose="02040503050406030204" pitchFamily="18" charset="0"/>
                                </a:rPr>
                                <m:t>𝑝</m:t>
                              </m:r>
                            </m:lim>
                          </m:limLow>
                        </m:fName>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r>
                            <a:rPr lang="en-US" b="0" i="1" smtClean="0">
                              <a:latin typeface="Cambria Math" panose="02040503050406030204" pitchFamily="18" charset="0"/>
                            </a:rPr>
                            <m:t>𝜆</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m:t>
                                      </m:r>
                                    </m:e>
                                  </m:d>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func>
                    </m:oMath>
                  </m:oMathPara>
                </a14:m>
                <a:endParaRPr lang="en-KR" dirty="0"/>
              </a:p>
              <a:p>
                <a:pPr>
                  <a:buFont typeface="Wingdings" pitchFamily="2" charset="2"/>
                  <a:buChar char="è"/>
                </a:pPr>
                <a:r>
                  <a:rPr lang="en-US" dirty="0"/>
                  <a:t>M</a:t>
                </a:r>
                <a:r>
                  <a:rPr lang="en-KR" dirty="0"/>
                  <a:t>inimize loss and it’s neighborhood sharpness w.r.t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e>
                    </m:d>
                  </m:oMath>
                </a14:m>
                <a:r>
                  <a:rPr lang="en-KR" dirty="0"/>
                  <a:t> bounded by p</a:t>
                </a:r>
              </a:p>
              <a:p>
                <a:pPr>
                  <a:buFont typeface="Wingdings" pitchFamily="2" charset="2"/>
                  <a:buChar char="è"/>
                </a:pPr>
                <a:r>
                  <a:rPr lang="en-US" dirty="0"/>
                  <a:t>U</a:t>
                </a:r>
                <a:r>
                  <a:rPr lang="en-KR" dirty="0"/>
                  <a:t>n-intended </a:t>
                </a:r>
                <a:r>
                  <a:rPr lang="en-KR" b="1" dirty="0"/>
                  <a:t>robustness effect , small computational overhead, better clean accuracy?</a:t>
                </a:r>
              </a:p>
              <a:p>
                <a:pPr marL="0" indent="0">
                  <a:buNone/>
                </a:pPr>
                <a:endParaRPr lang="en-KR" b="1" dirty="0"/>
              </a:p>
              <a:p>
                <a:pPr marL="0" indent="0">
                  <a:buNone/>
                </a:pPr>
                <a:r>
                  <a:rPr lang="en-KR" b="1" dirty="0"/>
                  <a:t>Questions… </a:t>
                </a:r>
              </a:p>
              <a:p>
                <a:pPr marL="0" indent="0">
                  <a:buNone/>
                </a:pPr>
                <a:r>
                  <a:rPr lang="en-KR" dirty="0"/>
                  <a:t>Q) </a:t>
                </a:r>
                <a:r>
                  <a:rPr lang="en-US" dirty="0"/>
                  <a:t>W</a:t>
                </a:r>
                <a:r>
                  <a:rPr lang="en-KR" dirty="0"/>
                  <a:t>hy does SAM improve adversarial robustness ST?</a:t>
                </a:r>
              </a:p>
              <a:p>
                <a:pPr marL="0" indent="0">
                  <a:buNone/>
                </a:pPr>
                <a:r>
                  <a:rPr lang="en-KR" dirty="0"/>
                  <a:t>Q) Can SAM be used as a lightweight substitution for AT?</a:t>
                </a:r>
              </a:p>
            </p:txBody>
          </p:sp>
        </mc:Choice>
        <mc:Fallback>
          <p:sp>
            <p:nvSpPr>
              <p:cNvPr id="3" name="Content Placeholder 2">
                <a:extLst>
                  <a:ext uri="{FF2B5EF4-FFF2-40B4-BE49-F238E27FC236}">
                    <a16:creationId xmlns:a16="http://schemas.microsoft.com/office/drawing/2014/main" id="{8219FDD3-840C-57A4-0FE4-FB169164BA70}"/>
                  </a:ext>
                </a:extLst>
              </p:cNvPr>
              <p:cNvSpPr>
                <a:spLocks noGrp="1" noRot="1" noChangeAspect="1" noMove="1" noResize="1" noEditPoints="1" noAdjustHandles="1" noChangeArrowheads="1" noChangeShapeType="1" noTextEdit="1"/>
              </p:cNvSpPr>
              <p:nvPr>
                <p:ph idx="1"/>
              </p:nvPr>
            </p:nvSpPr>
            <p:spPr>
              <a:xfrm>
                <a:off x="838200" y="1825625"/>
                <a:ext cx="10907486" cy="4351338"/>
              </a:xfrm>
              <a:blipFill>
                <a:blip r:embed="rId2"/>
                <a:stretch>
                  <a:fillRect l="-1164" t="-3198" r="-1397" b="-2616"/>
                </a:stretch>
              </a:blipFill>
            </p:spPr>
            <p:txBody>
              <a:bodyPr/>
              <a:lstStyle/>
              <a:p>
                <a:r>
                  <a:rPr lang="en-KR">
                    <a:noFill/>
                  </a:rPr>
                  <a:t> </a:t>
                </a:r>
              </a:p>
            </p:txBody>
          </p:sp>
        </mc:Fallback>
      </mc:AlternateContent>
    </p:spTree>
    <p:extLst>
      <p:ext uri="{BB962C8B-B14F-4D97-AF65-F5344CB8AC3E}">
        <p14:creationId xmlns:p14="http://schemas.microsoft.com/office/powerpoint/2010/main" val="137330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a:extLst>
              <a:ext uri="{FF2B5EF4-FFF2-40B4-BE49-F238E27FC236}">
                <a16:creationId xmlns:a16="http://schemas.microsoft.com/office/drawing/2014/main" id="{94602B52-17C5-1E48-0E2A-D34CFB9426BE}"/>
              </a:ext>
            </a:extLst>
          </p:cNvPr>
          <p:cNvPicPr>
            <a:picLocks noChangeAspect="1"/>
          </p:cNvPicPr>
          <p:nvPr/>
        </p:nvPicPr>
        <p:blipFill>
          <a:blip r:embed="rId2"/>
          <a:stretch>
            <a:fillRect/>
          </a:stretch>
        </p:blipFill>
        <p:spPr>
          <a:xfrm>
            <a:off x="7686021" y="4508590"/>
            <a:ext cx="4505979" cy="1984285"/>
          </a:xfrm>
          <a:prstGeom prst="rect">
            <a:avLst/>
          </a:prstGeom>
        </p:spPr>
      </p:pic>
      <p:sp>
        <p:nvSpPr>
          <p:cNvPr id="2" name="Title 1">
            <a:extLst>
              <a:ext uri="{FF2B5EF4-FFF2-40B4-BE49-F238E27FC236}">
                <a16:creationId xmlns:a16="http://schemas.microsoft.com/office/drawing/2014/main" id="{B8BACF9A-22AD-B105-7056-E64DAD784954}"/>
              </a:ext>
            </a:extLst>
          </p:cNvPr>
          <p:cNvSpPr>
            <a:spLocks noGrp="1"/>
          </p:cNvSpPr>
          <p:nvPr>
            <p:ph type="title"/>
          </p:nvPr>
        </p:nvSpPr>
        <p:spPr/>
        <p:txBody>
          <a:bodyPr/>
          <a:lstStyle/>
          <a:p>
            <a:r>
              <a:rPr lang="en-US" dirty="0"/>
              <a:t>Related Work : Sharpness</a:t>
            </a:r>
            <a:endParaRPr lang="en-KR"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19FDD3-840C-57A4-0FE4-FB169164BA70}"/>
                  </a:ext>
                </a:extLst>
              </p:cNvPr>
              <p:cNvSpPr>
                <a:spLocks noGrp="1"/>
              </p:cNvSpPr>
              <p:nvPr>
                <p:ph idx="1"/>
              </p:nvPr>
            </p:nvSpPr>
            <p:spPr>
              <a:xfrm>
                <a:off x="838200" y="1536359"/>
                <a:ext cx="10907486" cy="4351338"/>
              </a:xfrm>
            </p:spPr>
            <p:txBody>
              <a:bodyPr>
                <a:normAutofit fontScale="85000" lnSpcReduction="20000"/>
              </a:bodyPr>
              <a:lstStyle/>
              <a:p>
                <a:pPr marL="0" indent="0">
                  <a:buNone/>
                </a:pPr>
                <a:r>
                  <a:rPr lang="en-KR" dirty="0"/>
                  <a:t>Sharpness / Flatness</a:t>
                </a:r>
              </a:p>
              <a:p>
                <a:pPr marL="0" indent="0">
                  <a:buNone/>
                </a:pPr>
                <a:r>
                  <a:rPr lang="en-KR" dirty="0"/>
                  <a:t>- minimizing sharpness of loss landscape w.r.t w </a:t>
                </a:r>
                <a:r>
                  <a:rPr lang="en-KR" b="1" dirty="0"/>
                  <a:t>can improve generalization performance</a:t>
                </a:r>
              </a:p>
              <a:p>
                <a:pPr marL="0" indent="0">
                  <a:buNone/>
                </a:pPr>
                <a:r>
                  <a:rPr lang="en-KR" dirty="0"/>
                  <a:t>- e.g. Entropy SGD, SWA, SAM</a:t>
                </a:r>
              </a:p>
              <a:p>
                <a:pPr marL="0" indent="0">
                  <a:buNone/>
                </a:pPr>
                <a:endParaRPr lang="en-KR" dirty="0"/>
              </a:p>
              <a:p>
                <a:pPr marL="0" indent="0">
                  <a:buNone/>
                </a:pPr>
                <a:r>
                  <a:rPr lang="en-KR" dirty="0"/>
                  <a:t>Generalization of SAM is guaranteed with high probability, as following inequality holds.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e>
                                  </m:d>
                                </m:e>
                                <m:sub>
                                  <m:r>
                                    <a:rPr lang="en-US" b="0" i="1" smtClean="0">
                                      <a:latin typeface="Cambria Math" panose="02040503050406030204" pitchFamily="18" charset="0"/>
                                    </a:rPr>
                                    <m:t>2</m:t>
                                  </m:r>
                                </m:sub>
                              </m:sSub>
                              <m:r>
                                <a:rPr lang="en-US" b="0" i="1" smtClean="0">
                                  <a:latin typeface="Cambria Math" panose="02040503050406030204" pitchFamily="18" charset="0"/>
                                </a:rPr>
                                <m:t>&lt;</m:t>
                              </m:r>
                              <m:r>
                                <a:rPr lang="en-US" b="0" i="1" smtClean="0">
                                  <a:latin typeface="Cambria Math" panose="02040503050406030204" pitchFamily="18" charset="0"/>
                                </a:rPr>
                                <m:t>𝑝</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𝑆</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den>
                          </m:f>
                        </m:e>
                      </m:func>
                      <m:r>
                        <a:rPr lang="en-US" b="0" i="1" smtClean="0">
                          <a:latin typeface="Cambria Math" panose="02040503050406030204" pitchFamily="18" charset="0"/>
                        </a:rPr>
                        <m:t>)</m:t>
                      </m:r>
                    </m:oMath>
                  </m:oMathPara>
                </a14:m>
                <a:endParaRPr lang="en-KR" dirty="0"/>
              </a:p>
              <a:p>
                <a:pPr marL="0" indent="0">
                  <a:buNone/>
                </a:pPr>
                <a:r>
                  <a:rPr lang="en-KR" dirty="0"/>
                  <a:t>Broadly applicable : LLM , Fluid Dynamics</a:t>
                </a:r>
              </a:p>
              <a:p>
                <a:pPr marL="0" indent="0">
                  <a:buNone/>
                </a:pPr>
                <a:r>
                  <a:rPr lang="en-US" dirty="0"/>
                  <a:t>A</a:t>
                </a:r>
                <a:r>
                  <a:rPr lang="en-KR" dirty="0"/>
                  <a:t>dvances in SAM : AdaptiveSAM, EfficientSAM, </a:t>
                </a:r>
              </a:p>
              <a:p>
                <a:pPr marL="0" indent="0">
                  <a:buNone/>
                </a:pPr>
                <a:r>
                  <a:rPr lang="en-KR" dirty="0"/>
                  <a:t>LookSAM, SparseSAM</a:t>
                </a:r>
              </a:p>
            </p:txBody>
          </p:sp>
        </mc:Choice>
        <mc:Fallback>
          <p:sp>
            <p:nvSpPr>
              <p:cNvPr id="3" name="Content Placeholder 2">
                <a:extLst>
                  <a:ext uri="{FF2B5EF4-FFF2-40B4-BE49-F238E27FC236}">
                    <a16:creationId xmlns:a16="http://schemas.microsoft.com/office/drawing/2014/main" id="{8219FDD3-840C-57A4-0FE4-FB169164BA70}"/>
                  </a:ext>
                </a:extLst>
              </p:cNvPr>
              <p:cNvSpPr>
                <a:spLocks noGrp="1" noRot="1" noChangeAspect="1" noMove="1" noResize="1" noEditPoints="1" noAdjustHandles="1" noChangeArrowheads="1" noChangeShapeType="1" noTextEdit="1"/>
              </p:cNvSpPr>
              <p:nvPr>
                <p:ph idx="1"/>
              </p:nvPr>
            </p:nvSpPr>
            <p:spPr>
              <a:xfrm>
                <a:off x="838200" y="1536359"/>
                <a:ext cx="10907486" cy="4351338"/>
              </a:xfrm>
              <a:blipFill>
                <a:blip r:embed="rId3"/>
                <a:stretch>
                  <a:fillRect l="-931" t="-3198" b="-1453"/>
                </a:stretch>
              </a:blipFill>
            </p:spPr>
            <p:txBody>
              <a:bodyPr/>
              <a:lstStyle/>
              <a:p>
                <a:r>
                  <a:rPr lang="en-KR">
                    <a:noFill/>
                  </a:rPr>
                  <a:t> </a:t>
                </a:r>
              </a:p>
            </p:txBody>
          </p:sp>
        </mc:Fallback>
      </mc:AlternateContent>
    </p:spTree>
    <p:extLst>
      <p:ext uri="{BB962C8B-B14F-4D97-AF65-F5344CB8AC3E}">
        <p14:creationId xmlns:p14="http://schemas.microsoft.com/office/powerpoint/2010/main" val="179768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B1D88D24-DAB9-A9F5-2897-8E737F9F8C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2920" y="4525862"/>
            <a:ext cx="5188838" cy="20599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8BACF9A-22AD-B105-7056-E64DAD784954}"/>
              </a:ext>
            </a:extLst>
          </p:cNvPr>
          <p:cNvSpPr>
            <a:spLocks noGrp="1"/>
          </p:cNvSpPr>
          <p:nvPr>
            <p:ph type="title"/>
          </p:nvPr>
        </p:nvSpPr>
        <p:spPr/>
        <p:txBody>
          <a:bodyPr/>
          <a:lstStyle/>
          <a:p>
            <a:r>
              <a:rPr lang="en-US" dirty="0"/>
              <a:t>Related Work : Adv. Robustness</a:t>
            </a:r>
            <a:endParaRPr lang="en-KR" dirty="0"/>
          </a:p>
        </p:txBody>
      </p:sp>
      <p:sp>
        <p:nvSpPr>
          <p:cNvPr id="3" name="Content Placeholder 2">
            <a:extLst>
              <a:ext uri="{FF2B5EF4-FFF2-40B4-BE49-F238E27FC236}">
                <a16:creationId xmlns:a16="http://schemas.microsoft.com/office/drawing/2014/main" id="{8219FDD3-840C-57A4-0FE4-FB169164BA70}"/>
              </a:ext>
            </a:extLst>
          </p:cNvPr>
          <p:cNvSpPr>
            <a:spLocks noGrp="1"/>
          </p:cNvSpPr>
          <p:nvPr>
            <p:ph idx="1"/>
          </p:nvPr>
        </p:nvSpPr>
        <p:spPr>
          <a:xfrm>
            <a:off x="838200" y="1825625"/>
            <a:ext cx="10907486" cy="4351338"/>
          </a:xfrm>
        </p:spPr>
        <p:txBody>
          <a:bodyPr>
            <a:normAutofit/>
          </a:bodyPr>
          <a:lstStyle/>
          <a:p>
            <a:pPr marL="0" indent="0">
              <a:buNone/>
            </a:pPr>
            <a:r>
              <a:rPr lang="en-KR" dirty="0"/>
              <a:t>Adversarial Example </a:t>
            </a:r>
          </a:p>
          <a:p>
            <a:pPr marL="0" indent="0">
              <a:buNone/>
            </a:pPr>
            <a:r>
              <a:rPr lang="en-KR" dirty="0"/>
              <a:t>fools models easily with small perturbation </a:t>
            </a:r>
            <a:r>
              <a:rPr lang="en-KR" sz="1400" dirty="0"/>
              <a:t>(Szegedy et al., 2013 ; Goodfellow et al., 2014)</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0B8B278-7880-B69E-288B-43E000770810}"/>
                  </a:ext>
                </a:extLst>
              </p:cNvPr>
              <p:cNvSpPr txBox="1"/>
              <p:nvPr/>
            </p:nvSpPr>
            <p:spPr>
              <a:xfrm>
                <a:off x="838200" y="2861135"/>
                <a:ext cx="5660571" cy="3855351"/>
              </a:xfrm>
              <a:prstGeom prst="rect">
                <a:avLst/>
              </a:prstGeom>
              <a:noFill/>
            </p:spPr>
            <p:txBody>
              <a:bodyPr wrap="square" rtlCol="0">
                <a:spAutoFit/>
              </a:bodyPr>
              <a:lstStyle/>
              <a:p>
                <a:r>
                  <a:rPr lang="en-US" dirty="0"/>
                  <a:t>Solution : M</a:t>
                </a:r>
                <a:r>
                  <a:rPr lang="en-KR" dirty="0"/>
                  <a:t>any ideas have been suggested</a:t>
                </a:r>
              </a:p>
              <a:p>
                <a:r>
                  <a:rPr lang="en-KR" dirty="0"/>
                  <a:t>but AT is most promising way.</a:t>
                </a:r>
              </a:p>
              <a:p>
                <a:endParaRPr lang="en-KR" dirty="0"/>
              </a:p>
              <a:p>
                <a:r>
                  <a:rPr lang="en-KR" dirty="0"/>
                  <a:t>AT : </a:t>
                </a:r>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𝑤</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m:t>
                              </m:r>
                            </m:sub>
                          </m:sSub>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𝛿</m:t>
                                      </m:r>
                                    </m:e>
                                  </m:d>
                                  <m:r>
                                    <a:rPr lang="en-US" b="0" i="1" smtClean="0">
                                      <a:latin typeface="Cambria Math" panose="02040503050406030204" pitchFamily="18" charset="0"/>
                                    </a:rPr>
                                    <m:t>≤</m:t>
                                  </m:r>
                                  <m:r>
                                    <a:rPr lang="en-US" b="0" i="1" smtClean="0">
                                      <a:latin typeface="Cambria Math" panose="02040503050406030204" pitchFamily="18" charset="0"/>
                                    </a:rPr>
                                    <m:t>𝜖</m:t>
                                  </m:r>
                                </m:lim>
                              </m:limLow>
                            </m:fName>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e>
                          </m:func>
                        </m:e>
                      </m:func>
                    </m:oMath>
                  </m:oMathPara>
                </a14:m>
                <a:endParaRPr lang="en-KR" dirty="0"/>
              </a:p>
              <a:p>
                <a:endParaRPr lang="en-KR" dirty="0"/>
              </a:p>
              <a:p>
                <a:r>
                  <a:rPr lang="en-US" dirty="0"/>
                  <a:t>PGD is </a:t>
                </a:r>
                <a:r>
                  <a:rPr lang="en-US" dirty="0" err="1"/>
                  <a:t>typcially</a:t>
                </a:r>
                <a:r>
                  <a:rPr lang="en-US" dirty="0"/>
                  <a:t> used to generate adversarial samples for inner loop optimization</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Π</m:t>
                          </m:r>
                        </m:e>
                        <m:sub>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e>
                          </m:d>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𝑥</m:t>
                              </m:r>
                            </m:sub>
                          </m:sSub>
                          <m:r>
                            <a:rPr lang="en-US" b="0" i="1" smtClean="0">
                              <a:latin typeface="Cambria Math" panose="02040503050406030204" pitchFamily="18" charset="0"/>
                            </a:rPr>
                            <m:t>𝑙</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𝑦</m:t>
                              </m:r>
                            </m:e>
                          </m:d>
                        </m:e>
                      </m:d>
                      <m:r>
                        <a:rPr lang="en-US" b="0" i="1" smtClean="0">
                          <a:latin typeface="Cambria Math" panose="02040503050406030204" pitchFamily="18" charset="0"/>
                        </a:rPr>
                        <m:t>)</m:t>
                      </m:r>
                    </m:oMath>
                  </m:oMathPara>
                </a14:m>
                <a:endParaRPr lang="en-US" dirty="0"/>
              </a:p>
              <a:p>
                <a:r>
                  <a:rPr lang="en-US" dirty="0"/>
                  <a:t>B(</a:t>
                </a:r>
                <a:r>
                  <a:rPr lang="en-US" dirty="0" err="1"/>
                  <a:t>x,e</a:t>
                </a:r>
                <a:r>
                  <a:rPr lang="en-US" dirty="0"/>
                  <a:t>) -&gt; perturbation bound</a:t>
                </a:r>
              </a:p>
              <a:p>
                <a:endParaRPr lang="en-US" dirty="0"/>
              </a:p>
              <a:p>
                <a:endParaRPr lang="en-KR" dirty="0"/>
              </a:p>
              <a:p>
                <a:endParaRPr lang="en-KR" dirty="0"/>
              </a:p>
            </p:txBody>
          </p:sp>
        </mc:Choice>
        <mc:Fallback>
          <p:sp>
            <p:nvSpPr>
              <p:cNvPr id="6" name="TextBox 5">
                <a:extLst>
                  <a:ext uri="{FF2B5EF4-FFF2-40B4-BE49-F238E27FC236}">
                    <a16:creationId xmlns:a16="http://schemas.microsoft.com/office/drawing/2014/main" id="{50B8B278-7880-B69E-288B-43E000770810}"/>
                  </a:ext>
                </a:extLst>
              </p:cNvPr>
              <p:cNvSpPr txBox="1">
                <a:spLocks noRot="1" noChangeAspect="1" noMove="1" noResize="1" noEditPoints="1" noAdjustHandles="1" noChangeArrowheads="1" noChangeShapeType="1" noTextEdit="1"/>
              </p:cNvSpPr>
              <p:nvPr/>
            </p:nvSpPr>
            <p:spPr>
              <a:xfrm>
                <a:off x="838200" y="2861135"/>
                <a:ext cx="5660571" cy="3855351"/>
              </a:xfrm>
              <a:prstGeom prst="rect">
                <a:avLst/>
              </a:prstGeom>
              <a:blipFill>
                <a:blip r:embed="rId4"/>
                <a:stretch>
                  <a:fillRect l="-1121" t="-658"/>
                </a:stretch>
              </a:blipFill>
            </p:spPr>
            <p:txBody>
              <a:bodyPr/>
              <a:lstStyle/>
              <a:p>
                <a:r>
                  <a:rPr lang="en-KR">
                    <a:noFill/>
                  </a:rPr>
                  <a:t> </a:t>
                </a:r>
              </a:p>
            </p:txBody>
          </p:sp>
        </mc:Fallback>
      </mc:AlternateContent>
      <p:sp>
        <p:nvSpPr>
          <p:cNvPr id="7" name="TextBox 6">
            <a:extLst>
              <a:ext uri="{FF2B5EF4-FFF2-40B4-BE49-F238E27FC236}">
                <a16:creationId xmlns:a16="http://schemas.microsoft.com/office/drawing/2014/main" id="{5CCEF8CE-898F-5091-8BE9-156C78639FDA}"/>
              </a:ext>
            </a:extLst>
          </p:cNvPr>
          <p:cNvSpPr txBox="1"/>
          <p:nvPr/>
        </p:nvSpPr>
        <p:spPr>
          <a:xfrm>
            <a:off x="6770914" y="3237845"/>
            <a:ext cx="6433458" cy="1200329"/>
          </a:xfrm>
          <a:prstGeom prst="rect">
            <a:avLst/>
          </a:prstGeom>
          <a:noFill/>
        </p:spPr>
        <p:txBody>
          <a:bodyPr wrap="square" rtlCol="0">
            <a:spAutoFit/>
          </a:bodyPr>
          <a:lstStyle/>
          <a:p>
            <a:r>
              <a:rPr lang="en-KR" dirty="0"/>
              <a:t>Cons</a:t>
            </a:r>
          </a:p>
          <a:p>
            <a:pPr marL="342900" indent="-342900">
              <a:buAutoNum type="arabicPeriod"/>
            </a:pPr>
            <a:r>
              <a:rPr lang="en-KR" dirty="0"/>
              <a:t>Computational burden (adv examples)</a:t>
            </a:r>
          </a:p>
          <a:p>
            <a:pPr marL="342900" indent="-342900">
              <a:buAutoNum type="arabicPeriod"/>
            </a:pPr>
            <a:r>
              <a:rPr lang="en-US" dirty="0"/>
              <a:t>C</a:t>
            </a:r>
            <a:r>
              <a:rPr lang="en-KR" dirty="0"/>
              <a:t>lass-wise fairness (class-dependent robustness)</a:t>
            </a:r>
          </a:p>
          <a:p>
            <a:pPr marL="342900" indent="-342900">
              <a:buAutoNum type="arabicPeriod"/>
            </a:pPr>
            <a:r>
              <a:rPr lang="en-US" dirty="0"/>
              <a:t>D</a:t>
            </a:r>
            <a:r>
              <a:rPr lang="en-KR" dirty="0"/>
              <a:t>ecrease in natural(clean) accuracy</a:t>
            </a:r>
          </a:p>
        </p:txBody>
      </p:sp>
    </p:spTree>
    <p:extLst>
      <p:ext uri="{BB962C8B-B14F-4D97-AF65-F5344CB8AC3E}">
        <p14:creationId xmlns:p14="http://schemas.microsoft.com/office/powerpoint/2010/main" val="64273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CF9A-22AD-B105-7056-E64DAD784954}"/>
              </a:ext>
            </a:extLst>
          </p:cNvPr>
          <p:cNvSpPr>
            <a:spLocks noGrp="1"/>
          </p:cNvSpPr>
          <p:nvPr>
            <p:ph type="title"/>
          </p:nvPr>
        </p:nvSpPr>
        <p:spPr/>
        <p:txBody>
          <a:bodyPr/>
          <a:lstStyle/>
          <a:p>
            <a:r>
              <a:rPr lang="en-US" dirty="0"/>
              <a:t>Empirical Understanding </a:t>
            </a:r>
            <a:endParaRPr lang="en-KR"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19FDD3-840C-57A4-0FE4-FB169164BA70}"/>
                  </a:ext>
                </a:extLst>
              </p:cNvPr>
              <p:cNvSpPr>
                <a:spLocks noGrp="1"/>
              </p:cNvSpPr>
              <p:nvPr>
                <p:ph idx="1"/>
              </p:nvPr>
            </p:nvSpPr>
            <p:spPr>
              <a:xfrm>
                <a:off x="838200" y="1825625"/>
                <a:ext cx="10907486" cy="4351338"/>
              </a:xfrm>
            </p:spPr>
            <p:txBody>
              <a:bodyPr>
                <a:normAutofit/>
              </a:bodyPr>
              <a:lstStyle/>
              <a:p>
                <a:pPr marL="0" indent="0">
                  <a:buNone/>
                </a:pPr>
                <a:r>
                  <a:rPr lang="en-KR" sz="2000" dirty="0"/>
                  <a:t>Take a look at SAM.</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𝑠h𝑎𝑟𝑝𝑛𝑒𝑠𝑠</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max</m:t>
                              </m:r>
                            </m:e>
                            <m:lim>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𝜖</m:t>
                                  </m:r>
                                </m:e>
                              </m:d>
                              <m:r>
                                <a:rPr lang="en-US" sz="2000" b="0" i="1" smtClean="0">
                                  <a:latin typeface="Cambria Math" panose="02040503050406030204" pitchFamily="18" charset="0"/>
                                </a:rPr>
                                <m:t>&lt;</m:t>
                              </m:r>
                              <m:r>
                                <a:rPr lang="en-US" sz="2000" b="0" i="1" smtClean="0">
                                  <a:latin typeface="Cambria Math" panose="02040503050406030204" pitchFamily="18" charset="0"/>
                                </a:rPr>
                                <m:t>𝑝</m:t>
                              </m:r>
                            </m:lim>
                          </m:limLow>
                        </m:fName>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𝑠</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𝜖</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𝑠</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m:t>
                          </m:r>
                        </m:e>
                      </m:func>
                    </m:oMath>
                  </m:oMathPara>
                </a14:m>
                <a:endParaRPr lang="en-KR" sz="2000" dirty="0"/>
              </a:p>
              <a:p>
                <a:pPr marL="0" indent="0">
                  <a:buNone/>
                </a:pPr>
                <a:r>
                  <a:rPr lang="en-US" sz="2000" dirty="0"/>
                  <a:t>O</a:t>
                </a:r>
                <a:r>
                  <a:rPr lang="en-KR" sz="2000" dirty="0"/>
                  <a:t>bjective function of SAM</a:t>
                </a:r>
              </a:p>
              <a:p>
                <a:pPr marL="0" indent="0">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min</m:t>
                              </m:r>
                            </m:e>
                            <m:lim>
                              <m:r>
                                <a:rPr lang="en-US" sz="2000" b="0" i="1" smtClean="0">
                                  <a:latin typeface="Cambria Math" panose="02040503050406030204" pitchFamily="18" charset="0"/>
                                </a:rPr>
                                <m:t>𝑤</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m:t>
                              </m:r>
                              <m:r>
                                <a:rPr lang="en-US" sz="2000" b="0" i="1" smtClean="0">
                                  <a:latin typeface="Cambria Math" panose="02040503050406030204" pitchFamily="18" charset="0"/>
                                </a:rPr>
                                <m:t>𝐷</m:t>
                              </m:r>
                            </m:sub>
                          </m:sSub>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max</m:t>
                                  </m:r>
                                </m:e>
                                <m:lim>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𝜖</m:t>
                                      </m:r>
                                    </m:e>
                                  </m:d>
                                  <m:r>
                                    <a:rPr lang="en-US" sz="2000" b="0" i="1" smtClean="0">
                                      <a:latin typeface="Cambria Math" panose="02040503050406030204" pitchFamily="18" charset="0"/>
                                    </a:rPr>
                                    <m:t>&lt;</m:t>
                                  </m:r>
                                  <m:r>
                                    <a:rPr lang="en-US" sz="2000" b="0" i="1" smtClean="0">
                                      <a:latin typeface="Cambria Math" panose="02040503050406030204" pitchFamily="18" charset="0"/>
                                    </a:rPr>
                                    <m:t>𝑝</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𝜖</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func>
                        </m:e>
                      </m:func>
                    </m:oMath>
                  </m:oMathPara>
                </a14:m>
                <a:endParaRPr lang="en-US" sz="2000" b="0" dirty="0"/>
              </a:p>
              <a:p>
                <a:pPr marL="0" indent="0">
                  <a:buNone/>
                </a:pPr>
                <a:endParaRPr lang="en-KR" sz="1400" dirty="0"/>
              </a:p>
              <a:p>
                <a:pPr marL="0" indent="0">
                  <a:buNone/>
                </a:pPr>
                <a:r>
                  <a:rPr lang="en-KR" sz="2000" dirty="0"/>
                  <a:t>On the other hand, objective function of AT is</a:t>
                </a:r>
              </a:p>
              <a:p>
                <a:pPr marL="0" indent="0">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min</m:t>
                              </m:r>
                            </m:e>
                            <m:lim>
                              <m:r>
                                <a:rPr lang="en-US" sz="2000" b="0" i="1" smtClean="0">
                                  <a:latin typeface="Cambria Math" panose="02040503050406030204" pitchFamily="18" charset="0"/>
                                </a:rPr>
                                <m:t>𝑤</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m:t>
                              </m:r>
                              <m:r>
                                <a:rPr lang="en-US" sz="2000" b="0" i="1" smtClean="0">
                                  <a:latin typeface="Cambria Math" panose="02040503050406030204" pitchFamily="18" charset="0"/>
                                </a:rPr>
                                <m:t>𝐷</m:t>
                              </m:r>
                            </m:sub>
                          </m:sSub>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max</m:t>
                                  </m:r>
                                </m:e>
                                <m:lim>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𝛿</m:t>
                                      </m:r>
                                    </m:e>
                                  </m:d>
                                  <m:r>
                                    <a:rPr lang="en-US" sz="2000" b="0" i="1" smtClean="0">
                                      <a:latin typeface="Cambria Math" panose="02040503050406030204" pitchFamily="18" charset="0"/>
                                    </a:rPr>
                                    <m:t>≤</m:t>
                                  </m:r>
                                  <m:r>
                                    <a:rPr lang="en-US" sz="2000" b="0" i="1" smtClean="0">
                                      <a:latin typeface="Cambria Math" panose="02040503050406030204" pitchFamily="18" charset="0"/>
                                    </a:rPr>
                                    <m:t>𝜖</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𝛿</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func>
                        </m:e>
                      </m:func>
                    </m:oMath>
                  </m:oMathPara>
                </a14:m>
                <a:endParaRPr lang="en-KR" sz="2000" dirty="0"/>
              </a:p>
              <a:p>
                <a:pPr marL="0" indent="0">
                  <a:buNone/>
                </a:pPr>
                <a:r>
                  <a:rPr lang="en-KR" sz="2000" dirty="0"/>
                  <a:t>SAM : perturbation on </a:t>
                </a:r>
                <a:r>
                  <a:rPr lang="en-KR" sz="2000" b="1" dirty="0"/>
                  <a:t>weight w</a:t>
                </a:r>
              </a:p>
              <a:p>
                <a:pPr marL="0" indent="0">
                  <a:buNone/>
                </a:pPr>
                <a:r>
                  <a:rPr lang="en-KR" sz="2000" dirty="0"/>
                  <a:t>AT : perturbation on </a:t>
                </a:r>
                <a:r>
                  <a:rPr lang="en-KR" sz="2000" b="1" dirty="0"/>
                  <a:t>input x</a:t>
                </a:r>
              </a:p>
            </p:txBody>
          </p:sp>
        </mc:Choice>
        <mc:Fallback>
          <p:sp>
            <p:nvSpPr>
              <p:cNvPr id="3" name="Content Placeholder 2">
                <a:extLst>
                  <a:ext uri="{FF2B5EF4-FFF2-40B4-BE49-F238E27FC236}">
                    <a16:creationId xmlns:a16="http://schemas.microsoft.com/office/drawing/2014/main" id="{8219FDD3-840C-57A4-0FE4-FB169164BA70}"/>
                  </a:ext>
                </a:extLst>
              </p:cNvPr>
              <p:cNvSpPr>
                <a:spLocks noGrp="1" noRot="1" noChangeAspect="1" noMove="1" noResize="1" noEditPoints="1" noAdjustHandles="1" noChangeArrowheads="1" noChangeShapeType="1" noTextEdit="1"/>
              </p:cNvSpPr>
              <p:nvPr>
                <p:ph idx="1"/>
              </p:nvPr>
            </p:nvSpPr>
            <p:spPr>
              <a:xfrm>
                <a:off x="838200" y="1825625"/>
                <a:ext cx="10907486" cy="4351338"/>
              </a:xfrm>
              <a:blipFill>
                <a:blip r:embed="rId3"/>
                <a:stretch>
                  <a:fillRect l="-698" t="-1453"/>
                </a:stretch>
              </a:blipFill>
            </p:spPr>
            <p:txBody>
              <a:bodyPr/>
              <a:lstStyle/>
              <a:p>
                <a:r>
                  <a:rPr lang="en-KR">
                    <a:noFill/>
                  </a:rPr>
                  <a:t> </a:t>
                </a:r>
              </a:p>
            </p:txBody>
          </p:sp>
        </mc:Fallback>
      </mc:AlternateContent>
    </p:spTree>
    <p:extLst>
      <p:ext uri="{BB962C8B-B14F-4D97-AF65-F5344CB8AC3E}">
        <p14:creationId xmlns:p14="http://schemas.microsoft.com/office/powerpoint/2010/main" val="201590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CF9A-22AD-B105-7056-E64DAD784954}"/>
              </a:ext>
            </a:extLst>
          </p:cNvPr>
          <p:cNvSpPr>
            <a:spLocks noGrp="1"/>
          </p:cNvSpPr>
          <p:nvPr>
            <p:ph type="title"/>
          </p:nvPr>
        </p:nvSpPr>
        <p:spPr/>
        <p:txBody>
          <a:bodyPr/>
          <a:lstStyle/>
          <a:p>
            <a:r>
              <a:rPr lang="en-US" dirty="0"/>
              <a:t>Empirical Understanding </a:t>
            </a:r>
            <a:endParaRPr lang="en-KR"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19FDD3-840C-57A4-0FE4-FB169164BA70}"/>
                  </a:ext>
                </a:extLst>
              </p:cNvPr>
              <p:cNvSpPr>
                <a:spLocks noGrp="1"/>
              </p:cNvSpPr>
              <p:nvPr>
                <p:ph idx="1"/>
              </p:nvPr>
            </p:nvSpPr>
            <p:spPr>
              <a:xfrm>
                <a:off x="838200" y="1825625"/>
                <a:ext cx="10907486" cy="4351338"/>
              </a:xfrm>
            </p:spPr>
            <p:txBody>
              <a:bodyPr>
                <a:normAutofit/>
              </a:bodyPr>
              <a:lstStyle/>
              <a:p>
                <a:pPr marL="0" indent="0">
                  <a:buNone/>
                </a:pPr>
                <a:r>
                  <a:rPr lang="en-KR" sz="2000" dirty="0"/>
                  <a:t>Consider the feature mapping in middle  linear layer </a:t>
                </a:r>
              </a:p>
              <a:p>
                <a:pPr marL="0" indent="0">
                  <a:buNone/>
                </a:pPr>
                <a:r>
                  <a:rPr lang="en-US" sz="2000" dirty="0"/>
                  <a:t>O</a:t>
                </a:r>
                <a:r>
                  <a:rPr lang="en-KR" sz="2000" dirty="0"/>
                  <a:t>utput of layer (z) can be defined as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𝑊𝑥</m:t>
                      </m:r>
                    </m:oMath>
                  </m:oMathPara>
                </a14:m>
                <a:endParaRPr lang="en-KR" sz="2000" dirty="0"/>
              </a:p>
              <a:p>
                <a:pPr marL="0" indent="0">
                  <a:buNone/>
                </a:pPr>
                <a:r>
                  <a:rPr lang="en-US" sz="2000" dirty="0"/>
                  <a:t>F</a:t>
                </a:r>
                <a:r>
                  <a:rPr lang="en-KR" sz="2000" dirty="0"/>
                  <a:t>or SAM, perturbation is given on </a:t>
                </a:r>
                <a:r>
                  <a:rPr lang="en-KR" sz="2000" b="1" dirty="0"/>
                  <a:t>feature space W</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m:t>
                      </m:r>
                      <m:r>
                        <a:rPr lang="en-US" sz="2000" b="0" i="1" smtClean="0">
                          <a:latin typeface="Cambria Math" panose="02040503050406030204" pitchFamily="18" charset="0"/>
                        </a:rPr>
                        <m:t>←</m:t>
                      </m:r>
                      <m:r>
                        <a:rPr lang="en-US" sz="2000" b="0" i="1" smtClean="0">
                          <a:latin typeface="Cambria Math" panose="02040503050406030204" pitchFamily="18" charset="0"/>
                        </a:rPr>
                        <m:t>𝑊</m:t>
                      </m:r>
                      <m:r>
                        <a:rPr lang="en-US" sz="2000" b="0" i="1" smtClean="0">
                          <a:latin typeface="Cambria Math" panose="02040503050406030204" pitchFamily="18" charset="0"/>
                        </a:rPr>
                        <m:t>+</m:t>
                      </m:r>
                      <m:r>
                        <a:rPr lang="en-US" sz="2000" b="0" i="1" smtClean="0">
                          <a:latin typeface="Cambria Math" panose="02040503050406030204" pitchFamily="18" charset="0"/>
                        </a:rPr>
                        <m:t>𝛿</m:t>
                      </m:r>
                    </m:oMath>
                  </m:oMathPara>
                </a14:m>
                <a:endParaRPr lang="en-KR" sz="2000" dirty="0"/>
              </a:p>
              <a:p>
                <a:pPr marL="0" indent="0">
                  <a:buNone/>
                </a:pPr>
                <a:r>
                  <a:rPr lang="en-US" sz="2000" dirty="0"/>
                  <a:t>T</a:t>
                </a:r>
                <a:r>
                  <a:rPr lang="en-KR" sz="2000" dirty="0"/>
                  <a:t>hus, output can be calculated as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𝑊𝑥</m:t>
                      </m:r>
                      <m:r>
                        <a:rPr lang="en-US" sz="2000" b="0" i="1" smtClean="0">
                          <a:latin typeface="Cambria Math" panose="02040503050406030204" pitchFamily="18" charset="0"/>
                        </a:rPr>
                        <m:t>+</m:t>
                      </m:r>
                      <m:r>
                        <a:rPr lang="en-US" sz="2000" b="0" i="1" smtClean="0">
                          <a:latin typeface="Cambria Math" panose="02040503050406030204" pitchFamily="18" charset="0"/>
                        </a:rPr>
                        <m:t>𝛿</m:t>
                      </m:r>
                      <m:r>
                        <a:rPr lang="en-US" sz="2000" b="0" i="1" smtClean="0">
                          <a:latin typeface="Cambria Math" panose="02040503050406030204" pitchFamily="18" charset="0"/>
                        </a:rPr>
                        <m:t>𝑥</m:t>
                      </m:r>
                      <m:r>
                        <a:rPr lang="en-US" sz="2000" b="0" i="1" smtClean="0">
                          <a:latin typeface="Cambria Math" panose="02040503050406030204" pitchFamily="18" charset="0"/>
                        </a:rPr>
                        <m:t> </m:t>
                      </m:r>
                    </m:oMath>
                  </m:oMathPara>
                </a14:m>
                <a:endParaRPr lang="en-US" sz="2000" b="0" dirty="0"/>
              </a:p>
              <a:p>
                <a:pPr marL="0" indent="0">
                  <a:buNone/>
                </a:pPr>
                <a:r>
                  <a:rPr lang="en-US" sz="2000" dirty="0"/>
                  <a:t>For AT, perturbation is given on </a:t>
                </a:r>
                <a:r>
                  <a:rPr lang="en-US" sz="2000" b="1" dirty="0"/>
                  <a:t>input space X</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𝛿</m:t>
                      </m:r>
                    </m:oMath>
                  </m:oMathPara>
                </a14:m>
                <a:endParaRPr lang="en-US" sz="2000" dirty="0"/>
              </a:p>
              <a:p>
                <a:pPr marL="0" indent="0">
                  <a:buNone/>
                </a:pPr>
                <a:r>
                  <a:rPr lang="en-US" sz="2000" dirty="0"/>
                  <a:t>Thus,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𝑊𝑥</m:t>
                      </m:r>
                      <m:r>
                        <a:rPr lang="en-US" sz="2000" b="0" i="1" smtClean="0">
                          <a:latin typeface="Cambria Math" panose="02040503050406030204" pitchFamily="18" charset="0"/>
                        </a:rPr>
                        <m:t>+</m:t>
                      </m:r>
                      <m:r>
                        <a:rPr lang="en-US" sz="2000" b="0" i="1" smtClean="0">
                          <a:latin typeface="Cambria Math" panose="02040503050406030204" pitchFamily="18" charset="0"/>
                        </a:rPr>
                        <m:t>𝑊</m:t>
                      </m:r>
                      <m:r>
                        <a:rPr lang="en-US" sz="2000" b="0" i="1" smtClean="0">
                          <a:latin typeface="Cambria Math" panose="02040503050406030204" pitchFamily="18" charset="0"/>
                        </a:rPr>
                        <m:t>𝛿</m:t>
                      </m:r>
                    </m:oMath>
                  </m:oMathPara>
                </a14:m>
                <a:endParaRPr lang="en-US" sz="2000" dirty="0"/>
              </a:p>
              <a:p>
                <a:pPr marL="0" indent="0">
                  <a:buNone/>
                </a:pPr>
                <a:r>
                  <a:rPr lang="en-KR" sz="2000" dirty="0"/>
                  <a:t>SAM applies softer, implicit data augmentation, while AT applies harder, explicit data augmentation</a:t>
                </a:r>
              </a:p>
              <a:p>
                <a:pPr marL="0" indent="0">
                  <a:buNone/>
                </a:pPr>
                <a:endParaRPr lang="en-KR" sz="2000" dirty="0"/>
              </a:p>
              <a:p>
                <a:pPr marL="0" indent="0">
                  <a:buNone/>
                </a:pPr>
                <a:endParaRPr lang="en-KR" sz="2000" dirty="0"/>
              </a:p>
            </p:txBody>
          </p:sp>
        </mc:Choice>
        <mc:Fallback>
          <p:sp>
            <p:nvSpPr>
              <p:cNvPr id="3" name="Content Placeholder 2">
                <a:extLst>
                  <a:ext uri="{FF2B5EF4-FFF2-40B4-BE49-F238E27FC236}">
                    <a16:creationId xmlns:a16="http://schemas.microsoft.com/office/drawing/2014/main" id="{8219FDD3-840C-57A4-0FE4-FB169164BA70}"/>
                  </a:ext>
                </a:extLst>
              </p:cNvPr>
              <p:cNvSpPr>
                <a:spLocks noGrp="1" noRot="1" noChangeAspect="1" noMove="1" noResize="1" noEditPoints="1" noAdjustHandles="1" noChangeArrowheads="1" noChangeShapeType="1" noTextEdit="1"/>
              </p:cNvSpPr>
              <p:nvPr>
                <p:ph idx="1"/>
              </p:nvPr>
            </p:nvSpPr>
            <p:spPr>
              <a:xfrm>
                <a:off x="838200" y="1825625"/>
                <a:ext cx="10907486" cy="4351338"/>
              </a:xfrm>
              <a:blipFill>
                <a:blip r:embed="rId3"/>
                <a:stretch>
                  <a:fillRect l="-698" t="-1453"/>
                </a:stretch>
              </a:blipFill>
            </p:spPr>
            <p:txBody>
              <a:bodyPr/>
              <a:lstStyle/>
              <a:p>
                <a:r>
                  <a:rPr lang="en-KR">
                    <a:noFill/>
                  </a:rPr>
                  <a:t> </a:t>
                </a:r>
              </a:p>
            </p:txBody>
          </p:sp>
        </mc:Fallback>
      </mc:AlternateContent>
    </p:spTree>
    <p:extLst>
      <p:ext uri="{BB962C8B-B14F-4D97-AF65-F5344CB8AC3E}">
        <p14:creationId xmlns:p14="http://schemas.microsoft.com/office/powerpoint/2010/main" val="126148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CF9A-22AD-B105-7056-E64DAD784954}"/>
              </a:ext>
            </a:extLst>
          </p:cNvPr>
          <p:cNvSpPr>
            <a:spLocks noGrp="1"/>
          </p:cNvSpPr>
          <p:nvPr>
            <p:ph type="title"/>
          </p:nvPr>
        </p:nvSpPr>
        <p:spPr/>
        <p:txBody>
          <a:bodyPr/>
          <a:lstStyle/>
          <a:p>
            <a:r>
              <a:rPr lang="en-US" dirty="0"/>
              <a:t>Empirical Understanding </a:t>
            </a:r>
            <a:endParaRPr lang="en-KR" dirty="0"/>
          </a:p>
        </p:txBody>
      </p:sp>
      <p:sp>
        <p:nvSpPr>
          <p:cNvPr id="3" name="Content Placeholder 2">
            <a:extLst>
              <a:ext uri="{FF2B5EF4-FFF2-40B4-BE49-F238E27FC236}">
                <a16:creationId xmlns:a16="http://schemas.microsoft.com/office/drawing/2014/main" id="{8219FDD3-840C-57A4-0FE4-FB169164BA70}"/>
              </a:ext>
            </a:extLst>
          </p:cNvPr>
          <p:cNvSpPr>
            <a:spLocks noGrp="1"/>
          </p:cNvSpPr>
          <p:nvPr>
            <p:ph idx="1"/>
          </p:nvPr>
        </p:nvSpPr>
        <p:spPr>
          <a:xfrm>
            <a:off x="838200" y="1825625"/>
            <a:ext cx="10907486" cy="4351338"/>
          </a:xfrm>
        </p:spPr>
        <p:txBody>
          <a:bodyPr>
            <a:normAutofit/>
          </a:bodyPr>
          <a:lstStyle/>
          <a:p>
            <a:pPr marL="0" indent="0">
              <a:buNone/>
            </a:pPr>
            <a:r>
              <a:rPr lang="en-KR" sz="2000" dirty="0"/>
              <a:t>Both SAM and AT </a:t>
            </a:r>
            <a:r>
              <a:rPr lang="en-KR" sz="2000" b="1" dirty="0"/>
              <a:t>learns robust features</a:t>
            </a:r>
            <a:r>
              <a:rPr lang="en-KR" sz="2000" dirty="0"/>
              <a:t>, but there exists tradeoff between robustness and accuracy.</a:t>
            </a:r>
          </a:p>
          <a:p>
            <a:pPr marL="0" indent="0">
              <a:buNone/>
            </a:pPr>
            <a:r>
              <a:rPr lang="en-KR" sz="2000" b="1" dirty="0"/>
              <a:t> Robust Features – (Tsipras et al., 2018) </a:t>
            </a:r>
          </a:p>
          <a:p>
            <a:pPr marL="0" indent="0">
              <a:buNone/>
            </a:pPr>
            <a:r>
              <a:rPr lang="en-KR" sz="2000" b="1" dirty="0"/>
              <a:t>-&gt; robust models learn features that are different from standard models, in which the learned feature representation of robust models are closer to human perception, and aligns well with salient data characteristics	</a:t>
            </a:r>
          </a:p>
        </p:txBody>
      </p:sp>
    </p:spTree>
    <p:extLst>
      <p:ext uri="{BB962C8B-B14F-4D97-AF65-F5344CB8AC3E}">
        <p14:creationId xmlns:p14="http://schemas.microsoft.com/office/powerpoint/2010/main" val="214452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CF9A-22AD-B105-7056-E64DAD784954}"/>
              </a:ext>
            </a:extLst>
          </p:cNvPr>
          <p:cNvSpPr>
            <a:spLocks noGrp="1"/>
          </p:cNvSpPr>
          <p:nvPr>
            <p:ph type="title"/>
          </p:nvPr>
        </p:nvSpPr>
        <p:spPr/>
        <p:txBody>
          <a:bodyPr/>
          <a:lstStyle/>
          <a:p>
            <a:r>
              <a:rPr lang="en-US" dirty="0"/>
              <a:t>Theoretical Analysis</a:t>
            </a:r>
            <a:endParaRPr lang="en-KR" dirty="0"/>
          </a:p>
        </p:txBody>
      </p:sp>
      <p:sp>
        <p:nvSpPr>
          <p:cNvPr id="4" name="AutoShape 2" descr="Untitled">
            <a:extLst>
              <a:ext uri="{FF2B5EF4-FFF2-40B4-BE49-F238E27FC236}">
                <a16:creationId xmlns:a16="http://schemas.microsoft.com/office/drawing/2014/main" id="{C3FCF772-57E3-CFFC-0773-5999E0D0BB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KR"/>
          </a:p>
        </p:txBody>
      </p:sp>
      <p:pic>
        <p:nvPicPr>
          <p:cNvPr id="5" name="Picture 4">
            <a:extLst>
              <a:ext uri="{FF2B5EF4-FFF2-40B4-BE49-F238E27FC236}">
                <a16:creationId xmlns:a16="http://schemas.microsoft.com/office/drawing/2014/main" id="{E584D622-11E1-E650-DC3D-C803B7CC8CFC}"/>
              </a:ext>
            </a:extLst>
          </p:cNvPr>
          <p:cNvPicPr>
            <a:picLocks noChangeAspect="1"/>
          </p:cNvPicPr>
          <p:nvPr/>
        </p:nvPicPr>
        <p:blipFill>
          <a:blip r:embed="rId3"/>
          <a:stretch>
            <a:fillRect/>
          </a:stretch>
        </p:blipFill>
        <p:spPr>
          <a:xfrm>
            <a:off x="729939" y="1926486"/>
            <a:ext cx="4406976" cy="135011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F800118-562D-606D-0EB8-B2C58319A7C9}"/>
                  </a:ext>
                </a:extLst>
              </p:cNvPr>
              <p:cNvSpPr txBox="1"/>
              <p:nvPr/>
            </p:nvSpPr>
            <p:spPr>
              <a:xfrm>
                <a:off x="3605856" y="2717104"/>
                <a:ext cx="2135841"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𝜂</m:t>
                    </m:r>
                  </m:oMath>
                </a14:m>
                <a:r>
                  <a:rPr lang="en-KR" dirty="0"/>
                  <a:t> is small number &gt;0</a:t>
                </a:r>
              </a:p>
            </p:txBody>
          </p:sp>
        </mc:Choice>
        <mc:Fallback>
          <p:sp>
            <p:nvSpPr>
              <p:cNvPr id="8" name="TextBox 7">
                <a:extLst>
                  <a:ext uri="{FF2B5EF4-FFF2-40B4-BE49-F238E27FC236}">
                    <a16:creationId xmlns:a16="http://schemas.microsoft.com/office/drawing/2014/main" id="{3F800118-562D-606D-0EB8-B2C58319A7C9}"/>
                  </a:ext>
                </a:extLst>
              </p:cNvPr>
              <p:cNvSpPr txBox="1">
                <a:spLocks noRot="1" noChangeAspect="1" noMove="1" noResize="1" noEditPoints="1" noAdjustHandles="1" noChangeArrowheads="1" noChangeShapeType="1" noTextEdit="1"/>
              </p:cNvSpPr>
              <p:nvPr/>
            </p:nvSpPr>
            <p:spPr>
              <a:xfrm>
                <a:off x="3605856" y="2717104"/>
                <a:ext cx="2135841" cy="369332"/>
              </a:xfrm>
              <a:prstGeom prst="rect">
                <a:avLst/>
              </a:prstGeom>
              <a:blipFill>
                <a:blip r:embed="rId4"/>
                <a:stretch>
                  <a:fillRect t="-10345" r="-1183" b="-27586"/>
                </a:stretch>
              </a:blipFill>
            </p:spPr>
            <p:txBody>
              <a:bodyPr/>
              <a:lstStyle/>
              <a:p>
                <a:r>
                  <a:rPr lang="en-KR">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E218005-076F-AC48-A842-1E6C28CD3023}"/>
                  </a:ext>
                </a:extLst>
              </p:cNvPr>
              <p:cNvSpPr txBox="1"/>
              <p:nvPr/>
            </p:nvSpPr>
            <p:spPr>
              <a:xfrm>
                <a:off x="838200" y="3290645"/>
                <a:ext cx="8200065" cy="2607252"/>
              </a:xfrm>
              <a:prstGeom prst="rect">
                <a:avLst/>
              </a:prstGeom>
              <a:noFill/>
            </p:spPr>
            <p:txBody>
              <a:bodyPr wrap="none" rtlCol="0">
                <a:spAutoFit/>
              </a:bodyPr>
              <a:lstStyle/>
              <a:p>
                <a:r>
                  <a:rPr lang="en-US" dirty="0"/>
                  <a:t>X</a:t>
                </a:r>
                <a:r>
                  <a:rPr lang="en-KR" dirty="0"/>
                  <a:t>1 is robust feature, but not perfect</a:t>
                </a:r>
              </a:p>
              <a:p>
                <a:r>
                  <a:rPr lang="en-US" dirty="0"/>
                  <a:t>Other </a:t>
                </a:r>
                <a:r>
                  <a:rPr lang="en-US" dirty="0" err="1"/>
                  <a:t>x_i</a:t>
                </a:r>
                <a:r>
                  <a:rPr lang="en-US" dirty="0"/>
                  <a:t> can help classification but prone to perturbation (signs can change)</a:t>
                </a:r>
              </a:p>
              <a:p>
                <a:endParaRPr lang="en-US" dirty="0"/>
              </a:p>
              <a:p>
                <a:r>
                  <a:rPr lang="en-US" dirty="0"/>
                  <a:t>Objective?</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e>
                      </m:d>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𝐷</m:t>
                          </m:r>
                        </m:sub>
                      </m:sSub>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oMath>
                  </m:oMathPara>
                </a14:m>
                <a:endParaRPr lang="en-KR" dirty="0"/>
              </a:p>
              <a:p>
                <a:r>
                  <a:rPr lang="en-US" dirty="0"/>
                  <a:t>G</a:t>
                </a:r>
                <a:r>
                  <a:rPr lang="en-KR" dirty="0"/>
                  <a:t>iven objective function, optimal parameter for w_1(robust feature) c</a:t>
                </a:r>
                <a:r>
                  <a:rPr lang="en-US" dirty="0"/>
                  <a:t>an</a:t>
                </a:r>
                <a:r>
                  <a:rPr lang="en-KR" dirty="0"/>
                  <a:t> be calculated</a:t>
                </a:r>
              </a:p>
              <a:p>
                <a:endParaRPr lang="en-KR" dirty="0"/>
              </a:p>
              <a:p>
                <a:r>
                  <a:rPr lang="en-KR" dirty="0"/>
                  <a:t>(w2,…wd+1 is set as 1 since they don’t change their signs)</a:t>
                </a:r>
              </a:p>
            </p:txBody>
          </p:sp>
        </mc:Choice>
        <mc:Fallback>
          <p:sp>
            <p:nvSpPr>
              <p:cNvPr id="9" name="TextBox 8">
                <a:extLst>
                  <a:ext uri="{FF2B5EF4-FFF2-40B4-BE49-F238E27FC236}">
                    <a16:creationId xmlns:a16="http://schemas.microsoft.com/office/drawing/2014/main" id="{2E218005-076F-AC48-A842-1E6C28CD3023}"/>
                  </a:ext>
                </a:extLst>
              </p:cNvPr>
              <p:cNvSpPr txBox="1">
                <a:spLocks noRot="1" noChangeAspect="1" noMove="1" noResize="1" noEditPoints="1" noAdjustHandles="1" noChangeArrowheads="1" noChangeShapeType="1" noTextEdit="1"/>
              </p:cNvSpPr>
              <p:nvPr/>
            </p:nvSpPr>
            <p:spPr>
              <a:xfrm>
                <a:off x="838200" y="3290645"/>
                <a:ext cx="8200065" cy="2607252"/>
              </a:xfrm>
              <a:prstGeom prst="rect">
                <a:avLst/>
              </a:prstGeom>
              <a:blipFill>
                <a:blip r:embed="rId5"/>
                <a:stretch>
                  <a:fillRect l="-774" t="-1456" r="-619" b="-2427"/>
                </a:stretch>
              </a:blipFill>
            </p:spPr>
            <p:txBody>
              <a:bodyPr/>
              <a:lstStyle/>
              <a:p>
                <a:r>
                  <a:rPr lang="en-KR">
                    <a:noFill/>
                  </a:rPr>
                  <a:t> </a:t>
                </a:r>
              </a:p>
            </p:txBody>
          </p:sp>
        </mc:Fallback>
      </mc:AlternateContent>
    </p:spTree>
    <p:extLst>
      <p:ext uri="{BB962C8B-B14F-4D97-AF65-F5344CB8AC3E}">
        <p14:creationId xmlns:p14="http://schemas.microsoft.com/office/powerpoint/2010/main" val="2476172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596</Words>
  <Application>Microsoft Macintosh PowerPoint</Application>
  <PresentationFormat>Widescreen</PresentationFormat>
  <Paragraphs>96</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Wingdings</vt:lpstr>
      <vt:lpstr>Office Theme</vt:lpstr>
      <vt:lpstr>Sharpness-Aware Minimization Alone can Improve Adversarial Robustness</vt:lpstr>
      <vt:lpstr>Contents</vt:lpstr>
      <vt:lpstr>Intro</vt:lpstr>
      <vt:lpstr>Related Work : Sharpness</vt:lpstr>
      <vt:lpstr>Related Work : Adv. Robustness</vt:lpstr>
      <vt:lpstr>Empirical Understanding </vt:lpstr>
      <vt:lpstr>Empirical Understanding </vt:lpstr>
      <vt:lpstr>Empirical Understanding </vt:lpstr>
      <vt:lpstr>Theoretical Analysis</vt:lpstr>
      <vt:lpstr>Theoretical Analysis</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Sharpness-Aware Minimization Alone can Improve Adversarial Robustness</dc:title>
  <dc:creator>이관희</dc:creator>
  <cp:lastModifiedBy>이관희</cp:lastModifiedBy>
  <cp:revision>1</cp:revision>
  <dcterms:created xsi:type="dcterms:W3CDTF">2023-11-07T08:26:18Z</dcterms:created>
  <dcterms:modified xsi:type="dcterms:W3CDTF">2023-11-08T04:25:29Z</dcterms:modified>
</cp:coreProperties>
</file>