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75" r:id="rId6"/>
    <p:sldId id="271" r:id="rId7"/>
    <p:sldId id="277" r:id="rId8"/>
    <p:sldId id="276" r:id="rId9"/>
    <p:sldId id="279" r:id="rId10"/>
    <p:sldId id="272" r:id="rId11"/>
    <p:sldId id="273" r:id="rId12"/>
    <p:sldId id="274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C"/>
    <a:srgbClr val="385723"/>
    <a:srgbClr val="76C856"/>
    <a:srgbClr val="E55039"/>
    <a:srgbClr val="FCFCF8"/>
    <a:srgbClr val="FAFAF5"/>
    <a:srgbClr val="F5F5F5"/>
    <a:srgbClr val="FAFAFF"/>
    <a:srgbClr val="FFFAFA"/>
    <a:srgbClr val="FE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F73D-8115-4233-A6D6-92389B2DC123}" type="datetimeFigureOut">
              <a:rPr lang="ko-KR" altLang="en-US" smtClean="0"/>
              <a:t>2024. 1. 10.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A9F7-7B0B-406A-B695-C43D8962F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5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735F-CDDC-62D0-2B2C-94B7D8DC2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681"/>
            <a:ext cx="9144000" cy="2007734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02D7D-4BF1-DB12-9907-567A24C856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(</a:t>
            </a:r>
            <a:r>
              <a:rPr lang="ko-KR" altLang="en-US"/>
              <a:t>부제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/>
              <a:t>김환희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DB35F0-E612-8E3B-2488-FE95243F8498}"/>
              </a:ext>
            </a:extLst>
          </p:cNvPr>
          <p:cNvSpPr/>
          <p:nvPr userDrawn="1"/>
        </p:nvSpPr>
        <p:spPr>
          <a:xfrm>
            <a:off x="838200" y="3380696"/>
            <a:ext cx="10515601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0492C-D317-1F39-EDA9-A7AD2A62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 b="1">
                <a:solidFill>
                  <a:srgbClr val="FFFFFC"/>
                </a:solidFill>
              </a:defRPr>
            </a:lvl1pPr>
          </a:lstStyle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C128-3734-8F9C-DAE9-4BEBA1F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 b="1">
                <a:solidFill>
                  <a:srgbClr val="FFFFF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8CEFC-25A0-E0ED-35CD-B17235A1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 b="1">
                <a:solidFill>
                  <a:srgbClr val="FFFFFC"/>
                </a:solidFill>
              </a:defRPr>
            </a:lvl1pPr>
          </a:lstStyle>
          <a:p>
            <a:fld id="{6C869F19-75FA-4B4D-B211-526C1F53D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4FA9-5200-C30F-CAE5-1435CB9A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7262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85723"/>
                </a:solidFill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ko-KR" altLang="en-US"/>
              <a:t>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661F1-FBB9-755B-F2EA-93205CC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55A2F-D5E7-D5E0-4401-221D707F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76A37-452A-0E3D-C947-4BD452BA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0B3F5B0-2535-2CE8-21FE-1EC453F2CE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862787"/>
            <a:ext cx="10515600" cy="56717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85723"/>
                </a:solidFill>
              </a:defRPr>
            </a:lvl1pPr>
          </a:lstStyle>
          <a:p>
            <a:pPr lvl="0"/>
            <a:r>
              <a:rPr lang="en-US" altLang="ko-KR"/>
              <a:t>: </a:t>
            </a:r>
            <a:r>
              <a:rPr lang="ko-KR" altLang="en-US"/>
              <a:t>부제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5C56E52-690C-5B18-2B88-DDDC40A1D1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3344"/>
            <a:ext cx="10515600" cy="4351338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076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0230D-2E8C-A9AA-36FF-06F6935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75043-4680-E1F6-C176-C45ADA87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58D2C-B42B-4EA1-DACE-12DE4F53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E3AD9-74BA-D854-D1BD-DEC7D0D8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2E724-D9C3-A680-10D4-09EDE09D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4FA9-5200-C30F-CAE5-1435CB9A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</a:t>
            </a:r>
            <a:r>
              <a:rPr lang="ko-KR" altLang="en-US"/>
              <a:t>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661F1-FBB9-755B-F2EA-93205CC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55A2F-D5E7-D5E0-4401-221D707F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76A37-452A-0E3D-C947-4BD452BA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2FF2D70-514A-D0EA-1D6C-B68772340F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2A421A"/>
                </a:solidFill>
              </a:defRPr>
            </a:lvl1pPr>
            <a:lvl2pPr>
              <a:defRPr sz="1600" b="1">
                <a:solidFill>
                  <a:srgbClr val="2A421A"/>
                </a:solidFill>
              </a:defRPr>
            </a:lvl2pPr>
          </a:lstStyle>
          <a:p>
            <a:pPr lvl="0"/>
            <a:r>
              <a:rPr lang="ko-KR" altLang="en-US" dirty="0"/>
              <a:t>목차 내용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세부 목차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44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91407-AAA7-E698-9BB7-F4136265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16594-4B6D-E29C-70AF-AD8DBD39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EF314-096B-986F-4B16-B3C14306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490F-09A8-997B-28BA-92E8DD33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7AE3F-8FD1-220F-8137-2F876EF7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4B973-0D52-AF46-DDB6-39D19EA1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9626BF-FE4E-481E-EDFF-84365B8406FC}"/>
              </a:ext>
            </a:extLst>
          </p:cNvPr>
          <p:cNvSpPr/>
          <p:nvPr userDrawn="1"/>
        </p:nvSpPr>
        <p:spPr>
          <a:xfrm rot="16200000" flipV="1">
            <a:off x="3920330" y="3978433"/>
            <a:ext cx="4351337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02A52-BC14-F74D-9BCA-C45EC7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080"/>
            <a:ext cx="10515600" cy="862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5EC5-CCE1-C444-5413-D7316E70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779D7-28AF-F8BB-C354-A138EC3E54F6}"/>
              </a:ext>
            </a:extLst>
          </p:cNvPr>
          <p:cNvSpPr/>
          <p:nvPr userDrawn="1"/>
        </p:nvSpPr>
        <p:spPr>
          <a:xfrm>
            <a:off x="838199" y="1373198"/>
            <a:ext cx="10515601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FADB0-6BDC-60E1-EC9A-3EDA1ADC463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D9C01-3AC6-B407-CBC5-C77703954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C"/>
                </a:solidFill>
              </a:defRPr>
            </a:lvl1pPr>
          </a:lstStyle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B82C4-68C5-81E7-176F-9F10DA65A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E85A0-44C3-2781-C567-3141EFBF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C"/>
                </a:solidFill>
              </a:defRPr>
            </a:lvl1pPr>
          </a:lstStyle>
          <a:p>
            <a:fld id="{6C869F19-75FA-4B4D-B211-526C1F53DE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52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E0F82E-0EF3-4F91-A8E3-CDA0422A6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ICLR’19 paper review</a:t>
            </a:r>
          </a:p>
          <a:p>
            <a:r>
              <a:rPr lang="en-US" altLang="ko-KR"/>
              <a:t>202111278 </a:t>
            </a:r>
            <a:r>
              <a:rPr lang="ko-KR" altLang="en-US" dirty="0"/>
              <a:t>컴퓨터공학부 김환희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E324C-57A6-93EB-E740-12565A0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83830-E84D-9231-2F1A-F913FF89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F04DAB-5F43-1FF0-061C-9A4A6116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681"/>
            <a:ext cx="9144000" cy="2007734"/>
          </a:xfrm>
        </p:spPr>
        <p:txBody>
          <a:bodyPr/>
          <a:lstStyle/>
          <a:p>
            <a:r>
              <a:rPr kumimoji="1" lang="en-US" altLang="ko-KR"/>
              <a:t>Conventional Adversarial Training</a:t>
            </a:r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40AC5-9F2B-1922-AE65-9249DA297538}"/>
              </a:ext>
            </a:extLst>
          </p:cNvPr>
          <p:cNvSpPr txBox="1"/>
          <p:nvPr/>
        </p:nvSpPr>
        <p:spPr>
          <a:xfrm>
            <a:off x="1389413" y="-80752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kumimoji="1"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303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ALP (Adversarial Logit Pairing)</a:t>
            </a:r>
            <a:endParaRPr lang="en-US" altLang="ko-KR" sz="1800"/>
          </a:p>
          <a:p>
            <a:r>
              <a:rPr lang="en-US" altLang="ko-KR"/>
              <a:t>H. Kannan, Ian J. Goodfellow, A. Kurakin, (2018), Adversarial logit pairing, arXiv</a:t>
            </a:r>
          </a:p>
          <a:p>
            <a:r>
              <a:rPr lang="en" altLang="ko-KR"/>
              <a:t>Force adversarial examples and their corresponding natural samples to have similar output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FAT (Friendly Adversarial Training)</a:t>
            </a:r>
          </a:p>
          <a:p>
            <a:r>
              <a:rPr lang="en" altLang="ko-KR"/>
              <a:t>J. Zhang et al., (2020), Attacks which do not kill training make adversarial learning stronger, ICML</a:t>
            </a:r>
            <a:endParaRPr lang="en-US" altLang="ko-KR"/>
          </a:p>
          <a:p>
            <a:r>
              <a:rPr lang="en" altLang="ko-KR"/>
              <a:t>Train a model with friendly adversarial examples</a:t>
            </a:r>
            <a:br>
              <a:rPr lang="en" altLang="ko-KR"/>
            </a:br>
            <a:r>
              <a:rPr lang="en" altLang="ko-KR"/>
              <a:t>which do not cross the decision boundary too much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37FBA0-5955-54D4-9F81-68FE8D85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58" y="1825626"/>
            <a:ext cx="2102242" cy="2356908"/>
          </a:xfrm>
          <a:prstGeom prst="rect">
            <a:avLst/>
          </a:prstGeom>
        </p:spPr>
      </p:pic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2F2B409E-0353-162F-54B9-37BAA1D1C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85948"/>
            <a:ext cx="7772400" cy="13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Overfitting</a:t>
            </a:r>
          </a:p>
          <a:p>
            <a:r>
              <a:rPr lang="en-US" altLang="ko-KR"/>
              <a:t>L. Rice et al., (2020), </a:t>
            </a:r>
            <a:r>
              <a:rPr lang="en" altLang="ko-KR"/>
              <a:t>Overfitting in adversarially robust deep learning, ICML</a:t>
            </a:r>
            <a:endParaRPr lang="en-US" altLang="ko-KR"/>
          </a:p>
          <a:p>
            <a:r>
              <a:rPr lang="en" altLang="ko-KR" sz="1600"/>
              <a:t>Leverage early stop to choose the best checkpoint to inference</a:t>
            </a:r>
            <a:endParaRPr lang="en-US" altLang="ko-KR" sz="1200"/>
          </a:p>
          <a:p>
            <a:endParaRPr lang="en-US" altLang="ko-KR" sz="1200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Free</a:t>
            </a:r>
            <a:endParaRPr lang="en-US" altLang="ko-KR" sz="1800"/>
          </a:p>
          <a:p>
            <a:r>
              <a:rPr lang="en-US" altLang="ko-KR"/>
              <a:t>A. Shafahi et al., (2019), Adversarial training for free!, NeurIPS</a:t>
            </a:r>
          </a:p>
          <a:p>
            <a:r>
              <a:rPr lang="en" altLang="ko-KR"/>
              <a:t>Accelerate AT by recycling the gradient information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SLAT (Single-step Latent Adversarial Training)</a:t>
            </a:r>
          </a:p>
          <a:p>
            <a:r>
              <a:rPr lang="en" altLang="ko-KR"/>
              <a:t>G. Y. Park et al., (2021), Reliably fast adversarial training via latent adversarial perturbation, ICCV</a:t>
            </a:r>
            <a:endParaRPr lang="en-US" altLang="ko-KR"/>
          </a:p>
          <a:p>
            <a:r>
              <a:rPr lang="en" altLang="ko-KR"/>
              <a:t>Accelerate AT with the single-step latent adversarial training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2C099-F134-34DC-E062-24D958B2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7" y="3429000"/>
            <a:ext cx="4766733" cy="8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GradAlign</a:t>
            </a:r>
          </a:p>
          <a:p>
            <a:r>
              <a:rPr lang="en-US" altLang="ko-KR"/>
              <a:t>M. Andriushchenko et al., (2020), Understanding and improving fast adversarial training, NeurIPS</a:t>
            </a:r>
          </a:p>
          <a:p>
            <a:r>
              <a:rPr lang="en" altLang="ko-KR"/>
              <a:t>Accelerate AT with GradAlign that aims to maximize the gradient alignment between x and x’</a:t>
            </a:r>
            <a:endParaRPr lang="en-US" altLang="ko-KR"/>
          </a:p>
          <a:p>
            <a:endParaRPr lang="en-US" altLang="ko-KR" sz="1200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Fast AT</a:t>
            </a:r>
            <a:endParaRPr lang="en-US" altLang="ko-KR" sz="1800"/>
          </a:p>
          <a:p>
            <a:r>
              <a:rPr lang="en-US" altLang="ko-KR"/>
              <a:t>E. Wong et al., (2019), Fast is better tham free: Revisiting adversarial training, ICLR</a:t>
            </a:r>
          </a:p>
          <a:p>
            <a:r>
              <a:rPr lang="en" altLang="ko-KR"/>
              <a:t>Accelerate AT with R+FGSM, Cyclic learning rate, and Mixed-precision arithmetic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3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GradAlign</a:t>
            </a:r>
          </a:p>
          <a:p>
            <a:r>
              <a:rPr lang="en-US" altLang="ko-KR"/>
              <a:t>M. Andriushchenko et al., (2020), Understanding and improving fast adversarial training, NeurIPS</a:t>
            </a:r>
          </a:p>
          <a:p>
            <a:r>
              <a:rPr lang="en" altLang="ko-KR"/>
              <a:t>Accelerate AT with GradAlign that aims to maximize the gradient alignment between x and x’</a:t>
            </a:r>
            <a:endParaRPr lang="en-US" altLang="ko-KR"/>
          </a:p>
          <a:p>
            <a:endParaRPr lang="en-US" altLang="ko-KR" sz="1200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Fast AT</a:t>
            </a:r>
            <a:endParaRPr lang="en-US" altLang="ko-KR" sz="1800"/>
          </a:p>
          <a:p>
            <a:r>
              <a:rPr lang="en-US" altLang="ko-KR"/>
              <a:t>E. Wong et al., (2019), Fast is better tham free: Revisiting adversarial training, ICLR</a:t>
            </a:r>
          </a:p>
          <a:p>
            <a:r>
              <a:rPr lang="en" altLang="ko-KR"/>
              <a:t>Accelerate AT with R+FGSM, Cyclic learning rate, and Mixed-precision arithmetic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B618-6371-ED5D-C3BF-BED78463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AF02CE-3C54-38B5-F2A4-3D245383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2C98F-319F-28BF-228B-86B5D512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ko-KR" sz="1800" dirty="0"/>
              <a:t>FGSM-AT</a:t>
            </a:r>
          </a:p>
          <a:p>
            <a:r>
              <a:rPr lang="en-US" altLang="ko-KR" sz="1800" dirty="0"/>
              <a:t>PGD-AT</a:t>
            </a:r>
          </a:p>
          <a:p>
            <a:r>
              <a:rPr lang="en-US" altLang="ko-KR" sz="1800" dirty="0"/>
              <a:t>TLA (Triplet Loss Adversarial training)</a:t>
            </a:r>
          </a:p>
          <a:p>
            <a:r>
              <a:rPr lang="en-US" altLang="ko-KR" sz="1800" dirty="0"/>
              <a:t>ANL (Adversarial Noise Layer)</a:t>
            </a:r>
          </a:p>
          <a:p>
            <a:r>
              <a:rPr lang="en-US" altLang="ko-KR" sz="1800" dirty="0"/>
              <a:t>BAT (Bilateral Adversarial Training)</a:t>
            </a:r>
          </a:p>
          <a:p>
            <a:r>
              <a:rPr lang="en-US" altLang="ko-KR" sz="1800" dirty="0"/>
              <a:t>EAT (Ensemble Adversarial Training)</a:t>
            </a:r>
          </a:p>
          <a:p>
            <a:r>
              <a:rPr lang="en-US" altLang="ko-KR" sz="1800" dirty="0"/>
              <a:t>PED (Promoting Ensemble Diversity)</a:t>
            </a:r>
          </a:p>
          <a:p>
            <a:r>
              <a:rPr lang="en-US" altLang="ko-KR" sz="1800" dirty="0"/>
              <a:t>ALP (Adversarial Logit Pairing)</a:t>
            </a:r>
          </a:p>
          <a:p>
            <a:r>
              <a:rPr lang="en-US" altLang="ko-KR" sz="1800" dirty="0"/>
              <a:t>FAT (Friendly Adversarial Training)</a:t>
            </a:r>
          </a:p>
          <a:p>
            <a:r>
              <a:rPr lang="en-US" altLang="ko-KR" sz="1800" dirty="0"/>
              <a:t>Overfitting</a:t>
            </a:r>
          </a:p>
          <a:p>
            <a:r>
              <a:rPr lang="en-US" altLang="ko-KR" sz="1800" dirty="0"/>
              <a:t>Free</a:t>
            </a:r>
          </a:p>
          <a:p>
            <a:r>
              <a:rPr lang="en-US" altLang="ko-KR" sz="1800" dirty="0"/>
              <a:t>SLAT (Single-step Latent Adversarial Training)</a:t>
            </a:r>
          </a:p>
          <a:p>
            <a:r>
              <a:rPr lang="en-US" altLang="ko-KR" sz="1800" dirty="0"/>
              <a:t>GradAlign</a:t>
            </a:r>
          </a:p>
          <a:p>
            <a:r>
              <a:rPr lang="en-US" altLang="ko-KR" sz="1800" dirty="0"/>
              <a:t>Fast AT</a:t>
            </a:r>
            <a:endParaRPr lang="ko-KR" altLang="en-US" sz="1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25416-4EB1-F33F-CF67-4964739A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4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6B9CF2B-D2F6-8F70-2211-BE16638D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36" y="1816924"/>
            <a:ext cx="9372327" cy="4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1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FGSM-AT</a:t>
            </a:r>
          </a:p>
          <a:p>
            <a:r>
              <a:rPr lang="en-US" altLang="ko-KR"/>
              <a:t>Ian J. Goodfellow et al., (2015), Explaining and Harnessing Adversarial Examples, ICLR</a:t>
            </a:r>
          </a:p>
          <a:p>
            <a:r>
              <a:rPr lang="en-US" altLang="ko-KR" sz="1200"/>
              <a:t>Train a model with FGSM adversarial examples</a:t>
            </a:r>
          </a:p>
          <a:p>
            <a:endParaRPr lang="en-US" altLang="ko-KR" sz="1200"/>
          </a:p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PGD-AT</a:t>
            </a:r>
            <a:endParaRPr lang="en-US" altLang="ko-KR" sz="1800"/>
          </a:p>
          <a:p>
            <a:r>
              <a:rPr lang="en-US" altLang="ko-KR"/>
              <a:t>Aleksander Madry et al., (2018), Towards Deep Learning Models Resistant to Adversarial Attacks, ICLR</a:t>
            </a:r>
          </a:p>
          <a:p>
            <a:r>
              <a:rPr lang="en-US" altLang="ko-KR"/>
              <a:t>Train a model with PGD examples, import baseline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8927BA-38D5-08A1-6CEE-60B04B3A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34" y="4412266"/>
            <a:ext cx="7142731" cy="17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TLA (Triplet Loss Adversarial training)</a:t>
            </a:r>
          </a:p>
          <a:p>
            <a:r>
              <a:rPr lang="en-US" altLang="ko-KR"/>
              <a:t>Chengzhi Mao et al., (2019), Metric Learning for Adversarial Robustness, NeurIPS</a:t>
            </a:r>
          </a:p>
          <a:p>
            <a:r>
              <a:rPr lang="en-US" altLang="ko-KR"/>
              <a:t>Train a model with triplet loss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9" name="그림 8" descr="텍스트, 번호, 폰트, 흑백이(가) 표시된 사진&#10;&#10;자동 생성된 설명">
            <a:extLst>
              <a:ext uri="{FF2B5EF4-FFF2-40B4-BE49-F238E27FC236}">
                <a16:creationId xmlns:a16="http://schemas.microsoft.com/office/drawing/2014/main" id="{5B77DB39-AEF2-E12B-ECE3-EF59C99E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8" y="2893439"/>
            <a:ext cx="4108803" cy="34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ANL (Adversarial Noise Layer)</a:t>
            </a:r>
          </a:p>
          <a:p>
            <a:r>
              <a:rPr lang="en-US" altLang="ko-KR" sz="1200"/>
              <a:t>Zhonghui You et al., (2018), Adversarial noise layer: Regularize neural network by adding noise, IEEE</a:t>
            </a:r>
          </a:p>
          <a:p>
            <a:r>
              <a:rPr lang="en-US" altLang="ko-KR" sz="1200"/>
              <a:t>Inject adversarial perturbation into latent features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274EA2-ACEA-E39C-3D34-0F4D714D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45" y="3068720"/>
            <a:ext cx="6178907" cy="14657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4DF674-6B03-4FA5-BA48-150A2B07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79" y="4624082"/>
            <a:ext cx="3600641" cy="14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245585-341B-9380-5C00-3BCB8297F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800" b="1">
                    <a:solidFill>
                      <a:schemeClr val="accent6">
                        <a:lumMod val="50000"/>
                      </a:schemeClr>
                    </a:solidFill>
                  </a:rPr>
                  <a:t>BAT (Bilateral Adversarial Training)</a:t>
                </a:r>
                <a:r>
                  <a:rPr lang="en-US" altLang="ko-KR"/>
                  <a:t> </a:t>
                </a:r>
              </a:p>
              <a:p>
                <a:r>
                  <a:rPr lang="en-US" altLang="ko-KR"/>
                  <a:t>J. Wang et al., (2019), Bilateral adversarial training: Towards fast training of more robust models against adversarial attacks, IEE</a:t>
                </a:r>
              </a:p>
              <a:p>
                <a:r>
                  <a:rPr lang="en-US" altLang="ko-KR"/>
                  <a:t>Perturb both the image and the label during training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245585-341B-9380-5C00-3BCB8297F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805FF4-8EE6-6DB5-31C4-4A1C928B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01" y="3695036"/>
            <a:ext cx="3226998" cy="24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EAT (Ensemble Adversarial Training)</a:t>
            </a:r>
          </a:p>
          <a:p>
            <a:r>
              <a:rPr lang="en-US" altLang="ko-KR"/>
              <a:t>Ian J. Goodfellow et al., (2018), </a:t>
            </a:r>
            <a:r>
              <a:rPr lang="en" altLang="ko-KR"/>
              <a:t>Ensemble adversarial training: Attacks and defenses, ICLR</a:t>
            </a:r>
            <a:endParaRPr lang="en-US" altLang="ko-KR"/>
          </a:p>
          <a:p>
            <a:r>
              <a:rPr lang="en" altLang="ko-KR"/>
              <a:t>Train a model with adversarial examples generated on other pre-trained models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9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E161-8CD2-50AF-C9A2-1CC0A685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Adversarial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45585-341B-9380-5C00-3BCB8297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b="1">
                <a:solidFill>
                  <a:schemeClr val="accent6">
                    <a:lumMod val="50000"/>
                  </a:schemeClr>
                </a:solidFill>
              </a:rPr>
              <a:t>PED (Promoting Ensemble Diversity)</a:t>
            </a:r>
          </a:p>
          <a:p>
            <a:r>
              <a:rPr lang="en-US" altLang="ko-KR"/>
              <a:t>T. Pang et al., (2019), </a:t>
            </a:r>
            <a:r>
              <a:rPr lang="en" altLang="ko-KR"/>
              <a:t>Improving adversarial robustness via promoting ensemble diversity</a:t>
            </a:r>
            <a:r>
              <a:rPr lang="en-US" altLang="ko-KR"/>
              <a:t>, ICML</a:t>
            </a:r>
          </a:p>
          <a:p>
            <a:r>
              <a:rPr lang="en" altLang="ko-KR"/>
              <a:t>Force non-maximal predictions as diverse as possible in an ensemble system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6AE6-E76F-3A46-E52E-F5FB0EF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F19-75FA-4B4D-B211-526C1F53DE2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ED3C4-9700-FDD6-088A-7609DBE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2023.01.03</a:t>
            </a:r>
            <a:endParaRPr lang="ko-KR" altLang="en-US"/>
          </a:p>
        </p:txBody>
      </p:sp>
      <p:pic>
        <p:nvPicPr>
          <p:cNvPr id="7" name="그림 6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4E8D2127-87D8-9492-BBDE-675C3421A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67" y="4096604"/>
            <a:ext cx="3865033" cy="2080359"/>
          </a:xfrm>
          <a:prstGeom prst="rect">
            <a:avLst/>
          </a:prstGeom>
        </p:spPr>
      </p:pic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A45B363-23EB-9550-9C95-805CB355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42" y="3198813"/>
            <a:ext cx="3073400" cy="297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85247D-9B30-660B-5650-A13596347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0822"/>
            <a:ext cx="3073400" cy="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661</Words>
  <Application>Microsoft Macintosh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Conventional Adversarial Training</vt:lpstr>
      <vt:lpstr>목차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  <vt:lpstr>Conventional Adversarial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김환희</dc:creator>
  <cp:lastModifiedBy>김환희</cp:lastModifiedBy>
  <cp:revision>75</cp:revision>
  <dcterms:created xsi:type="dcterms:W3CDTF">2023-06-30T07:19:40Z</dcterms:created>
  <dcterms:modified xsi:type="dcterms:W3CDTF">2024-01-10T04:54:49Z</dcterms:modified>
</cp:coreProperties>
</file>