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5" r:id="rId14"/>
    <p:sldId id="286" r:id="rId15"/>
    <p:sldId id="284" r:id="rId16"/>
    <p:sldId id="287" r:id="rId17"/>
    <p:sldId id="28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C"/>
    <a:srgbClr val="385723"/>
    <a:srgbClr val="76C856"/>
    <a:srgbClr val="E55039"/>
    <a:srgbClr val="FCFCF8"/>
    <a:srgbClr val="FAFAF5"/>
    <a:srgbClr val="F5F5F5"/>
    <a:srgbClr val="FAFAFF"/>
    <a:srgbClr val="FFFAFA"/>
    <a:srgbClr val="FEF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49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EF73D-8115-4233-A6D6-92389B2DC123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0A9F7-7B0B-406A-B695-C43D8962F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45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F735F-CDDC-62D0-2B2C-94B7D8DC2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8681"/>
            <a:ext cx="9144000" cy="2007734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F02D7D-4BF1-DB12-9907-567A24C856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(</a:t>
            </a:r>
            <a:r>
              <a:rPr lang="ko-KR" altLang="en-US"/>
              <a:t>부제</a:t>
            </a:r>
            <a:r>
              <a:rPr lang="en-US" altLang="ko-KR"/>
              <a:t>)</a:t>
            </a:r>
            <a:endParaRPr lang="en-US" altLang="ko-KR" dirty="0"/>
          </a:p>
          <a:p>
            <a:r>
              <a:rPr lang="ko-KR" altLang="en-US"/>
              <a:t>김환희</a:t>
            </a:r>
            <a:endParaRPr lang="en-US" altLang="ko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DB35F0-E612-8E3B-2488-FE95243F8498}"/>
              </a:ext>
            </a:extLst>
          </p:cNvPr>
          <p:cNvSpPr/>
          <p:nvPr userDrawn="1"/>
        </p:nvSpPr>
        <p:spPr>
          <a:xfrm>
            <a:off x="838200" y="3380696"/>
            <a:ext cx="10515601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0492C-D317-1F39-EDA9-A7AD2A62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>
            <a:lvl1pPr>
              <a:defRPr b="1">
                <a:solidFill>
                  <a:srgbClr val="FFFFFC"/>
                </a:solidFill>
              </a:defRPr>
            </a:lvl1pPr>
          </a:lstStyle>
          <a:p>
            <a:r>
              <a:rPr lang="en-US" altLang="ko-KR"/>
              <a:t>2024.01.31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7C128-3734-8F9C-DAE9-4BEBA1F0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>
            <a:lvl1pPr>
              <a:defRPr b="1">
                <a:solidFill>
                  <a:srgbClr val="FFFFFC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88CEFC-25A0-E0ED-35CD-B17235A1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>
            <a:lvl1pPr>
              <a:defRPr b="1">
                <a:solidFill>
                  <a:srgbClr val="FFFFFC"/>
                </a:solidFill>
              </a:defRPr>
            </a:lvl1pPr>
          </a:lstStyle>
          <a:p>
            <a:fld id="{6C869F19-75FA-4B4D-B211-526C1F53D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99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부제 있는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C4FA9-5200-C30F-CAE5-1435CB9A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4"/>
            <a:ext cx="10515600" cy="726263"/>
          </a:xfrm>
        </p:spPr>
        <p:txBody>
          <a:bodyPr anchor="b">
            <a:normAutofit/>
          </a:bodyPr>
          <a:lstStyle>
            <a:lvl1pPr>
              <a:defRPr sz="2800">
                <a:solidFill>
                  <a:srgbClr val="385723"/>
                </a:solidFill>
              </a:defRPr>
            </a:lvl1pPr>
          </a:lstStyle>
          <a:p>
            <a:r>
              <a:rPr lang="ko-KR" altLang="en-US" dirty="0"/>
              <a:t>마스터 제목 </a:t>
            </a:r>
            <a:r>
              <a:rPr lang="ko-KR" altLang="en-US"/>
              <a:t>스타일 편집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E661F1-FBB9-755B-F2EA-93205CCB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2024.01.31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A55A2F-D5E7-D5E0-4401-221D707F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776A37-452A-0E3D-C947-4BD452BA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F19-75FA-4B4D-B211-526C1F53DE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0B3F5B0-2535-2CE8-21FE-1EC453F2CE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862787"/>
            <a:ext cx="10515600" cy="567179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385723"/>
                </a:solidFill>
              </a:defRPr>
            </a:lvl1pPr>
          </a:lstStyle>
          <a:p>
            <a:pPr lvl="0"/>
            <a:r>
              <a:rPr lang="en-US" altLang="ko-KR"/>
              <a:t>: </a:t>
            </a:r>
            <a:r>
              <a:rPr lang="ko-KR" altLang="en-US"/>
              <a:t>부제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25C56E52-690C-5B18-2B88-DDDC40A1D14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1823344"/>
            <a:ext cx="10515600" cy="4351338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70762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0230D-2E8C-A9AA-36FF-06F69352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75043-4680-E1F6-C176-C45ADA870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C58D2C-B42B-4EA1-DACE-12DE4F538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2024.01.31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E3AD9-74BA-D854-D1BD-DEC7D0D8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C2E724-D9C3-A680-10D4-09EDE09D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F19-75FA-4B4D-B211-526C1F53D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80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C4FA9-5200-C30F-CAE5-1435CB9A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dirty="0"/>
              <a:t>마스터 제목 </a:t>
            </a:r>
            <a:r>
              <a:rPr lang="ko-KR" altLang="en-US"/>
              <a:t>스타일 편집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E661F1-FBB9-755B-F2EA-93205CCB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2024.01.31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A55A2F-D5E7-D5E0-4401-221D707F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776A37-452A-0E3D-C947-4BD452BA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F19-75FA-4B4D-B211-526C1F53DE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2FF2D70-514A-D0EA-1D6C-B68772340F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2A421A"/>
                </a:solidFill>
              </a:defRPr>
            </a:lvl1pPr>
            <a:lvl2pPr>
              <a:defRPr sz="1600" b="1">
                <a:solidFill>
                  <a:srgbClr val="2A421A"/>
                </a:solidFill>
              </a:defRPr>
            </a:lvl2pPr>
          </a:lstStyle>
          <a:p>
            <a:pPr lvl="0"/>
            <a:r>
              <a:rPr lang="ko-KR" altLang="en-US" dirty="0"/>
              <a:t>목차 내용 </a:t>
            </a:r>
            <a:r>
              <a:rPr lang="en-US" altLang="ko-KR" dirty="0"/>
              <a:t>1</a:t>
            </a:r>
          </a:p>
          <a:p>
            <a:pPr lvl="1"/>
            <a:r>
              <a:rPr lang="ko-KR" altLang="en-US" dirty="0"/>
              <a:t>세부 목차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044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91407-AAA7-E698-9BB7-F4136265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316594-4B6D-E29C-70AF-AD8DBD39D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4EF314-096B-986F-4B16-B3C14306D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31490F-09A8-997B-28BA-92E8DD33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2024.01.31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C7AE3F-8FD1-220F-8137-2F876EF7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44B973-0D52-AF46-DDB6-39D19EA1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F19-75FA-4B4D-B211-526C1F53DE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9626BF-FE4E-481E-EDFF-84365B8406FC}"/>
              </a:ext>
            </a:extLst>
          </p:cNvPr>
          <p:cNvSpPr/>
          <p:nvPr userDrawn="1"/>
        </p:nvSpPr>
        <p:spPr>
          <a:xfrm rot="16200000" flipV="1">
            <a:off x="3920330" y="3978433"/>
            <a:ext cx="4351337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47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902A52-BC14-F74D-9BCA-C45EC761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080"/>
            <a:ext cx="10515600" cy="862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BA5EC5-CCE1-C444-5413-D7316E708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2779D7-28AF-F8BB-C354-A138EC3E54F6}"/>
              </a:ext>
            </a:extLst>
          </p:cNvPr>
          <p:cNvSpPr/>
          <p:nvPr userDrawn="1"/>
        </p:nvSpPr>
        <p:spPr>
          <a:xfrm>
            <a:off x="838199" y="1373198"/>
            <a:ext cx="10515601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0FADB0-6BDC-60E1-EC9A-3EDA1ADC4632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600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D9C01-3AC6-B407-CBC5-C77703954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FFFC"/>
                </a:solidFill>
              </a:defRPr>
            </a:lvl1pPr>
          </a:lstStyle>
          <a:p>
            <a:r>
              <a:rPr lang="en-US" altLang="ko-KR"/>
              <a:t>2024.01.31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9B82C4-68C5-81E7-176F-9F10DA65A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C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E85A0-44C3-2781-C567-3141EFBF5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FC"/>
                </a:solidFill>
              </a:defRPr>
            </a:lvl1pPr>
          </a:lstStyle>
          <a:p>
            <a:fld id="{6C869F19-75FA-4B4D-B211-526C1F53DE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2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7" r:id="rId4"/>
    <p:sldLayoutId id="2147483652" r:id="rId5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6E0F82E-0EF3-4F91-A8E3-CDA0422A6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ICLR’20 paper review</a:t>
            </a:r>
          </a:p>
          <a:p>
            <a:r>
              <a:rPr lang="en-US" altLang="ko-KR"/>
              <a:t>202111278 </a:t>
            </a:r>
            <a:r>
              <a:rPr lang="ko-KR" altLang="en-US" dirty="0"/>
              <a:t>컴퓨터공학부 김환희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3E324C-57A6-93EB-E740-12565A0E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F19-75FA-4B4D-B211-526C1F53DE26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383830-E84D-9231-2F1A-F913FF890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2024.01.31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40AC5-9F2B-1922-AE65-9249DA297538}"/>
              </a:ext>
            </a:extLst>
          </p:cNvPr>
          <p:cNvSpPr txBox="1"/>
          <p:nvPr/>
        </p:nvSpPr>
        <p:spPr>
          <a:xfrm>
            <a:off x="1389413" y="-807522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25000" lnSpcReduction="20000"/>
          </a:bodyPr>
          <a:lstStyle/>
          <a:p>
            <a:pPr algn="l"/>
            <a:endParaRPr kumimoji="1" lang="ko-KR" altLang="en-US" sz="28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459421-6967-3D01-0E23-3DB1C5681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20" y="1458064"/>
            <a:ext cx="7096760" cy="181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1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8BE48-DAAE-F06B-FC62-9B2B1D48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Rethinking SCE loss for adversarial robustness</a:t>
            </a:r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784934-D216-0DB6-15EA-DB5FB7B18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/>
              <a:t>g-SCE loss seems to practice unstably in some conditions</a:t>
            </a:r>
            <a:endParaRPr kumimoji="1"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A2B595-E5A8-67DD-9E80-34A268D24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2024.01.31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2BE1EF-692E-0A5E-E6F0-ABA1767D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F19-75FA-4B4D-B211-526C1F53DE26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9" name="그림 8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0BFCC914-2262-AAD9-D041-974F8A185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797" y="4362808"/>
            <a:ext cx="6024405" cy="1641591"/>
          </a:xfrm>
          <a:prstGeom prst="rect">
            <a:avLst/>
          </a:prstGeom>
        </p:spPr>
      </p:pic>
      <p:pic>
        <p:nvPicPr>
          <p:cNvPr id="11" name="그림 10" descr="텍스트, 라인, 스크린샷, 도표이(가) 표시된 사진&#10;&#10;자동 생성된 설명">
            <a:extLst>
              <a:ext uri="{FF2B5EF4-FFF2-40B4-BE49-F238E27FC236}">
                <a16:creationId xmlns:a16="http://schemas.microsoft.com/office/drawing/2014/main" id="{7A24D984-9342-3F3C-C9B0-CED723FD4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178" y="2213245"/>
            <a:ext cx="5405644" cy="19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80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8BEBD-CB8F-57F8-8818-05B9D083B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970AE-F30B-5C7B-DA65-A87A41C9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Rethinking SCE loss for adversarial robustness</a:t>
            </a:r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8ABB9C-39D5-7855-4987-A733C26E7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" altLang="ko-KR" b="1"/>
              <a:t>3.3 Max-Mahalanobis center loss</a:t>
            </a:r>
          </a:p>
          <a:p>
            <a:r>
              <a:rPr kumimoji="1" lang="en" altLang="ko-KR"/>
              <a:t>MMC loss will induce higher sample density</a:t>
            </a:r>
          </a:p>
          <a:p>
            <a:r>
              <a:rPr kumimoji="1" lang="en" altLang="ko-KR"/>
              <a:t>MMC loss will have better exploiting model capacity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221B93-707B-4953-A17A-44FAA822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2024.01.31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0D81FE-84A5-0A9D-36B0-EE2D6756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F19-75FA-4B4D-B211-526C1F53DE26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7140CC-1E76-FD9E-5837-87E8BF994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536" y="4327576"/>
            <a:ext cx="4802927" cy="361310"/>
          </a:xfrm>
          <a:prstGeom prst="rect">
            <a:avLst/>
          </a:prstGeom>
        </p:spPr>
      </p:pic>
      <p:pic>
        <p:nvPicPr>
          <p:cNvPr id="10" name="그림 9" descr="텍스트, 폰트, 스크린샷, 영수증이(가) 표시된 사진&#10;&#10;자동 생성된 설명">
            <a:extLst>
              <a:ext uri="{FF2B5EF4-FFF2-40B4-BE49-F238E27FC236}">
                <a16:creationId xmlns:a16="http://schemas.microsoft.com/office/drawing/2014/main" id="{EDA1F8C4-03E7-7E7E-E2EB-9E55C8CFC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536" y="4913988"/>
            <a:ext cx="4802927" cy="869918"/>
          </a:xfrm>
          <a:prstGeom prst="rect">
            <a:avLst/>
          </a:prstGeom>
        </p:spPr>
      </p:pic>
      <p:pic>
        <p:nvPicPr>
          <p:cNvPr id="12" name="그림 11" descr="텍스트, 라인, 스크린샷, 도표이(가) 표시된 사진&#10;&#10;자동 생성된 설명">
            <a:extLst>
              <a:ext uri="{FF2B5EF4-FFF2-40B4-BE49-F238E27FC236}">
                <a16:creationId xmlns:a16="http://schemas.microsoft.com/office/drawing/2014/main" id="{90F69187-142E-A03C-042D-22822EF07F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156" y="1644970"/>
            <a:ext cx="5405644" cy="19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10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F7CFE-BDDC-B8C8-D66F-9206802EF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Rethinking SCE loss for adversarial robustness</a:t>
            </a:r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DD03CC-5FFD-F834-2930-AD2AAEA7A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sz="1800" b="1">
                <a:solidFill>
                  <a:schemeClr val="accent6">
                    <a:lumMod val="50000"/>
                  </a:schemeClr>
                </a:solidFill>
              </a:rPr>
              <a:t>4 Experiments</a:t>
            </a:r>
          </a:p>
          <a:p>
            <a:pPr marL="0" indent="0">
              <a:buNone/>
            </a:pPr>
            <a:endParaRPr kumimoji="1"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EA96E-29D5-B728-68C7-39521937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2024.01.31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5455F2-DD9E-0052-2FFF-1ABAF137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F19-75FA-4B4D-B211-526C1F53DE26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6B8E8F-212E-4AD9-6ED4-0D9C6B216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717" y="2416194"/>
            <a:ext cx="7106565" cy="364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38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F7CFE-BDDC-B8C8-D66F-9206802EF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Rethinking SCE loss for adversarial robustness</a:t>
            </a:r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DD03CC-5FFD-F834-2930-AD2AAEA7A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sz="1800" b="1">
                <a:solidFill>
                  <a:schemeClr val="accent6">
                    <a:lumMod val="50000"/>
                  </a:schemeClr>
                </a:solidFill>
              </a:rPr>
              <a:t>4 Experiments</a:t>
            </a:r>
          </a:p>
          <a:p>
            <a:pPr marL="0" indent="0">
              <a:buNone/>
            </a:pPr>
            <a:endParaRPr kumimoji="1"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EA96E-29D5-B728-68C7-39521937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2024.01.31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5455F2-DD9E-0052-2FFF-1ABAF137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F19-75FA-4B4D-B211-526C1F53DE26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FB9E35-B45B-485B-176E-7D0AC6697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930" y="2404374"/>
            <a:ext cx="7246140" cy="350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12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F7CFE-BDDC-B8C8-D66F-9206802EF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Rethinking SCE loss for adversarial robustness</a:t>
            </a:r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DD03CC-5FFD-F834-2930-AD2AAEA7A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sz="1800" b="1">
                <a:solidFill>
                  <a:schemeClr val="accent6">
                    <a:lumMod val="50000"/>
                  </a:schemeClr>
                </a:solidFill>
              </a:rPr>
              <a:t>4 Experiments</a:t>
            </a:r>
          </a:p>
          <a:p>
            <a:pPr marL="0" indent="0">
              <a:buNone/>
            </a:pPr>
            <a:endParaRPr kumimoji="1"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EA96E-29D5-B728-68C7-39521937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2024.01.31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5455F2-DD9E-0052-2FFF-1ABAF137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F19-75FA-4B4D-B211-526C1F53DE26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6C3497D-48E7-363C-F2E6-ABA31F37E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813" y="2919181"/>
            <a:ext cx="7230374" cy="243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30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4E125-87AD-084A-AEC4-71B610A5F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72E64-6C8E-6569-2887-FAE9ACD9A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Rethinking SCE loss for adversarial robustness</a:t>
            </a:r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0F9D6F-8DF8-9AF1-05A2-5C29BB6C6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sz="1800" b="1">
                <a:solidFill>
                  <a:schemeClr val="accent6">
                    <a:lumMod val="50000"/>
                  </a:schemeClr>
                </a:solidFill>
              </a:rPr>
              <a:t>5 Conclusion</a:t>
            </a:r>
          </a:p>
          <a:p>
            <a:r>
              <a:rPr kumimoji="1" lang="en-US" altLang="ko-KR"/>
              <a:t>MMC</a:t>
            </a:r>
            <a:r>
              <a:rPr kumimoji="1" lang="ko-KR" altLang="en-US"/>
              <a:t> </a:t>
            </a:r>
            <a:r>
              <a:rPr kumimoji="1" lang="en-US" altLang="ko-KR"/>
              <a:t>has</a:t>
            </a:r>
            <a:r>
              <a:rPr kumimoji="1" lang="ko-KR" altLang="en-US"/>
              <a:t> </a:t>
            </a:r>
            <a:r>
              <a:rPr kumimoji="1" lang="en-US" altLang="ko-KR"/>
              <a:t>reliable</a:t>
            </a:r>
            <a:r>
              <a:rPr kumimoji="1" lang="ko-KR" altLang="en-US"/>
              <a:t> </a:t>
            </a:r>
            <a:r>
              <a:rPr kumimoji="1" lang="en-US" altLang="ko-KR"/>
              <a:t>robustness</a:t>
            </a:r>
          </a:p>
          <a:p>
            <a:r>
              <a:rPr kumimoji="1" lang="en-US" altLang="ko-KR"/>
              <a:t>MMC keeps high performance on clean inputs</a:t>
            </a:r>
          </a:p>
          <a:p>
            <a:r>
              <a:rPr kumimoji="1" lang="en-US" altLang="ko-KR"/>
              <a:t>MMC introduces little extra computation</a:t>
            </a:r>
          </a:p>
          <a:p>
            <a:r>
              <a:rPr kumimoji="1" lang="en-US" altLang="ko-KR"/>
              <a:t>MMC is compatiable with the existing defense mechanisms</a:t>
            </a:r>
            <a:endParaRPr kumimoji="1"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1F4BC-BA12-78D2-C1F6-073B4C67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2024.01.31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7B5337-2C72-2808-E659-2E2A2F19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F19-75FA-4B4D-B211-526C1F53DE2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614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2DF51-00BA-3252-D6C3-CFB37AF2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 논문을 인용한 논문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E12D5-796A-20F6-10D1-B2C615C28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Baseline</a:t>
            </a:r>
            <a:r>
              <a:rPr lang="ko-KR" altLang="en-US"/>
              <a:t>으로 사용 </a:t>
            </a:r>
            <a:r>
              <a:rPr lang="en-US" altLang="ko-KR"/>
              <a:t>/ related</a:t>
            </a:r>
            <a:r>
              <a:rPr lang="ko-KR" altLang="en-US"/>
              <a:t> </a:t>
            </a:r>
            <a:r>
              <a:rPr lang="en-US" altLang="ko-KR"/>
              <a:t>work</a:t>
            </a:r>
          </a:p>
          <a:p>
            <a:pPr lvl="1"/>
            <a:r>
              <a:rPr lang="en-US" altLang="ko-KR"/>
              <a:t>Chih-Hui Ho et al., (2022), DISCO: Adversarial Defense with Local Implicit Functions, NeurIPS (cited 10)</a:t>
            </a:r>
          </a:p>
          <a:p>
            <a:pPr lvl="1"/>
            <a:r>
              <a:rPr lang="en-US" altLang="ko-KR"/>
              <a:t>F Tramer et al., (2020), On adaptive attacks to adversarial example defenses, NeurIPS (cited 750)</a:t>
            </a:r>
          </a:p>
          <a:p>
            <a:pPr lvl="1"/>
            <a:r>
              <a:rPr lang="en-US" altLang="ko-KR"/>
              <a:t>H Huang, (2021), Exploring architectural ingredients of adversarially robust deep neural networks, NeurIPS (cited 80)</a:t>
            </a:r>
          </a:p>
          <a:p>
            <a:pPr lvl="1"/>
            <a:r>
              <a:rPr lang="en-US" altLang="ko-KR"/>
              <a:t>Roland S. Zimmermann et al., (2022), Increasing confidence in adversarial robustness evaluations, NeurIPS cited(6)</a:t>
            </a:r>
          </a:p>
          <a:p>
            <a:r>
              <a:rPr lang="en-US" altLang="ko-KR"/>
              <a:t>Tianyu Pang </a:t>
            </a:r>
            <a:r>
              <a:rPr lang="ko-KR" altLang="en-US"/>
              <a:t>논문</a:t>
            </a:r>
            <a:endParaRPr lang="en-US" altLang="ko-KR"/>
          </a:p>
          <a:p>
            <a:pPr lvl="1"/>
            <a:r>
              <a:rPr lang="en-US" altLang="ko-KR"/>
              <a:t>Tianyu Pang et al.,m (2020), Boosting adversarial training with hypersphere embedding, NeurIPS (cited 133)</a:t>
            </a:r>
          </a:p>
          <a:p>
            <a:pPr lvl="2"/>
            <a:r>
              <a:rPr lang="en-US" altLang="ko-KR"/>
              <a:t>HE(Hypersphere Embedding)</a:t>
            </a:r>
            <a:r>
              <a:rPr lang="ko-KR" altLang="en-US"/>
              <a:t>를 </a:t>
            </a:r>
            <a:r>
              <a:rPr lang="en-US" altLang="ko-KR"/>
              <a:t>AT</a:t>
            </a:r>
            <a:r>
              <a:rPr lang="ko-KR" altLang="en-US"/>
              <a:t>에 적용해 성능 향상</a:t>
            </a:r>
            <a:endParaRPr lang="en-US" altLang="ko-KR"/>
          </a:p>
          <a:p>
            <a:pPr lvl="2"/>
            <a:r>
              <a:rPr lang="en-US" altLang="ko-KR"/>
              <a:t>Metric learning</a:t>
            </a:r>
            <a:r>
              <a:rPr lang="ko-KR" altLang="en-US"/>
              <a:t>의 예시로 나옴</a:t>
            </a:r>
            <a:endParaRPr lang="en-US" altLang="ko-KR"/>
          </a:p>
          <a:p>
            <a:r>
              <a:rPr lang="en-US" altLang="ko-KR"/>
              <a:t>Yinpeng Dong et al., (2020), Adversarial distributional training for robust deep learning, NeurIPS (cited</a:t>
            </a:r>
            <a:r>
              <a:rPr lang="ko-KR" altLang="en-US"/>
              <a:t> </a:t>
            </a:r>
            <a:r>
              <a:rPr lang="en-US" altLang="ko-KR"/>
              <a:t>104)</a:t>
            </a:r>
          </a:p>
          <a:p>
            <a:pPr lvl="1"/>
            <a:r>
              <a:rPr lang="en-US" altLang="ko-KR"/>
              <a:t>Related work</a:t>
            </a:r>
            <a:r>
              <a:rPr lang="ko-KR" altLang="en-US"/>
              <a:t>에서 </a:t>
            </a:r>
            <a:r>
              <a:rPr lang="en-US" altLang="ko-KR"/>
              <a:t>new loss</a:t>
            </a:r>
            <a:r>
              <a:rPr lang="ko-KR" altLang="en-US"/>
              <a:t>를 이용한 </a:t>
            </a:r>
            <a:r>
              <a:rPr lang="en-US" altLang="ko-KR"/>
              <a:t>defense method </a:t>
            </a:r>
            <a:r>
              <a:rPr lang="ko-KR" altLang="en-US"/>
              <a:t>나열 중에 나옴</a:t>
            </a: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3566C-F6DC-B469-D6E4-AB0F3F32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2024.01.31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8917AE-6A42-D151-BD53-A26D3206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F19-75FA-4B4D-B211-526C1F53DE2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52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2DF51-00BA-3252-D6C3-CFB37AF2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 논문을 인용한 논문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E12D5-796A-20F6-10D1-B2C615C28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 Wu et al., (2023), Towards in-distribution compatiable out-of-distribution detection, AAAI	</a:t>
            </a:r>
          </a:p>
          <a:p>
            <a:pPr lvl="1"/>
            <a:r>
              <a:rPr lang="en-US" altLang="ko-KR"/>
              <a:t>Cited 0</a:t>
            </a:r>
          </a:p>
          <a:p>
            <a:r>
              <a:rPr lang="en-US" altLang="ko-KR"/>
              <a:t>S Mei et al., (2023), Towards interpreting and utilizing symmetry property in adversarial examples, AAAI</a:t>
            </a:r>
          </a:p>
          <a:p>
            <a:pPr lvl="1"/>
            <a:r>
              <a:rPr lang="en-US" altLang="ko-KR"/>
              <a:t>Cited 0</a:t>
            </a:r>
          </a:p>
          <a:p>
            <a:r>
              <a:rPr lang="en-US" altLang="ko-KR"/>
              <a:t>C Liu et al., (2022), Robust Binary Models by Pruning Randomly-initialized Networks, NeurIPS</a:t>
            </a:r>
          </a:p>
          <a:p>
            <a:pPr lvl="1"/>
            <a:r>
              <a:rPr lang="en-US" altLang="ko-KR"/>
              <a:t>Cited 1</a:t>
            </a:r>
          </a:p>
          <a:p>
            <a:r>
              <a:rPr lang="en-US" altLang="ko-KR"/>
              <a:t>L Bethune et al., (2022), Pay attention to your loss: understanding misconceptions about lipschitz neural networks, NeurIPS</a:t>
            </a:r>
          </a:p>
          <a:p>
            <a:pPr lvl="1"/>
            <a:r>
              <a:rPr lang="en-US" altLang="ko-KR"/>
              <a:t>Cited 18</a:t>
            </a:r>
          </a:p>
          <a:p>
            <a:r>
              <a:rPr lang="en-US" altLang="ko-KR"/>
              <a:t>X Li et al., (2021), Improving adversarial robustness via rpbabilistically compact loss with logit constraints, AAAI</a:t>
            </a:r>
          </a:p>
          <a:p>
            <a:pPr lvl="1"/>
            <a:r>
              <a:rPr lang="en-US" altLang="ko-KR"/>
              <a:t>Cited 19</a:t>
            </a:r>
          </a:p>
          <a:p>
            <a:r>
              <a:rPr lang="en-US" altLang="ko-KR"/>
              <a:t>Tianyang Hu et al., (2022), Understanding suqare loss in training overparameterized neural network classifiers, NeurIPS</a:t>
            </a:r>
          </a:p>
          <a:p>
            <a:pPr lvl="1"/>
            <a:r>
              <a:rPr lang="en-US" altLang="ko-KR"/>
              <a:t>Cited 5</a:t>
            </a:r>
          </a:p>
          <a:p>
            <a:pPr lvl="1"/>
            <a:r>
              <a:rPr lang="en-US" altLang="ko-KR"/>
              <a:t>NTK?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3566C-F6DC-B469-D6E4-AB0F3F32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2024.01.31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8917AE-6A42-D151-BD53-A26D3206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F19-75FA-4B4D-B211-526C1F53DE2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6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5B618-6371-ED5D-C3BF-BED78463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AF02CE-3C54-38B5-F2A4-3D245383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F19-75FA-4B4D-B211-526C1F53DE2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32C98F-319F-28BF-228B-86B5D512F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altLang="ko-KR" sz="1800"/>
              <a:t>Abstraction</a:t>
            </a:r>
            <a:endParaRPr lang="en-US" altLang="ko-KR" sz="1800" dirty="0"/>
          </a:p>
          <a:p>
            <a:r>
              <a:rPr lang="en-US" altLang="ko-KR" sz="1800" dirty="0"/>
              <a:t>1 Introduction</a:t>
            </a:r>
          </a:p>
          <a:p>
            <a:r>
              <a:rPr lang="en-US" altLang="ko-KR" sz="1800" dirty="0"/>
              <a:t>2 Preliminaries</a:t>
            </a:r>
          </a:p>
          <a:p>
            <a:r>
              <a:rPr lang="en-US" altLang="ko-KR" sz="1800"/>
              <a:t>3 Methodology</a:t>
            </a:r>
          </a:p>
          <a:p>
            <a:r>
              <a:rPr lang="en-US" altLang="ko-KR" sz="1800"/>
              <a:t>4 Experiments</a:t>
            </a:r>
          </a:p>
          <a:p>
            <a:r>
              <a:rPr lang="en-US" altLang="ko-KR" sz="1800" dirty="0"/>
              <a:t>5 Conclusion</a:t>
            </a:r>
          </a:p>
          <a:p>
            <a:r>
              <a:rPr lang="ko-KR" altLang="en-US" sz="1800" dirty="0"/>
              <a:t>이 논문을 인용한 논문 </a:t>
            </a:r>
            <a:r>
              <a:rPr lang="en-US" altLang="ko-KR" sz="1800" dirty="0"/>
              <a:t>(from</a:t>
            </a:r>
            <a:r>
              <a:rPr lang="ko-KR" altLang="en-US" sz="1800" dirty="0"/>
              <a:t> </a:t>
            </a:r>
            <a:r>
              <a:rPr lang="en-US" altLang="ko-KR" sz="1800" dirty="0"/>
              <a:t>NeurIPS,</a:t>
            </a:r>
            <a:r>
              <a:rPr lang="ko-KR" altLang="en-US" sz="1800" dirty="0"/>
              <a:t> </a:t>
            </a:r>
            <a:r>
              <a:rPr lang="en-US" altLang="ko-KR" sz="1800" dirty="0"/>
              <a:t>AAAI)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325416-4EB1-F33F-CF67-4964739A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2024.01.31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34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DE161-8CD2-50AF-C9A2-1CC0A685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Rethinking SCE loss for adversarial robustness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45585-341B-9380-5C00-3BCB8297F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b="1">
                <a:solidFill>
                  <a:schemeClr val="accent6">
                    <a:lumMod val="50000"/>
                  </a:schemeClr>
                </a:solidFill>
              </a:rPr>
              <a:t>Abstract</a:t>
            </a:r>
          </a:p>
          <a:p>
            <a:r>
              <a:rPr lang="en-US" altLang="ko-KR"/>
              <a:t>We formally show SCE(Softmax Cross-Entopy) is not proper to supervisory signal because the learned feature points are spreaded over the space sparsely in training.</a:t>
            </a:r>
          </a:p>
          <a:p>
            <a:r>
              <a:rPr lang="en-US" altLang="ko-KR"/>
              <a:t>We propose MMC(Max-Mahalanobis Center) loss to induce dense feature regions explicitly.</a:t>
            </a:r>
          </a:p>
          <a:p>
            <a:endParaRPr lang="en-US" altLang="ko-KR"/>
          </a:p>
          <a:p>
            <a:pPr marL="0" indent="0">
              <a:buNone/>
            </a:pPr>
            <a:r>
              <a:rPr lang="en-US" altLang="ko-KR" sz="1800" b="1">
                <a:solidFill>
                  <a:schemeClr val="accent6">
                    <a:lumMod val="50000"/>
                  </a:schemeClr>
                </a:solidFill>
              </a:rPr>
              <a:t>1 Introduction</a:t>
            </a:r>
          </a:p>
          <a:p>
            <a:r>
              <a:rPr lang="en-US" altLang="ko-KR"/>
              <a:t>Defense methods are ineffective to adaptive attacks.</a:t>
            </a:r>
          </a:p>
          <a:p>
            <a:r>
              <a:rPr lang="en-US" altLang="ko-KR"/>
              <a:t>AT methods are slow and have less generalization, so many alternative ATs are emerging.</a:t>
            </a:r>
          </a:p>
          <a:p>
            <a:r>
              <a:rPr lang="en-US" altLang="ko-KR"/>
              <a:t>We want to induce high density regions in the feature space and the robustness of the network.</a:t>
            </a:r>
          </a:p>
          <a:p>
            <a:r>
              <a:rPr lang="en-US" altLang="ko-KR"/>
              <a:t>SCE make the training points to spread over the space sparcely.</a:t>
            </a:r>
          </a:p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146AE6-E76F-3A46-E52E-F5FB0EFB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F19-75FA-4B4D-B211-526C1F53DE2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6ED3C4-9700-FDD6-088A-7609DBE7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2024.01.31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03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44084-F0E3-E952-4F58-3B8CECFE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Rethinking SCE loss for adversarial robustness</a:t>
            </a:r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B0B58-237D-4BB7-2E70-5C8BAA204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b="1">
                <a:solidFill>
                  <a:schemeClr val="accent6">
                    <a:lumMod val="50000"/>
                  </a:schemeClr>
                </a:solidFill>
              </a:rPr>
              <a:t>2 Preliminaries</a:t>
            </a:r>
          </a:p>
          <a:p>
            <a:r>
              <a:rPr lang="en-US" altLang="ko-KR"/>
              <a:t> </a:t>
            </a:r>
          </a:p>
          <a:p>
            <a:r>
              <a:rPr lang="en-US" altLang="ko-KR"/>
              <a:t> </a:t>
            </a:r>
          </a:p>
          <a:p>
            <a:r>
              <a:rPr lang="en-US" altLang="ko-KR"/>
              <a:t>We use adaptive attacks which are much more powerful than non-adaptive attacks </a:t>
            </a:r>
          </a:p>
          <a:p>
            <a:endParaRPr kumimoji="1"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1C3E12-DB2C-EB56-BE20-28DBD0D1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2024.01.31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9CC65D-D16F-396D-EE2C-9AC219B6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F19-75FA-4B4D-B211-526C1F53DE2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EA44FE-07C1-AAA0-6D78-27CF7E969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68" y="2246168"/>
            <a:ext cx="7772400" cy="2653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5C31AA-2E2C-B2BD-E821-EC19C97B8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68" y="2562080"/>
            <a:ext cx="4932978" cy="26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5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4A159-A314-45C3-AE03-514799CAE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576B5-2B5D-1984-4FC9-E065600D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Rethinking SCE loss for adversarial robustness</a:t>
            </a:r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B2347-E3DE-0CEB-6027-D989455B2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b="1">
                <a:solidFill>
                  <a:schemeClr val="accent6">
                    <a:lumMod val="50000"/>
                  </a:schemeClr>
                </a:solidFill>
              </a:rPr>
              <a:t>3 Methodology</a:t>
            </a:r>
          </a:p>
          <a:p>
            <a:r>
              <a:rPr lang="en-US" altLang="ko-KR"/>
              <a:t>We define the notion of sample density in the feature space, then we compare that of SCE and our new MMC loss.</a:t>
            </a:r>
          </a:p>
          <a:p>
            <a:endParaRPr lang="en-US" altLang="ko-KR"/>
          </a:p>
          <a:p>
            <a:endParaRPr kumimoji="1"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78191-6486-AFD2-0EFC-D08AA349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2024.01.31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09A43F-C4CD-0619-029B-C85CDCC5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F19-75FA-4B4D-B211-526C1F53DE2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8" name="그림 7" descr="텍스트, 스크린샷, 원, 폰트이(가) 표시된 사진&#10;&#10;자동 생성된 설명">
            <a:extLst>
              <a:ext uri="{FF2B5EF4-FFF2-40B4-BE49-F238E27FC236}">
                <a16:creationId xmlns:a16="http://schemas.microsoft.com/office/drawing/2014/main" id="{E6C22580-8663-08CB-D0C2-5F2719EE0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005" y="3027218"/>
            <a:ext cx="5881990" cy="294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3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EB295-2ACB-9CB2-45CD-5E2DE029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Rethinking SCE loss for adversarial robustness</a:t>
            </a:r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661DFA-6C4E-D0A0-6141-E4BAE0E4C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" altLang="ko-KR" b="1"/>
              <a:t>3.1 Sample density in the feature space</a:t>
            </a:r>
          </a:p>
          <a:p>
            <a:r>
              <a:rPr kumimoji="1" lang="en" altLang="ko-KR"/>
              <a:t>Sample density means the number of training points in same loss contour volume</a:t>
            </a:r>
            <a:endParaRPr kumimoji="1"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3F3182-4578-3D9A-2350-E51CBBF4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2024.01.31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8EB6D-6F0B-2AC6-4989-8DAD7742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F19-75FA-4B4D-B211-526C1F53DE26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2" name="그림 1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97AA314-A2B3-28F3-5F4E-25E9083C1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80106"/>
            <a:ext cx="7772400" cy="36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20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063EB-2454-6429-D1E8-6DDF2346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Rethinking SCE loss for adversarial robustness</a:t>
            </a:r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A14217-0A54-4D5A-1C62-C42EF3876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b="1"/>
              <a:t>3.2 The sample density induced by the generalized SCE loss</a:t>
            </a:r>
          </a:p>
          <a:p>
            <a:r>
              <a:rPr kumimoji="1" lang="en-US" altLang="ko-KR"/>
              <a:t>SCE loss</a:t>
            </a:r>
          </a:p>
          <a:p>
            <a:r>
              <a:rPr kumimoji="1" lang="en-US" altLang="ko-KR"/>
              <a:t>Generalized SCE loss</a:t>
            </a:r>
          </a:p>
          <a:p>
            <a:endParaRPr kumimoji="1" lang="en-US" altLang="ko-KR"/>
          </a:p>
          <a:p>
            <a:r>
              <a:rPr kumimoji="1" lang="en-US" altLang="ko-KR"/>
              <a:t>L-GM loss, MMLDA loss, and SCE loss are in g-SCE in same logit form:</a:t>
            </a:r>
            <a:endParaRPr kumimoji="1"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8300A-DCC2-B0FF-5EB5-1D31B63D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2024.01.31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D125D4-4861-6E4F-50B7-14EEE4A7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F19-75FA-4B4D-B211-526C1F53DE2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A9AD0B-997C-BB7D-1241-0C8814F90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768" y="2484355"/>
            <a:ext cx="2868149" cy="3063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1AD3937-183F-801C-3CD7-CD3C350AE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999" y="2153129"/>
            <a:ext cx="2657100" cy="310112"/>
          </a:xfrm>
          <a:prstGeom prst="rect">
            <a:avLst/>
          </a:prstGeom>
        </p:spPr>
      </p:pic>
      <p:pic>
        <p:nvPicPr>
          <p:cNvPr id="12" name="그림 1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05FB5AB-69FC-4928-A76E-B9C06103C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274" y="3509914"/>
            <a:ext cx="4805451" cy="29067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5A0E91-C5F5-72EB-46ED-5AADAF5F0925}"/>
              </a:ext>
            </a:extLst>
          </p:cNvPr>
          <p:cNvSpPr txBox="1"/>
          <p:nvPr/>
        </p:nvSpPr>
        <p:spPr>
          <a:xfrm>
            <a:off x="9372599" y="6035675"/>
            <a:ext cx="914400" cy="4572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en-US" altLang="ko-KR" sz="1400"/>
              <a:t>?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70338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B9F70-7F7E-0989-1054-EB2B4B7C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Rethinking SCE loss for adversarial robustness</a:t>
            </a:r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9D03FA-BE6F-20EA-E44E-2E0DE72FF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/>
              <a:t>We can get an approximated sample density from an approximated contour of g-SCE</a:t>
            </a:r>
            <a:endParaRPr kumimoji="1"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D9608D-98DC-EFE7-F210-D47D5C9B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2024.01.31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4AD9BC-EE77-63FE-95E5-7314CE0A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F19-75FA-4B4D-B211-526C1F53DE26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51EC0CD-71F2-9193-B17C-23B586AF3A90}"/>
              </a:ext>
            </a:extLst>
          </p:cNvPr>
          <p:cNvGrpSpPr/>
          <p:nvPr/>
        </p:nvGrpSpPr>
        <p:grpSpPr>
          <a:xfrm>
            <a:off x="3087336" y="2533794"/>
            <a:ext cx="6017328" cy="3068631"/>
            <a:chOff x="2261133" y="2465593"/>
            <a:chExt cx="7772400" cy="4190836"/>
          </a:xfrm>
        </p:grpSpPr>
        <p:pic>
          <p:nvPicPr>
            <p:cNvPr id="7" name="그림 6" descr="텍스트, 폰트, 스크린샷, 라인이(가) 표시된 사진&#10;&#10;자동 생성된 설명">
              <a:extLst>
                <a:ext uri="{FF2B5EF4-FFF2-40B4-BE49-F238E27FC236}">
                  <a16:creationId xmlns:a16="http://schemas.microsoft.com/office/drawing/2014/main" id="{9286A482-DC18-CB7E-359C-C69E0B411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133" y="2465593"/>
              <a:ext cx="7772400" cy="323597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F75AA6C-2086-9B82-80A7-EB6E89E64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133" y="5697497"/>
              <a:ext cx="7772400" cy="958932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D27772B5-949C-D742-E618-863E2A39DA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336" y="4902369"/>
            <a:ext cx="6017328" cy="70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07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2E2F6-6571-4829-DBD9-1856CA09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Rethinking SCE loss for adversarial robustness</a:t>
            </a:r>
            <a:endParaRPr kumimoji="1" lang="ko-KR" altLang="en-US"/>
          </a:p>
        </p:txBody>
      </p:sp>
      <p:pic>
        <p:nvPicPr>
          <p:cNvPr id="7" name="내용 개체 틀 6" descr="텍스트, 폰트, 번호, 라인이(가) 표시된 사진&#10;&#10;자동 생성된 설명">
            <a:extLst>
              <a:ext uri="{FF2B5EF4-FFF2-40B4-BE49-F238E27FC236}">
                <a16:creationId xmlns:a16="http://schemas.microsoft.com/office/drawing/2014/main" id="{3B75A509-9DC8-EC83-2BD8-A76E417EF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444" y="2457705"/>
            <a:ext cx="6921112" cy="2997332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D5DF3B-FA9F-2B9B-4F6B-CE3E5DDA9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2024.01.31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A2FE15-7BD8-045A-59CF-618424100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F19-75FA-4B4D-B211-526C1F53DE2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17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</TotalTime>
  <Words>708</Words>
  <Application>Microsoft Office PowerPoint</Application>
  <PresentationFormat>와이드스크린</PresentationFormat>
  <Paragraphs>119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Wingdings</vt:lpstr>
      <vt:lpstr>Office 테마</vt:lpstr>
      <vt:lpstr>PowerPoint 프레젠테이션</vt:lpstr>
      <vt:lpstr>목차</vt:lpstr>
      <vt:lpstr>Rethinking SCE loss for adversarial robustness</vt:lpstr>
      <vt:lpstr>Rethinking SCE loss for adversarial robustness</vt:lpstr>
      <vt:lpstr>Rethinking SCE loss for adversarial robustness</vt:lpstr>
      <vt:lpstr>Rethinking SCE loss for adversarial robustness</vt:lpstr>
      <vt:lpstr>Rethinking SCE loss for adversarial robustness</vt:lpstr>
      <vt:lpstr>Rethinking SCE loss for adversarial robustness</vt:lpstr>
      <vt:lpstr>Rethinking SCE loss for adversarial robustness</vt:lpstr>
      <vt:lpstr>Rethinking SCE loss for adversarial robustness</vt:lpstr>
      <vt:lpstr>Rethinking SCE loss for adversarial robustness</vt:lpstr>
      <vt:lpstr>Rethinking SCE loss for adversarial robustness</vt:lpstr>
      <vt:lpstr>Rethinking SCE loss for adversarial robustness</vt:lpstr>
      <vt:lpstr>Rethinking SCE loss for adversarial robustness</vt:lpstr>
      <vt:lpstr>Rethinking SCE loss for adversarial robustness</vt:lpstr>
      <vt:lpstr>이 논문을 인용한 논문</vt:lpstr>
      <vt:lpstr>이 논문을 인용한 논문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김환희</dc:creator>
  <cp:lastModifiedBy>김환희</cp:lastModifiedBy>
  <cp:revision>81</cp:revision>
  <dcterms:created xsi:type="dcterms:W3CDTF">2023-06-30T07:19:40Z</dcterms:created>
  <dcterms:modified xsi:type="dcterms:W3CDTF">2024-01-31T02:33:05Z</dcterms:modified>
</cp:coreProperties>
</file>