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7">
          <p15:clr>
            <a:srgbClr val="A4A3A4"/>
          </p15:clr>
        </p15:guide>
        <p15:guide id="2" pos="5564">
          <p15:clr>
            <a:srgbClr val="A4A3A4"/>
          </p15:clr>
        </p15:guide>
        <p15:guide id="3" pos="53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7" orient="horz"/>
        <p:guide pos="5564"/>
        <p:guide pos="53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723e902b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723e902b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723e902b5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c723e902b5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723e902b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c723e902b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723e902b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723e902b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723e902b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c723e902b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723e902b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723e902b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723e902b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723e902b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723e902b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723e902b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c723e902b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c723e902b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c723e902b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c723e902b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723e90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723e90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c723e902b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c723e902b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c723e902b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c723e902b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c723e902b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c723e902b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c723e902b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c723e902b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723e902b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723e902b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723e902b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723e902b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723e902b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723e902b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723e902b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c723e902b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723e902b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723e902b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723e902b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c723e902b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723e902b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c723e902b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0" name="Google Shape;30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9" name="Google Shape;39;p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it-scm.com/download/wi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QA Manual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42"/>
              <a:t>Лекція 23. Git</a:t>
            </a:r>
            <a:endParaRPr sz="214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692425" y="1017800"/>
            <a:ext cx="8156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.gitignore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 в головному каталозі репозиторію, в якому вказується, назви директорій або файлів проєкту, які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не потрібно відстежувати.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 txBox="1"/>
          <p:nvPr>
            <p:ph type="title"/>
          </p:nvPr>
        </p:nvSpPr>
        <p:spPr>
          <a:xfrm>
            <a:off x="4641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.gitignore</a:t>
            </a:r>
            <a:endParaRPr b="1"/>
          </a:p>
        </p:txBody>
      </p:sp>
      <p:sp>
        <p:nvSpPr>
          <p:cNvPr id="173" name="Google Shape;173;p22"/>
          <p:cNvSpPr txBox="1"/>
          <p:nvPr/>
        </p:nvSpPr>
        <p:spPr>
          <a:xfrm>
            <a:off x="692425" y="2116700"/>
            <a:ext cx="81564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3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Бази даних</a:t>
            </a:r>
            <a:endParaRPr sz="1800">
              <a:solidFill>
                <a:srgbClr val="2326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3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Файли, що створюються в процесі та в результаті компіляції (</a:t>
            </a:r>
            <a:r>
              <a:rPr b="1" lang="en" sz="1800">
                <a:solidFill>
                  <a:srgbClr val="23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target/, output/, release/, debug/</a:t>
            </a:r>
            <a:r>
              <a:rPr lang="en" sz="1800">
                <a:solidFill>
                  <a:srgbClr val="23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rgbClr val="2326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3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Файли, створені під час виконання коду (журнали (</a:t>
            </a:r>
            <a:r>
              <a:rPr b="1" lang="en" sz="1800">
                <a:solidFill>
                  <a:srgbClr val="23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*.log</a:t>
            </a:r>
            <a:r>
              <a:rPr lang="en" sz="1800">
                <a:solidFill>
                  <a:srgbClr val="23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rgbClr val="2326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3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Тимчасові файли (закінчуються тильдою: </a:t>
            </a:r>
            <a:r>
              <a:rPr b="1" lang="en" sz="1800">
                <a:solidFill>
                  <a:srgbClr val="23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*~</a:t>
            </a:r>
            <a:r>
              <a:rPr lang="en" sz="1800">
                <a:solidFill>
                  <a:srgbClr val="23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rgbClr val="2326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3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Файли, створені ОС (</a:t>
            </a:r>
            <a:r>
              <a:rPr b="1" lang="en" sz="1800">
                <a:solidFill>
                  <a:srgbClr val="23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thumbs.db, .DS_Store тощо)</a:t>
            </a:r>
            <a:endParaRPr b="1" sz="1800">
              <a:solidFill>
                <a:srgbClr val="2326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b="1" lang="en"/>
              <a:t>Приклади виключень у файлі .gitignore</a:t>
            </a:r>
            <a:endParaRPr b="1"/>
          </a:p>
        </p:txBody>
      </p:sp>
      <p:sp>
        <p:nvSpPr>
          <p:cNvPr id="179" name="Google Shape;179;p23"/>
          <p:cNvSpPr txBox="1"/>
          <p:nvPr>
            <p:ph idx="4294967295" type="body"/>
          </p:nvPr>
        </p:nvSpPr>
        <p:spPr>
          <a:xfrm>
            <a:off x="311700" y="1086280"/>
            <a:ext cx="8520600" cy="3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n" sz="1600">
                <a:solidFill>
                  <a:srgbClr val="0D0D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Виключити всі файли з розширенням .html</a:t>
            </a:r>
            <a:endParaRPr sz="1600">
              <a:solidFill>
                <a:srgbClr val="0D0D0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b="1" lang="en" sz="1600">
                <a:solidFill>
                  <a:srgbClr val="0D0D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*.html</a:t>
            </a:r>
            <a:endParaRPr b="1" sz="1600">
              <a:solidFill>
                <a:srgbClr val="0D0D0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t/>
            </a:r>
            <a:endParaRPr b="1" sz="1600">
              <a:solidFill>
                <a:srgbClr val="0D0D0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n" sz="1600">
                <a:solidFill>
                  <a:srgbClr val="0D0D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Але відслідковувати файл good.html</a:t>
            </a:r>
            <a:endParaRPr sz="1600">
              <a:solidFill>
                <a:srgbClr val="0D0D0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b="1" lang="en" sz="1600">
                <a:solidFill>
                  <a:srgbClr val="0D0D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!good.html</a:t>
            </a:r>
            <a:endParaRPr b="1" sz="1600">
              <a:solidFill>
                <a:srgbClr val="0D0D0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t/>
            </a:r>
            <a:endParaRPr b="1" sz="1600">
              <a:solidFill>
                <a:srgbClr val="0D0D0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n" sz="1600">
                <a:solidFill>
                  <a:srgbClr val="0D0D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Виключити файл readme.txt в корні проекту</a:t>
            </a:r>
            <a:endParaRPr sz="1600">
              <a:solidFill>
                <a:srgbClr val="0D0D0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b="1" lang="en" sz="1600">
                <a:solidFill>
                  <a:srgbClr val="0D0D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/readme.txt</a:t>
            </a:r>
            <a:endParaRPr b="1" sz="1600">
              <a:solidFill>
                <a:srgbClr val="0D0D0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t/>
            </a:r>
            <a:endParaRPr b="1" sz="1600">
              <a:solidFill>
                <a:srgbClr val="0D0D0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n" sz="1600">
                <a:solidFill>
                  <a:srgbClr val="0D0D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Виключити всі файли з каталогу product/</a:t>
            </a:r>
            <a:endParaRPr sz="1600">
              <a:solidFill>
                <a:srgbClr val="0D0D0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b="1" lang="en" sz="1600">
                <a:solidFill>
                  <a:srgbClr val="0D0D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product/</a:t>
            </a:r>
            <a:endParaRPr b="1" sz="1600">
              <a:solidFill>
                <a:srgbClr val="0D0D0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t/>
            </a:r>
            <a:endParaRPr b="1" sz="1600">
              <a:solidFill>
                <a:srgbClr val="0D0D0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n" sz="1600">
                <a:solidFill>
                  <a:srgbClr val="0D0D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Ігнорувати всі файли з розширенням .dbf в папці database</a:t>
            </a:r>
            <a:endParaRPr>
              <a:solidFill>
                <a:srgbClr val="0D0D0D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b="1" lang="en" sz="1600">
                <a:solidFill>
                  <a:srgbClr val="0D0D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database/*.dbf</a:t>
            </a:r>
            <a:endParaRPr b="1" sz="1600">
              <a:solidFill>
                <a:srgbClr val="0D0D0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464100" y="1017800"/>
            <a:ext cx="83847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status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перевірка статусу файлів: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які змінені, але не додані до індексу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які очікують на комміт в індексі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Індекс (staging area)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область підготовлених файлів (готових до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commit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Інформація зберігається  в спеціальному файлі каталозі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.git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add</a:t>
            </a:r>
            <a:r>
              <a:rPr b="1" lang="en" sz="18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додавання файлів та каталогів під версійний контроль (індекс), файли отримують статус </a:t>
            </a:r>
            <a:r>
              <a:rPr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staged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(підготовлений).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rm</a:t>
            </a:r>
            <a:r>
              <a:rPr b="1" lang="en" sz="18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для видалення файлів з індексу.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4641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Основні команди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/>
        </p:nvSpPr>
        <p:spPr>
          <a:xfrm>
            <a:off x="464100" y="1017800"/>
            <a:ext cx="83847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git add file1 file2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— додати вказані файли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git add .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— додати всі файли в поточному каталозі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git add *.html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— додати всі файли в поточному каталозі з вказаним розширенням.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git add НазваПапки/*.html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— додати всі файли в вказаному каталозі з вказаним розширенням.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git add НазваПапки/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— додати всі файли в вказаному каталозі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git add "*.html"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— додати всі файли в проєкті з вказаним розширенням.</a:t>
            </a:r>
            <a:endParaRPr sz="1050">
              <a:solidFill>
                <a:srgbClr val="8E908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5"/>
          <p:cNvSpPr txBox="1"/>
          <p:nvPr>
            <p:ph type="title"/>
          </p:nvPr>
        </p:nvSpPr>
        <p:spPr>
          <a:xfrm>
            <a:off x="4641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add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464100" y="391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commit</a:t>
            </a:r>
            <a:endParaRPr b="1"/>
          </a:p>
        </p:txBody>
      </p:sp>
      <p:sp>
        <p:nvSpPr>
          <p:cNvPr id="197" name="Google Shape;197;p26"/>
          <p:cNvSpPr txBox="1"/>
          <p:nvPr/>
        </p:nvSpPr>
        <p:spPr>
          <a:xfrm>
            <a:off x="692425" y="922800"/>
            <a:ext cx="81564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commit</a:t>
            </a:r>
            <a:r>
              <a:rPr b="1" lang="en" sz="1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контрольні точки (знімки) проєкту.</a:t>
            </a:r>
            <a:endParaRPr b="1" sz="1600">
              <a:solidFill>
                <a:schemeClr val="lt1"/>
              </a:solidFill>
              <a:highlight>
                <a:srgbClr val="4A86E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commit -m “Enter your commit title”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створюємо знімок проєкту з вказаною назвою версії. Кожен комміт має свій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ідентифікатор (хеш </a:t>
            </a:r>
            <a:r>
              <a:rPr b="1" lang="en" sz="1600">
                <a:solidFill>
                  <a:srgbClr val="4D4D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SHA-1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).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Файли отримують статус </a:t>
            </a:r>
            <a:r>
              <a:rPr lang="en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commited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(зафіксований)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commit --amend -m “Enter your commit title”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створюємо новий знімок проєкту та об'єднує його,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в один комміт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з попереднім, створюючи нову назву.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commit --amend --no-edit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об'єднує комміти без зміни назви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 log</a:t>
            </a:r>
            <a:r>
              <a:rPr b="1" lang="en" sz="1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перегляд історії коммітів.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 reflog</a:t>
            </a:r>
            <a:r>
              <a:rPr b="1" lang="en" sz="1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журнал всіх коммітів.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 diff</a:t>
            </a:r>
            <a:r>
              <a:rPr b="1" lang="en" sz="1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різниця між поточним </a:t>
            </a:r>
            <a:r>
              <a:rPr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untracked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та останнім знімком репозиторію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 diff --staged</a:t>
            </a:r>
            <a:r>
              <a:rPr b="1" lang="en" sz="1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різниця між поточним </a:t>
            </a:r>
            <a:r>
              <a:rPr lang="en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staged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та останнім знімком репозиторію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 diff COMMIT_ID</a:t>
            </a:r>
            <a:r>
              <a:rPr b="1" lang="en" sz="1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різниця між вказаним індексом знімка та поточним знімком репозиторію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4641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 Скасування змін</a:t>
            </a:r>
            <a:endParaRPr b="1"/>
          </a:p>
        </p:txBody>
      </p:sp>
      <p:sp>
        <p:nvSpPr>
          <p:cNvPr id="203" name="Google Shape;203;p27"/>
          <p:cNvSpPr txBox="1"/>
          <p:nvPr/>
        </p:nvSpPr>
        <p:spPr>
          <a:xfrm>
            <a:off x="692425" y="1017800"/>
            <a:ext cx="82923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clean</a:t>
            </a:r>
            <a:r>
              <a:rPr b="1" lang="en" sz="18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для видалення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не проіндексованих (не відстежуваних)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файлів.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clean -n</a:t>
            </a:r>
            <a:r>
              <a:rPr b="1" lang="en" sz="18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інформація про файли які будуть видалені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clean -f</a:t>
            </a:r>
            <a:r>
              <a:rPr b="1" lang="en" sz="18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примусове видалення.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revert HEAD(ID)</a:t>
            </a:r>
            <a:r>
              <a:rPr b="1" lang="en" sz="18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скасування змін в комміті зі створення нового та нової назви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revert --no-edit HEAD(ID)</a:t>
            </a:r>
            <a:r>
              <a:rPr b="1" lang="en" sz="18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без зміни назви.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revert --n HEAD(ID)</a:t>
            </a:r>
            <a:r>
              <a:rPr b="1" lang="en" sz="18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комміт не створюється, а зміни додаються в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відстежувану область (проіндексовану)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/>
        </p:nvSpPr>
        <p:spPr>
          <a:xfrm>
            <a:off x="692425" y="905063"/>
            <a:ext cx="822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reset</a:t>
            </a:r>
            <a:r>
              <a:rPr b="1" lang="en" sz="18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скасування змін у проєкті та поверненню до необхідного стану.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692425" y="1442963"/>
            <a:ext cx="45345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reset HEAD^</a:t>
            </a:r>
            <a:r>
              <a:rPr b="1" lang="en" sz="1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змістить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HEAD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ліворуч на 1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reset HEAD^^</a:t>
            </a:r>
            <a:r>
              <a:rPr b="1" lang="en" sz="1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ліворуч на 2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reset HEAD~3</a:t>
            </a:r>
            <a:r>
              <a:rPr b="1" lang="en" sz="1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на задану кількість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reset </a:t>
            </a: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b="1" lang="en" sz="1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на комміт з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hash-значенням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692425" y="2820938"/>
            <a:ext cx="2557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reset рівень: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--soft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--mixed (default)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--hard 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4075350" y="3237963"/>
            <a:ext cx="40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git reset </a:t>
            </a:r>
            <a:r>
              <a:rPr b="1"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рівень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commit (HEAD, ID)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527" y="1442963"/>
            <a:ext cx="3062360" cy="10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>
            <p:ph type="title"/>
          </p:nvPr>
        </p:nvSpPr>
        <p:spPr>
          <a:xfrm>
            <a:off x="4641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reset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4641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reset --soft</a:t>
            </a:r>
            <a:endParaRPr b="1"/>
          </a:p>
        </p:txBody>
      </p:sp>
      <p:sp>
        <p:nvSpPr>
          <p:cNvPr id="219" name="Google Shape;219;p29"/>
          <p:cNvSpPr txBox="1"/>
          <p:nvPr/>
        </p:nvSpPr>
        <p:spPr>
          <a:xfrm>
            <a:off x="692425" y="1153200"/>
            <a:ext cx="815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овертає проєкт до вказаного комміту та переводить наступні в </a:t>
            </a:r>
            <a:r>
              <a:rPr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staged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(відстежувана) область. Стадія після команди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git add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1148500" y="2673150"/>
            <a:ext cx="275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git reset --</a:t>
            </a:r>
            <a:r>
              <a:rPr b="1"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soft </a:t>
            </a:r>
            <a:r>
              <a:rPr b="1"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HEAD^^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878" y="2238597"/>
            <a:ext cx="3830548" cy="13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641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reset --mixed</a:t>
            </a:r>
            <a:endParaRPr b="1"/>
          </a:p>
        </p:txBody>
      </p:sp>
      <p:sp>
        <p:nvSpPr>
          <p:cNvPr id="227" name="Google Shape;227;p30"/>
          <p:cNvSpPr txBox="1"/>
          <p:nvPr/>
        </p:nvSpPr>
        <p:spPr>
          <a:xfrm>
            <a:off x="692425" y="1153200"/>
            <a:ext cx="815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овертає проєкт до вказаного комміту та переводить наступні в область </a:t>
            </a: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unstaged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(не відстежувана). Стадія перед командою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git add.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962825" y="2717313"/>
            <a:ext cx="275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git reset --</a:t>
            </a:r>
            <a:r>
              <a:rPr b="1"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mixed </a:t>
            </a:r>
            <a:r>
              <a:rPr b="1"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HEAD^^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025" y="2467198"/>
            <a:ext cx="4011676" cy="14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641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reset --hard</a:t>
            </a:r>
            <a:endParaRPr b="1"/>
          </a:p>
        </p:txBody>
      </p:sp>
      <p:sp>
        <p:nvSpPr>
          <p:cNvPr id="235" name="Google Shape;235;p31"/>
          <p:cNvSpPr txBox="1"/>
          <p:nvPr/>
        </p:nvSpPr>
        <p:spPr>
          <a:xfrm>
            <a:off x="692425" y="1153200"/>
            <a:ext cx="815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овертає проєкт до вказаного комміту та повністю видаляє всі наступні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1529888" y="2552850"/>
            <a:ext cx="275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git reset --</a:t>
            </a:r>
            <a:r>
              <a:rPr b="1"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hard </a:t>
            </a:r>
            <a:r>
              <a:rPr b="1"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HEAD^^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625" y="2162388"/>
            <a:ext cx="2378800" cy="143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641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VCS</a:t>
            </a:r>
            <a:endParaRPr b="1"/>
          </a:p>
        </p:txBody>
      </p:sp>
      <p:sp>
        <p:nvSpPr>
          <p:cNvPr id="92" name="Google Shape;92;p14"/>
          <p:cNvSpPr txBox="1"/>
          <p:nvPr/>
        </p:nvSpPr>
        <p:spPr>
          <a:xfrm>
            <a:off x="692425" y="1017800"/>
            <a:ext cx="8109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VCS(Version Control System)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/>
              <a:t>—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(система керування версіями) програмний інструмент, що зберігає інформацію про версію кожного з файлів, а також структуру проєкту на всіх стадіях розробки.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92425" y="2256775"/>
            <a:ext cx="7798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Функції: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Створення різних варіантів одного документу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Контроль доступу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Документування всіх змін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Створення документації проєкту з поетапним записом змін в залежності від версії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4641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checkout</a:t>
            </a:r>
            <a:endParaRPr b="1"/>
          </a:p>
        </p:txBody>
      </p:sp>
      <p:sp>
        <p:nvSpPr>
          <p:cNvPr id="243" name="Google Shape;243;p32"/>
          <p:cNvSpPr txBox="1"/>
          <p:nvPr/>
        </p:nvSpPr>
        <p:spPr>
          <a:xfrm>
            <a:off x="692425" y="1094000"/>
            <a:ext cx="79173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checkout</a:t>
            </a:r>
            <a:r>
              <a:rPr b="1" lang="en" sz="18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перехід між коммітами без змін в наступних</a:t>
            </a:r>
            <a:endParaRPr b="1" sz="1600">
              <a:solidFill>
                <a:schemeClr val="lt1"/>
              </a:solidFill>
              <a:highlight>
                <a:srgbClr val="4A86E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checkout ID</a:t>
            </a:r>
            <a:r>
              <a:rPr b="1" lang="en" sz="1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перехід за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hash-значенням</a:t>
            </a:r>
            <a:endParaRPr b="1" sz="1600">
              <a:solidFill>
                <a:schemeClr val="lt1"/>
              </a:solidFill>
              <a:highlight>
                <a:srgbClr val="4A86E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checkout </a:t>
            </a: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HEAD^</a:t>
            </a:r>
            <a:r>
              <a:rPr b="1" lang="en" sz="1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змістить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HEAD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ліворуч на 1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checkout </a:t>
            </a: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HEAD^^</a:t>
            </a:r>
            <a:r>
              <a:rPr b="1" lang="en" sz="1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ліворуч на 2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checkout </a:t>
            </a:r>
            <a:r>
              <a:rPr b="1" lang="en" sz="16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HEAD~3</a:t>
            </a:r>
            <a:r>
              <a:rPr b="1" lang="en" sz="16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на задану кількість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750" y="3135675"/>
            <a:ext cx="40481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4641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 Github</a:t>
            </a:r>
            <a:endParaRPr b="1"/>
          </a:p>
        </p:txBody>
      </p:sp>
      <p:sp>
        <p:nvSpPr>
          <p:cNvPr id="250" name="Google Shape;250;p33"/>
          <p:cNvSpPr txBox="1"/>
          <p:nvPr/>
        </p:nvSpPr>
        <p:spPr>
          <a:xfrm>
            <a:off x="692425" y="1017800"/>
            <a:ext cx="81564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b="1" lang="en" sz="15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найбільший веб сервіс (віддалений репозиторій) для хостингу IT-проектів та їх спільної розробки.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692425" y="2800650"/>
            <a:ext cx="8156400" cy="20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Підключення до віддаленого репозиторію: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Створити обліковий запис.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Створити репозиторій проєкту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remote add origin посилання</a:t>
            </a:r>
            <a:r>
              <a:rPr b="1" lang="en" sz="15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підключення до репозиторію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origin</a:t>
            </a:r>
            <a:r>
              <a:rPr b="1" lang="en" sz="15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локальна назва віддаленого репозиторію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посилання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url віддаленого репозиторію або </a:t>
            </a: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SSH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push origin master</a:t>
            </a:r>
            <a:r>
              <a:rPr b="1" lang="en" sz="15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команда завантаження локального репозиторію на віддалений. </a:t>
            </a: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master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назва гілки.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125" y="1722500"/>
            <a:ext cx="4327750" cy="10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4641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SSH ключ</a:t>
            </a:r>
            <a:endParaRPr b="1"/>
          </a:p>
        </p:txBody>
      </p:sp>
      <p:sp>
        <p:nvSpPr>
          <p:cNvPr id="258" name="Google Shape;258;p34"/>
          <p:cNvSpPr txBox="1"/>
          <p:nvPr/>
        </p:nvSpPr>
        <p:spPr>
          <a:xfrm>
            <a:off x="692425" y="1017800"/>
            <a:ext cx="81564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SSH (Secure Shell)</a:t>
            </a:r>
            <a:r>
              <a:rPr b="1" lang="en" sz="15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мережевий протокол, рівня застосунків, який дозволяє безпечно передавати інформацію в незахищеному середовищі та проводити віддалене управління ОС.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При використанні в Github знімає необхідність вводити логін та пароль.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943" y="2610000"/>
            <a:ext cx="4227064" cy="16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/>
        </p:nvSpPr>
        <p:spPr>
          <a:xfrm>
            <a:off x="464100" y="1007550"/>
            <a:ext cx="815640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Підключення через GitBash: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ls -al ~/.ssh</a:t>
            </a:r>
            <a:r>
              <a:rPr b="1" lang="en" sz="15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перевірка на наявність ключів в системі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ssh-keygen -t keyName -C "your_email@example.com"</a:t>
            </a:r>
            <a:r>
              <a:rPr b="1" lang="en" sz="15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створення нового SSH ключа, разом з зображенням інформації про місце зберігання та пропозиції створення пароля для доступу до файлу (опціонально, enter для пропуску)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keyName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назва ключа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your_email@example.com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Github account email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eval “$(ssh-agent -s)”</a:t>
            </a:r>
            <a:r>
              <a:rPr b="1" lang="en" sz="15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запустити </a:t>
            </a: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ssh-agent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для додавання ключа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ssh add ~/.ssh/id_keyName</a:t>
            </a:r>
            <a:r>
              <a:rPr b="1" lang="en" sz="15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додати згенерований ключ в </a:t>
            </a: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ssh-agent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clip &lt; ~/.ssh/id_keyName</a:t>
            </a:r>
            <a:r>
              <a:rPr b="1" lang="en" sz="15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скопіювати згенерований ключ (або напряму через створений файл), та додати його в Github (https://github.com/settings/keys)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692425" y="410000"/>
            <a:ext cx="8176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Бувають: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З централізованим сховищем (CVCS) </a:t>
            </a:r>
            <a:r>
              <a:rPr lang="en">
                <a:solidFill>
                  <a:schemeClr val="dk2"/>
                </a:solidFill>
              </a:rPr>
              <a:t>—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дані зберігаються в єдиному сховищі (сервері). Клієнт-серверна система з залежністю від інтернету.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Розподіленим (DVCS) </a:t>
            </a:r>
            <a:r>
              <a:rPr lang="en">
                <a:solidFill>
                  <a:schemeClr val="dk2"/>
                </a:solidFill>
              </a:rPr>
              <a:t>—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кожний розробник працює з власним репозиторієм який знаходиться на його комп'ютері.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772" y="2257100"/>
            <a:ext cx="3084605" cy="25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362" y="2577912"/>
            <a:ext cx="3505275" cy="19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641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Git </a:t>
            </a:r>
            <a:endParaRPr b="1"/>
          </a:p>
        </p:txBody>
      </p:sp>
      <p:sp>
        <p:nvSpPr>
          <p:cNvPr id="106" name="Google Shape;106;p16"/>
          <p:cNvSpPr txBox="1"/>
          <p:nvPr/>
        </p:nvSpPr>
        <p:spPr>
          <a:xfrm>
            <a:off x="693600" y="1094000"/>
            <a:ext cx="815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</a:t>
            </a:r>
            <a:r>
              <a:rPr b="1" lang="en" sz="18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розподілена система керування версіями файлів та спільної роботи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93600" y="1708100"/>
            <a:ext cx="8156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Переваги: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Висока продуктивність — оптимізована процедура фіксації коммітів.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Безпечність — забезпечує цілісність коду та гарантує його історію змін.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Гнучкість — підтримка нелінійних циклів розробки та сумісна з багатьма системами та протоколами.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925" y="2022038"/>
            <a:ext cx="48577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692425" y="410000"/>
            <a:ext cx="8109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репозиторій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2"/>
                </a:solidFill>
              </a:rPr>
              <a:t>—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місце зберігання файлів з можливістю створення паралельних ліній розробки (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гілок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), які використовуються для зберігання експериментальних, незавершених(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alpha, beta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та повністю робочих версій проєкту(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final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). Бувають, як локальні, так і віддаленні.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b="1" lang="en"/>
              <a:t>Граф історії контролю версій проекту</a:t>
            </a:r>
            <a:endParaRPr b="1"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447363" y="1411170"/>
            <a:ext cx="8515558" cy="2997144"/>
            <a:chOff x="433076" y="1196857"/>
            <a:chExt cx="8515558" cy="2997144"/>
          </a:xfrm>
        </p:grpSpPr>
        <p:sp>
          <p:nvSpPr>
            <p:cNvPr id="120" name="Google Shape;120;p18"/>
            <p:cNvSpPr/>
            <p:nvPr/>
          </p:nvSpPr>
          <p:spPr>
            <a:xfrm>
              <a:off x="433076" y="2452294"/>
              <a:ext cx="530100" cy="530100"/>
            </a:xfrm>
            <a:prstGeom prst="rect">
              <a:avLst/>
            </a:prstGeom>
            <a:solidFill>
              <a:srgbClr val="92D050"/>
            </a:solidFill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1318903" y="1636458"/>
              <a:ext cx="530100" cy="530100"/>
            </a:xfrm>
            <a:prstGeom prst="rect">
              <a:avLst/>
            </a:prstGeom>
            <a:solidFill>
              <a:srgbClr val="FFCC8B"/>
            </a:solidFill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290453" y="1636458"/>
              <a:ext cx="530100" cy="530100"/>
            </a:xfrm>
            <a:prstGeom prst="rect">
              <a:avLst/>
            </a:prstGeom>
            <a:solidFill>
              <a:srgbClr val="FFCC8B"/>
            </a:solidFill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3111983" y="2452294"/>
              <a:ext cx="530100" cy="530100"/>
            </a:xfrm>
            <a:prstGeom prst="rect">
              <a:avLst/>
            </a:prstGeom>
            <a:solidFill>
              <a:srgbClr val="92D050"/>
            </a:solidFill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4041912" y="3216675"/>
              <a:ext cx="530100" cy="530100"/>
            </a:xfrm>
            <a:prstGeom prst="rect">
              <a:avLst/>
            </a:prstGeom>
            <a:solidFill>
              <a:schemeClr val="accent1"/>
            </a:solidFill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Т1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4751751" y="1204923"/>
              <a:ext cx="530100" cy="530100"/>
            </a:xfrm>
            <a:prstGeom prst="rect">
              <a:avLst/>
            </a:prstGeom>
            <a:solidFill>
              <a:srgbClr val="FFCC8B"/>
            </a:solidFill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682961" y="1204923"/>
              <a:ext cx="530100" cy="530100"/>
            </a:xfrm>
            <a:prstGeom prst="rect">
              <a:avLst/>
            </a:prstGeom>
            <a:solidFill>
              <a:srgbClr val="FFCC8B"/>
            </a:solidFill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4742292" y="1926675"/>
              <a:ext cx="530100" cy="530100"/>
            </a:xfrm>
            <a:prstGeom prst="rect">
              <a:avLst/>
            </a:prstGeom>
            <a:solidFill>
              <a:srgbClr val="FFCC8B"/>
            </a:solidFill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5790890" y="1926675"/>
              <a:ext cx="530100" cy="530100"/>
            </a:xfrm>
            <a:prstGeom prst="rect">
              <a:avLst/>
            </a:prstGeom>
            <a:solidFill>
              <a:srgbClr val="FFCC8B"/>
            </a:solidFill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7236246" y="2424025"/>
              <a:ext cx="530100" cy="530100"/>
            </a:xfrm>
            <a:prstGeom prst="rect">
              <a:avLst/>
            </a:prstGeom>
            <a:solidFill>
              <a:srgbClr val="92D050"/>
            </a:solidFill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8184599" y="1196857"/>
              <a:ext cx="530100" cy="530100"/>
            </a:xfrm>
            <a:prstGeom prst="rect">
              <a:avLst/>
            </a:prstGeom>
            <a:solidFill>
              <a:srgbClr val="9966FF"/>
            </a:solidFill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8302212" y="3064275"/>
              <a:ext cx="530100" cy="530100"/>
            </a:xfrm>
            <a:prstGeom prst="rect">
              <a:avLst/>
            </a:prstGeom>
            <a:solidFill>
              <a:schemeClr val="accent1"/>
            </a:solidFill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Т2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2" name="Google Shape;132;p18"/>
            <p:cNvCxnSpPr>
              <a:stCxn id="120" idx="3"/>
              <a:endCxn id="123" idx="1"/>
            </p:cNvCxnSpPr>
            <p:nvPr/>
          </p:nvCxnSpPr>
          <p:spPr>
            <a:xfrm>
              <a:off x="963176" y="2717344"/>
              <a:ext cx="21489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3" name="Google Shape;133;p18"/>
            <p:cNvCxnSpPr>
              <a:stCxn id="120" idx="0"/>
              <a:endCxn id="121" idx="1"/>
            </p:cNvCxnSpPr>
            <p:nvPr/>
          </p:nvCxnSpPr>
          <p:spPr>
            <a:xfrm flipH="1" rot="10800000">
              <a:off x="698126" y="1901494"/>
              <a:ext cx="620700" cy="550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4" name="Google Shape;134;p18"/>
            <p:cNvCxnSpPr>
              <a:stCxn id="121" idx="3"/>
              <a:endCxn id="122" idx="1"/>
            </p:cNvCxnSpPr>
            <p:nvPr/>
          </p:nvCxnSpPr>
          <p:spPr>
            <a:xfrm>
              <a:off x="1849003" y="1901508"/>
              <a:ext cx="4413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5" name="Google Shape;135;p18"/>
            <p:cNvCxnSpPr>
              <a:stCxn id="122" idx="3"/>
              <a:endCxn id="123" idx="0"/>
            </p:cNvCxnSpPr>
            <p:nvPr/>
          </p:nvCxnSpPr>
          <p:spPr>
            <a:xfrm>
              <a:off x="2820553" y="1901508"/>
              <a:ext cx="556500" cy="5508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6" name="Google Shape;136;p18"/>
            <p:cNvCxnSpPr>
              <a:stCxn id="123" idx="2"/>
              <a:endCxn id="124" idx="1"/>
            </p:cNvCxnSpPr>
            <p:nvPr/>
          </p:nvCxnSpPr>
          <p:spPr>
            <a:xfrm>
              <a:off x="3377033" y="2982394"/>
              <a:ext cx="664800" cy="499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7" name="Google Shape;137;p18"/>
            <p:cNvCxnSpPr>
              <a:stCxn id="123" idx="3"/>
              <a:endCxn id="125" idx="1"/>
            </p:cNvCxnSpPr>
            <p:nvPr/>
          </p:nvCxnSpPr>
          <p:spPr>
            <a:xfrm flipH="1" rot="10800000">
              <a:off x="3642083" y="1469944"/>
              <a:ext cx="1109700" cy="1247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8" name="Google Shape;138;p18"/>
            <p:cNvCxnSpPr>
              <a:stCxn id="123" idx="3"/>
              <a:endCxn id="127" idx="1"/>
            </p:cNvCxnSpPr>
            <p:nvPr/>
          </p:nvCxnSpPr>
          <p:spPr>
            <a:xfrm flipH="1" rot="10800000">
              <a:off x="3642083" y="2191744"/>
              <a:ext cx="1100100" cy="525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9" name="Google Shape;139;p18"/>
            <p:cNvCxnSpPr>
              <a:stCxn id="127" idx="3"/>
              <a:endCxn id="128" idx="1"/>
            </p:cNvCxnSpPr>
            <p:nvPr/>
          </p:nvCxnSpPr>
          <p:spPr>
            <a:xfrm>
              <a:off x="5272392" y="2191725"/>
              <a:ext cx="518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0" name="Google Shape;140;p18"/>
            <p:cNvCxnSpPr>
              <a:stCxn id="125" idx="3"/>
              <a:endCxn id="126" idx="1"/>
            </p:cNvCxnSpPr>
            <p:nvPr/>
          </p:nvCxnSpPr>
          <p:spPr>
            <a:xfrm>
              <a:off x="5281851" y="1469973"/>
              <a:ext cx="1401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1" name="Google Shape;141;p18"/>
            <p:cNvCxnSpPr>
              <a:stCxn id="126" idx="3"/>
              <a:endCxn id="130" idx="1"/>
            </p:cNvCxnSpPr>
            <p:nvPr/>
          </p:nvCxnSpPr>
          <p:spPr>
            <a:xfrm flipH="1" rot="10800000">
              <a:off x="7213061" y="1461873"/>
              <a:ext cx="971400" cy="8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2" name="Google Shape;142;p18"/>
            <p:cNvCxnSpPr>
              <a:stCxn id="128" idx="3"/>
              <a:endCxn id="129" idx="0"/>
            </p:cNvCxnSpPr>
            <p:nvPr/>
          </p:nvCxnSpPr>
          <p:spPr>
            <a:xfrm>
              <a:off x="6320990" y="2191725"/>
              <a:ext cx="1180200" cy="2322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3" name="Google Shape;143;p18"/>
            <p:cNvCxnSpPr>
              <a:stCxn id="123" idx="3"/>
              <a:endCxn id="129" idx="1"/>
            </p:cNvCxnSpPr>
            <p:nvPr/>
          </p:nvCxnSpPr>
          <p:spPr>
            <a:xfrm flipH="1" rot="10800000">
              <a:off x="3642083" y="2689144"/>
              <a:ext cx="3594300" cy="28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4" name="Google Shape;144;p18"/>
            <p:cNvCxnSpPr>
              <a:stCxn id="129" idx="3"/>
              <a:endCxn id="131" idx="1"/>
            </p:cNvCxnSpPr>
            <p:nvPr/>
          </p:nvCxnSpPr>
          <p:spPr>
            <a:xfrm>
              <a:off x="7766346" y="2689075"/>
              <a:ext cx="535800" cy="640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5" name="Google Shape;145;p18"/>
            <p:cNvSpPr txBox="1"/>
            <p:nvPr/>
          </p:nvSpPr>
          <p:spPr>
            <a:xfrm>
              <a:off x="1766594" y="1203341"/>
              <a:ext cx="606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Гілки</a:t>
              </a:r>
              <a:endPara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3200770" y="1890127"/>
              <a:ext cx="760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Злиття</a:t>
              </a:r>
              <a:endPara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566723" y="3173941"/>
              <a:ext cx="883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Стовбур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7766334" y="1854005"/>
              <a:ext cx="1182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«Тупикова»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гілка</a:t>
              </a:r>
              <a:endParaRPr b="0" i="0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 txBox="1"/>
            <p:nvPr/>
          </p:nvSpPr>
          <p:spPr>
            <a:xfrm>
              <a:off x="4254445" y="3886201"/>
              <a:ext cx="63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Мітки</a:t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/>
        </p:nvSpPr>
        <p:spPr>
          <a:xfrm>
            <a:off x="447600" y="587936"/>
            <a:ext cx="83847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Налаштування Git: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Завантажити та встановити Git (</a:t>
            </a:r>
            <a:r>
              <a:rPr i="1" lang="en" sz="18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https://www.git-scm.com/download/win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Поставити галку, щоб встановити Git Bash. Перезавантажте систему.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Відкрити термінал ОС або Git Bash та ввести команди: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git --version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— перевірка на успішність встановлення.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git config --global user.name "Firstname_Lastname"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— встановити ім'я користувача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git config --global user.email "yourmail@mail.com"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— встановити email</a:t>
            </a:r>
            <a:endParaRPr sz="1050">
              <a:solidFill>
                <a:srgbClr val="8E908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b="1" lang="en"/>
              <a:t>Основні поняття Git</a:t>
            </a:r>
            <a:endParaRPr b="1"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Char char="●"/>
            </a:pPr>
            <a:r>
              <a:rPr lang="en" sz="1600">
                <a:solidFill>
                  <a:srgbClr val="0D0D0D"/>
                </a:solidFill>
              </a:rPr>
              <a:t>Репозиторій – місце зберігання і підтримки будь-яких файлів.</a:t>
            </a:r>
            <a:endParaRPr sz="1600">
              <a:solidFill>
                <a:srgbClr val="0D0D0D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D0D0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Char char="●"/>
            </a:pPr>
            <a:r>
              <a:rPr lang="en" sz="1600">
                <a:solidFill>
                  <a:srgbClr val="0D0D0D"/>
                </a:solidFill>
              </a:rPr>
              <a:t>Індекс – містина, куди додаються файли поточної версії для подальшого коміту.</a:t>
            </a:r>
            <a:endParaRPr sz="1600">
              <a:solidFill>
                <a:srgbClr val="0D0D0D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D0D0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Char char="●"/>
            </a:pPr>
            <a:r>
              <a:rPr lang="en" sz="1600">
                <a:solidFill>
                  <a:srgbClr val="0D0D0D"/>
                </a:solidFill>
              </a:rPr>
              <a:t>Коміт – процес переміщення поточної версії файлів в каталог Git для подальшого зберігання. Кожен коміт складається зі змінених файлів, коментаря, де коротко описується які зміни внесені, дати і часу, автора, назви поточної гілки і хеша, який являє собою рядок, довжиною у 40 шістнадцяткових символів.</a:t>
            </a:r>
            <a:endParaRPr sz="16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4641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Локальний репозиторій</a:t>
            </a:r>
            <a:endParaRPr b="1"/>
          </a:p>
        </p:txBody>
      </p:sp>
      <p:sp>
        <p:nvSpPr>
          <p:cNvPr id="166" name="Google Shape;166;p21"/>
          <p:cNvSpPr txBox="1"/>
          <p:nvPr/>
        </p:nvSpPr>
        <p:spPr>
          <a:xfrm>
            <a:off x="693600" y="1094000"/>
            <a:ext cx="81564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Створення локального Git репозиторію: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Перейти в необхідний каталог та відкрити термінал ОС (Git Bash)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init</a:t>
            </a:r>
            <a:r>
              <a:rPr b="1" lang="en" sz="18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ініціалізація локального репозиторію в каталозі з готовим проєктом (створюється каталог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.git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з необхідними файлами та головна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гілка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). Всі файли проєкту мають статус </a:t>
            </a: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unstaged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не відстежуваний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git clone посилання на репозиторій</a:t>
            </a:r>
            <a:r>
              <a:rPr b="1" lang="en" sz="18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— створення локальної копії віддаленого репозиторію.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