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8" r:id="rId2"/>
  </p:sldMasterIdLst>
  <p:notesMasterIdLst>
    <p:notesMasterId r:id="rId14"/>
  </p:notesMasterIdLst>
  <p:sldIdLst>
    <p:sldId id="2146846642" r:id="rId3"/>
    <p:sldId id="2146846645" r:id="rId4"/>
    <p:sldId id="256" r:id="rId5"/>
    <p:sldId id="257" r:id="rId6"/>
    <p:sldId id="2146846644" r:id="rId7"/>
    <p:sldId id="258" r:id="rId8"/>
    <p:sldId id="270" r:id="rId9"/>
    <p:sldId id="271" r:id="rId10"/>
    <p:sldId id="275" r:id="rId11"/>
    <p:sldId id="276"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9FFF"/>
    <a:srgbClr val="A1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5792D9-F048-4E3C-84E3-231DA3AB4C70}" v="1" dt="2025-03-17T05:45:24.8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43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C652EB-1AD3-475A-A521-A73369DAF7B8}" type="datetimeFigureOut">
              <a:rPr lang="en-US" smtClean="0"/>
              <a:t>4/5/2025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F3C519-617E-43DC-8CB2-0DA69DD3A737}" type="slidenum">
              <a:rPr lang="en-US" smtClean="0"/>
              <a:t>‹#›</a:t>
            </a:fld>
            <a:endParaRPr lang="en-US"/>
          </a:p>
        </p:txBody>
      </p:sp>
    </p:spTree>
    <p:extLst>
      <p:ext uri="{BB962C8B-B14F-4D97-AF65-F5344CB8AC3E}">
        <p14:creationId xmlns:p14="http://schemas.microsoft.com/office/powerpoint/2010/main" val="1699558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a:extLst>
            <a:ext uri="{FF2B5EF4-FFF2-40B4-BE49-F238E27FC236}">
              <a16:creationId xmlns:a16="http://schemas.microsoft.com/office/drawing/2014/main" id="{377E5138-09A3-18C3-30F9-87EEF93DA76F}"/>
            </a:ext>
          </a:extLst>
        </p:cNvPr>
        <p:cNvGrpSpPr/>
        <p:nvPr/>
      </p:nvGrpSpPr>
      <p:grpSpPr>
        <a:xfrm>
          <a:off x="0" y="0"/>
          <a:ext cx="0" cy="0"/>
          <a:chOff x="0" y="0"/>
          <a:chExt cx="0" cy="0"/>
        </a:xfrm>
      </p:grpSpPr>
      <p:sp>
        <p:nvSpPr>
          <p:cNvPr id="73" name="Google Shape;73;g22b7494ca56_0_6:notes">
            <a:extLst>
              <a:ext uri="{FF2B5EF4-FFF2-40B4-BE49-F238E27FC236}">
                <a16:creationId xmlns:a16="http://schemas.microsoft.com/office/drawing/2014/main" id="{7380F242-D4C9-837E-A2C7-6CF73E80855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a:extLst>
              <a:ext uri="{FF2B5EF4-FFF2-40B4-BE49-F238E27FC236}">
                <a16:creationId xmlns:a16="http://schemas.microsoft.com/office/drawing/2014/main" id="{AEAA5733-BDFF-0500-865E-9BDB2DF84EC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9192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2c190bc4ce7_0_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g2c190bc4ce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2b7494ca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2b7494ca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9618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020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8603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8054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c190bc4ce7_0_12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g2c190bc4ce7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KV ">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22C3302-4C36-DA17-6749-B28C9A77EB84}"/>
              </a:ext>
            </a:extLst>
          </p:cNvPr>
          <p:cNvPicPr>
            <a:picLocks noChangeAspect="1"/>
          </p:cNvPicPr>
          <p:nvPr userDrawn="1"/>
        </p:nvPicPr>
        <p:blipFill>
          <a:blip r:embed="rId2"/>
          <a:srcRect/>
          <a:stretch/>
        </p:blipFill>
        <p:spPr>
          <a:xfrm>
            <a:off x="-17713" y="-4480"/>
            <a:ext cx="12227426" cy="6866958"/>
          </a:xfrm>
          <a:prstGeom prst="rect">
            <a:avLst/>
          </a:prstGeom>
        </p:spPr>
      </p:pic>
      <p:sp>
        <p:nvSpPr>
          <p:cNvPr id="21" name="TextBox 20">
            <a:extLst>
              <a:ext uri="{FF2B5EF4-FFF2-40B4-BE49-F238E27FC236}">
                <a16:creationId xmlns:a16="http://schemas.microsoft.com/office/drawing/2014/main" id="{F7EE49C4-BBD9-C92C-DA99-22853C55A469}"/>
              </a:ext>
            </a:extLst>
          </p:cNvPr>
          <p:cNvSpPr txBox="1"/>
          <p:nvPr userDrawn="1"/>
        </p:nvSpPr>
        <p:spPr>
          <a:xfrm>
            <a:off x="809499" y="5677503"/>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2485708"/>
            <a:ext cx="7655559" cy="911319"/>
          </a:xfrm>
          <a:prstGeom prst="rect">
            <a:avLst/>
          </a:prstGeom>
        </p:spPr>
        <p:txBody>
          <a:bodyPr lIns="0" tIns="0" rIns="0" bIns="0" anchor="ctr"/>
          <a:lstStyle>
            <a:lvl1pPr marL="0" indent="0">
              <a:lnSpc>
                <a:spcPts val="4651"/>
              </a:lnSpc>
              <a:buNone/>
              <a:defRPr sz="5760" b="1" i="0">
                <a:solidFill>
                  <a:srgbClr val="EEB1FF"/>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7" name="Graphic 6">
            <a:extLst>
              <a:ext uri="{FF2B5EF4-FFF2-40B4-BE49-F238E27FC236}">
                <a16:creationId xmlns:a16="http://schemas.microsoft.com/office/drawing/2014/main" id="{B64EBCB7-2AF4-2300-DC6F-51EE539C89F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33803" y="809398"/>
            <a:ext cx="1673538" cy="472566"/>
          </a:xfrm>
          <a:prstGeom prst="rect">
            <a:avLst/>
          </a:prstGeom>
        </p:spPr>
      </p:pic>
      <p:sp>
        <p:nvSpPr>
          <p:cNvPr id="5" name="Text Placeholder 4">
            <a:extLst>
              <a:ext uri="{FF2B5EF4-FFF2-40B4-BE49-F238E27FC236}">
                <a16:creationId xmlns:a16="http://schemas.microsoft.com/office/drawing/2014/main" id="{24B0879C-00BB-6FBE-30A8-CE6FA6F9D89A}"/>
              </a:ext>
            </a:extLst>
          </p:cNvPr>
          <p:cNvSpPr>
            <a:spLocks noGrp="1"/>
          </p:cNvSpPr>
          <p:nvPr>
            <p:ph type="body" sz="quarter" idx="11" hasCustomPrompt="1"/>
          </p:nvPr>
        </p:nvSpPr>
        <p:spPr>
          <a:xfrm>
            <a:off x="727029" y="3474654"/>
            <a:ext cx="8446347" cy="1729995"/>
          </a:xfrm>
          <a:prstGeom prst="rect">
            <a:avLst/>
          </a:prstGeom>
        </p:spPr>
        <p:txBody>
          <a:bodyPr lIns="0" tIns="0" rIns="0" bIns="0"/>
          <a:lstStyle>
            <a:lvl1pPr marL="0" indent="0">
              <a:buNone/>
              <a:defRPr sz="2987" b="0" i="0">
                <a:solidFill>
                  <a:schemeClr val="bg1"/>
                </a:solidFill>
                <a:latin typeface="Graphik Medium" panose="020B0503030202060203" pitchFamily="34" charset="77"/>
              </a:defRPr>
            </a:lvl1pPr>
            <a:lvl2pPr marL="424664" indent="0">
              <a:buNone/>
              <a:defRPr>
                <a:solidFill>
                  <a:schemeClr val="bg1"/>
                </a:solidFill>
              </a:defRPr>
            </a:lvl2pPr>
            <a:lvl3pPr marL="849328" indent="0">
              <a:buNone/>
              <a:defRPr>
                <a:solidFill>
                  <a:schemeClr val="bg1"/>
                </a:solidFill>
              </a:defRPr>
            </a:lvl3pPr>
            <a:lvl4pPr marL="1273991" indent="0">
              <a:buNone/>
              <a:defRPr>
                <a:solidFill>
                  <a:schemeClr val="bg1"/>
                </a:solidFill>
              </a:defRPr>
            </a:lvl4pPr>
            <a:lvl5pPr marL="1698655" indent="0">
              <a:buNone/>
              <a:defRPr>
                <a:solidFill>
                  <a:schemeClr val="bg1"/>
                </a:solidFill>
              </a:defRPr>
            </a:lvl5pPr>
          </a:lstStyle>
          <a:p>
            <a:pPr lvl="0"/>
            <a:r>
              <a:rPr lang="en-US"/>
              <a:t>Click to add text</a:t>
            </a:r>
          </a:p>
        </p:txBody>
      </p:sp>
    </p:spTree>
    <p:extLst>
      <p:ext uri="{BB962C8B-B14F-4D97-AF65-F5344CB8AC3E}">
        <p14:creationId xmlns:p14="http://schemas.microsoft.com/office/powerpoint/2010/main" val="1686726695"/>
      </p:ext>
    </p:extLst>
  </p:cSld>
  <p:clrMapOvr>
    <a:masterClrMapping/>
  </p:clrMapOvr>
  <p:extLst>
    <p:ext uri="{DCECCB84-F9BA-43D5-87BE-67443E8EF086}">
      <p15:sldGuideLst xmlns:p15="http://schemas.microsoft.com/office/powerpoint/2012/main">
        <p15:guide id="1" pos="425">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035230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296736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rmAutofit/>
          </a:bodyPr>
          <a:lstStyle>
            <a:lvl1pPr marL="609585" lvl="0" indent="-406390">
              <a:spcBef>
                <a:spcPts val="0"/>
              </a:spcBef>
              <a:spcAft>
                <a:spcPts val="0"/>
              </a:spcAft>
              <a:buSzPts val="1200"/>
              <a:buChar char="●"/>
              <a:defRPr sz="1600"/>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568914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854806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569112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926512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rmAutofit/>
          </a:bodyPr>
          <a:lstStyle>
            <a:lvl1pPr marL="609585" lvl="0" indent="-457189" algn="ctr">
              <a:spcBef>
                <a:spcPts val="0"/>
              </a:spcBef>
              <a:spcAft>
                <a:spcPts val="0"/>
              </a:spcAft>
              <a:buSzPts val="1800"/>
              <a:buChar char="●"/>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296177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41613092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50"/>
        <p:cNvGrpSpPr/>
        <p:nvPr/>
      </p:nvGrpSpPr>
      <p:grpSpPr>
        <a:xfrm>
          <a:off x="0" y="0"/>
          <a:ext cx="0" cy="0"/>
          <a:chOff x="0" y="0"/>
          <a:chExt cx="0" cy="0"/>
        </a:xfrm>
      </p:grpSpPr>
    </p:spTree>
    <p:extLst>
      <p:ext uri="{BB962C8B-B14F-4D97-AF65-F5344CB8AC3E}">
        <p14:creationId xmlns:p14="http://schemas.microsoft.com/office/powerpoint/2010/main" val="374722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ay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8774F5-4A4B-230A-995B-6A673D3AE381}"/>
              </a:ext>
            </a:extLst>
          </p:cNvPr>
          <p:cNvPicPr>
            <a:picLocks noChangeAspect="1"/>
          </p:cNvPicPr>
          <p:nvPr userDrawn="1"/>
        </p:nvPicPr>
        <p:blipFill>
          <a:blip r:embed="rId2"/>
          <a:srcRect/>
          <a:stretch/>
        </p:blipFill>
        <p:spPr>
          <a:xfrm>
            <a:off x="-17713" y="-4480"/>
            <a:ext cx="12227426" cy="6866958"/>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2" name="Picture 1" descr="A white arrow on a black background&#10;&#10;AI-generated content may be incorrect.">
            <a:extLst>
              <a:ext uri="{FF2B5EF4-FFF2-40B4-BE49-F238E27FC236}">
                <a16:creationId xmlns:a16="http://schemas.microsoft.com/office/drawing/2014/main" id="{7E6DD9F5-7704-319C-9F43-9280D0BA449D}"/>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3" name="Rectangle 2">
            <a:extLst>
              <a:ext uri="{FF2B5EF4-FFF2-40B4-BE49-F238E27FC236}">
                <a16:creationId xmlns:a16="http://schemas.microsoft.com/office/drawing/2014/main" id="{68264D5F-1876-8DC2-2AD3-C8FB7EA16A1F}"/>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a16="http://schemas.microsoft.com/office/drawing/2014/main" id="{9B8E8AF8-6CA1-71ED-364A-02204A619369}"/>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id="{48D7A979-467D-8867-0C30-BE8323B21D3A}"/>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3000775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y 2">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6C36A4-D218-56E8-FD55-2959CFF678ED}"/>
              </a:ext>
            </a:extLst>
          </p:cNvPr>
          <p:cNvPicPr>
            <a:picLocks noChangeAspect="1"/>
          </p:cNvPicPr>
          <p:nvPr userDrawn="1"/>
        </p:nvPicPr>
        <p:blipFill>
          <a:blip r:embed="rId2"/>
          <a:srcRect/>
          <a:stretch/>
        </p:blipFill>
        <p:spPr>
          <a:xfrm>
            <a:off x="-17713" y="-4480"/>
            <a:ext cx="12227426" cy="6866958"/>
          </a:xfrm>
          <a:prstGeom prst="rect">
            <a:avLst/>
          </a:prstGeom>
        </p:spPr>
      </p:pic>
      <p:pic>
        <p:nvPicPr>
          <p:cNvPr id="15" name="Picture 14" descr="A white arrow on a black background&#10;&#10;AI-generated content may be incorrect.">
            <a:extLst>
              <a:ext uri="{FF2B5EF4-FFF2-40B4-BE49-F238E27FC236}">
                <a16:creationId xmlns:a16="http://schemas.microsoft.com/office/drawing/2014/main" id="{B0642955-EBA2-A21F-CE64-C18BE4F256B5}"/>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sp>
        <p:nvSpPr>
          <p:cNvPr id="5" name="Rectangle 4">
            <a:extLst>
              <a:ext uri="{FF2B5EF4-FFF2-40B4-BE49-F238E27FC236}">
                <a16:creationId xmlns:a16="http://schemas.microsoft.com/office/drawing/2014/main" id="{50EB6716-4C0E-BE1A-8D9A-1FA2EECF2788}"/>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7" name="TextBox 6">
            <a:extLst>
              <a:ext uri="{FF2B5EF4-FFF2-40B4-BE49-F238E27FC236}">
                <a16:creationId xmlns:a16="http://schemas.microsoft.com/office/drawing/2014/main" id="{1CC5AA99-426E-C07B-E573-5AB5E8EC3E1F}"/>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8" name="TextBox 7">
            <a:extLst>
              <a:ext uri="{FF2B5EF4-FFF2-40B4-BE49-F238E27FC236}">
                <a16:creationId xmlns:a16="http://schemas.microsoft.com/office/drawing/2014/main" id="{259EEA2B-1987-CECE-3B0F-E69EC9647168}"/>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25499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ay 3">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8D841A-AE0E-A113-3AF4-416344073926}"/>
              </a:ext>
            </a:extLst>
          </p:cNvPr>
          <p:cNvPicPr>
            <a:picLocks noChangeAspect="1"/>
          </p:cNvPicPr>
          <p:nvPr userDrawn="1"/>
        </p:nvPicPr>
        <p:blipFill>
          <a:blip r:embed="rId2"/>
          <a:srcRect/>
          <a:stretch/>
        </p:blipFill>
        <p:spPr>
          <a:xfrm>
            <a:off x="-17713" y="-4479"/>
            <a:ext cx="12227426" cy="6866957"/>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3" name="Picture 2" descr="A white arrow on a black background&#10;&#10;AI-generated content may be incorrect.">
            <a:extLst>
              <a:ext uri="{FF2B5EF4-FFF2-40B4-BE49-F238E27FC236}">
                <a16:creationId xmlns:a16="http://schemas.microsoft.com/office/drawing/2014/main" id="{E4C23E13-553E-8CAC-30D2-ABB45243E32A}"/>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4" name="Rectangle 3">
            <a:extLst>
              <a:ext uri="{FF2B5EF4-FFF2-40B4-BE49-F238E27FC236}">
                <a16:creationId xmlns:a16="http://schemas.microsoft.com/office/drawing/2014/main" id="{4C4AE246-3507-2C60-3E77-80A401FFA0AE}"/>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a16="http://schemas.microsoft.com/office/drawing/2014/main" id="{0C865284-A704-B65E-8109-674A5BB60D55}"/>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id="{59B4518E-C8F6-238D-D450-7DCE9CF7D3B0}"/>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349730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ay 5">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7A378E-CCB9-B95E-EAF1-0FEA6A2351DD}"/>
              </a:ext>
            </a:extLst>
          </p:cNvPr>
          <p:cNvPicPr>
            <a:picLocks noChangeAspect="1"/>
          </p:cNvPicPr>
          <p:nvPr userDrawn="1"/>
        </p:nvPicPr>
        <p:blipFill>
          <a:blip r:embed="rId2"/>
          <a:srcRect/>
          <a:stretch/>
        </p:blipFill>
        <p:spPr>
          <a:xfrm>
            <a:off x="-17711" y="-4480"/>
            <a:ext cx="12227422" cy="6866956"/>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3" name="Picture 2" descr="A white arrow on a black background&#10;&#10;AI-generated content may be incorrect.">
            <a:extLst>
              <a:ext uri="{FF2B5EF4-FFF2-40B4-BE49-F238E27FC236}">
                <a16:creationId xmlns:a16="http://schemas.microsoft.com/office/drawing/2014/main" id="{33E13488-72FD-0E33-A6F2-2285D4FE5ED2}"/>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4" name="Rectangle 3">
            <a:extLst>
              <a:ext uri="{FF2B5EF4-FFF2-40B4-BE49-F238E27FC236}">
                <a16:creationId xmlns:a16="http://schemas.microsoft.com/office/drawing/2014/main" id="{B651812D-08D5-7E1D-329A-428B9A0C47C1}"/>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a16="http://schemas.microsoft.com/office/drawing/2014/main" id="{98987D53-071E-4607-B9BE-20C235A4D5CE}"/>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id="{2B27B451-623C-0461-A1FC-AD6C9E436521}"/>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1785375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ay 4">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057431-02A3-DBC7-0B20-DC97998DC507}"/>
              </a:ext>
            </a:extLst>
          </p:cNvPr>
          <p:cNvPicPr>
            <a:picLocks noChangeAspect="1"/>
          </p:cNvPicPr>
          <p:nvPr userDrawn="1"/>
        </p:nvPicPr>
        <p:blipFill>
          <a:blip r:embed="rId2"/>
          <a:srcRect/>
          <a:stretch/>
        </p:blipFill>
        <p:spPr>
          <a:xfrm>
            <a:off x="-17712" y="-4479"/>
            <a:ext cx="12227424" cy="6866957"/>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3" name="Picture 2" descr="A white arrow on a black background&#10;&#10;AI-generated content may be incorrect.">
            <a:extLst>
              <a:ext uri="{FF2B5EF4-FFF2-40B4-BE49-F238E27FC236}">
                <a16:creationId xmlns:a16="http://schemas.microsoft.com/office/drawing/2014/main" id="{6B9EBB17-2A21-6002-1A8E-2C46E0592B02}"/>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4" name="Rectangle 3">
            <a:extLst>
              <a:ext uri="{FF2B5EF4-FFF2-40B4-BE49-F238E27FC236}">
                <a16:creationId xmlns:a16="http://schemas.microsoft.com/office/drawing/2014/main" id="{2D917FE9-B869-D5C9-27E2-C7A269B03AE3}"/>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a16="http://schemas.microsoft.com/office/drawing/2014/main" id="{BACCB4FD-61D0-6469-66C9-C80359A8B99A}"/>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id="{9AE82BDD-6A39-728C-0DFC-83E37C5D096C}"/>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1826390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881627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793146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9524744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7EA123B2-AC32-37EE-21E1-ED6807070821}"/>
              </a:ext>
            </a:extLst>
          </p:cNvPr>
          <p:cNvSpPr txBox="1">
            <a:spLocks/>
          </p:cNvSpPr>
          <p:nvPr userDrawn="1"/>
        </p:nvSpPr>
        <p:spPr>
          <a:xfrm>
            <a:off x="11702754" y="6582541"/>
            <a:ext cx="489246" cy="18699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49328" rtl="0" eaLnBrk="1" fontAlgn="auto" latinLnBrk="0" hangingPunct="1">
              <a:lnSpc>
                <a:spcPct val="100000"/>
              </a:lnSpc>
              <a:spcBef>
                <a:spcPts val="0"/>
              </a:spcBef>
              <a:spcAft>
                <a:spcPts val="0"/>
              </a:spcAft>
              <a:buClrTx/>
              <a:buSzTx/>
              <a:buFontTx/>
              <a:buNone/>
              <a:tabLst/>
              <a:defRPr/>
            </a:pPr>
            <a:fld id="{86CB4B4D-7CA3-9044-876B-883B54F8677D}" type="slidenum">
              <a:rPr kumimoji="0" lang="en-US" sz="743" b="0" i="0" u="none" strike="noStrike" kern="1200" cap="none" spc="0" normalizeH="0" baseline="0" noProof="0" smtClean="0">
                <a:ln>
                  <a:noFill/>
                </a:ln>
                <a:solidFill>
                  <a:srgbClr val="96968C"/>
                </a:solidFill>
                <a:effectLst/>
                <a:uLnTx/>
                <a:uFillTx/>
                <a:latin typeface="Graphik Medium" panose="020B0503030202060203" pitchFamily="34" charset="77"/>
                <a:ea typeface="+mn-ea"/>
                <a:cs typeface="+mn-cs"/>
              </a:rPr>
              <a:pPr marL="0" marR="0" lvl="0" indent="0" algn="l" defTabSz="849328" rtl="0" eaLnBrk="1" fontAlgn="auto" latinLnBrk="0" hangingPunct="1">
                <a:lnSpc>
                  <a:spcPct val="100000"/>
                </a:lnSpc>
                <a:spcBef>
                  <a:spcPts val="0"/>
                </a:spcBef>
                <a:spcAft>
                  <a:spcPts val="0"/>
                </a:spcAft>
                <a:buClrTx/>
                <a:buSzTx/>
                <a:buFontTx/>
                <a:buNone/>
                <a:tabLst/>
                <a:defRPr/>
              </a:pPr>
              <a:t>‹#›</a:t>
            </a:fld>
            <a:endParaRPr kumimoji="0" lang="en-US" sz="743" b="0" i="0" u="none" strike="noStrike" kern="1200" cap="none" spc="0" normalizeH="0" baseline="0" noProof="0">
              <a:ln>
                <a:noFill/>
              </a:ln>
              <a:solidFill>
                <a:srgbClr val="96968C"/>
              </a:solidFill>
              <a:effectLst/>
              <a:uLnTx/>
              <a:uFillTx/>
              <a:latin typeface="Graphik Medium" panose="020B0503030202060203" pitchFamily="34" charset="77"/>
              <a:ea typeface="+mn-ea"/>
              <a:cs typeface="+mn-cs"/>
            </a:endParaRPr>
          </a:p>
        </p:txBody>
      </p:sp>
    </p:spTree>
    <p:extLst>
      <p:ext uri="{BB962C8B-B14F-4D97-AF65-F5344CB8AC3E}">
        <p14:creationId xmlns:p14="http://schemas.microsoft.com/office/powerpoint/2010/main" val="2104981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849328" rtl="0" eaLnBrk="1" latinLnBrk="0" hangingPunct="1">
        <a:lnSpc>
          <a:spcPct val="90000"/>
        </a:lnSpc>
        <a:spcBef>
          <a:spcPct val="0"/>
        </a:spcBef>
        <a:buNone/>
        <a:defRPr sz="4088" kern="1200">
          <a:solidFill>
            <a:schemeClr val="tx1"/>
          </a:solidFill>
          <a:latin typeface="+mj-lt"/>
          <a:ea typeface="+mj-ea"/>
          <a:cs typeface="+mj-cs"/>
        </a:defRPr>
      </a:lvl1pPr>
    </p:titleStyle>
    <p:bodyStyle>
      <a:lvl1pPr marL="212332" indent="-212332" algn="l" defTabSz="849328" rtl="0" eaLnBrk="1" latinLnBrk="0" hangingPunct="1">
        <a:lnSpc>
          <a:spcPct val="90000"/>
        </a:lnSpc>
        <a:spcBef>
          <a:spcPts val="929"/>
        </a:spcBef>
        <a:buFont typeface="Arial" panose="020B0604020202020204" pitchFamily="34" charset="0"/>
        <a:buChar char="•"/>
        <a:defRPr sz="2601" kern="1200">
          <a:solidFill>
            <a:schemeClr val="tx1"/>
          </a:solidFill>
          <a:latin typeface="+mn-lt"/>
          <a:ea typeface="+mn-ea"/>
          <a:cs typeface="+mn-cs"/>
        </a:defRPr>
      </a:lvl1pPr>
      <a:lvl2pPr marL="636996" indent="-212332" algn="l" defTabSz="849328" rtl="0" eaLnBrk="1" latinLnBrk="0" hangingPunct="1">
        <a:lnSpc>
          <a:spcPct val="90000"/>
        </a:lnSpc>
        <a:spcBef>
          <a:spcPts val="464"/>
        </a:spcBef>
        <a:buFont typeface="Arial" panose="020B0604020202020204" pitchFamily="34" charset="0"/>
        <a:buChar char="•"/>
        <a:defRPr sz="2229" kern="1200">
          <a:solidFill>
            <a:schemeClr val="tx1"/>
          </a:solidFill>
          <a:latin typeface="+mn-lt"/>
          <a:ea typeface="+mn-ea"/>
          <a:cs typeface="+mn-cs"/>
        </a:defRPr>
      </a:lvl2pPr>
      <a:lvl3pPr marL="1061660" indent="-212332" algn="l" defTabSz="849328" rtl="0" eaLnBrk="1" latinLnBrk="0" hangingPunct="1">
        <a:lnSpc>
          <a:spcPct val="90000"/>
        </a:lnSpc>
        <a:spcBef>
          <a:spcPts val="464"/>
        </a:spcBef>
        <a:buFont typeface="Arial" panose="020B0604020202020204" pitchFamily="34" charset="0"/>
        <a:buChar char="•"/>
        <a:defRPr sz="1858" kern="1200">
          <a:solidFill>
            <a:schemeClr val="tx1"/>
          </a:solidFill>
          <a:latin typeface="+mn-lt"/>
          <a:ea typeface="+mn-ea"/>
          <a:cs typeface="+mn-cs"/>
        </a:defRPr>
      </a:lvl3pPr>
      <a:lvl4pPr marL="1486323"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4pPr>
      <a:lvl5pPr marL="1910987"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5pPr>
      <a:lvl6pPr marL="2335651"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6pPr>
      <a:lvl7pPr marL="2760315"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7pPr>
      <a:lvl8pPr marL="3184978"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8pPr>
      <a:lvl9pPr marL="3609642"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9pPr>
    </p:bodyStyle>
    <p:otherStyle>
      <a:defPPr>
        <a:defRPr lang="en-US"/>
      </a:defPPr>
      <a:lvl1pPr marL="0" algn="l" defTabSz="849328" rtl="0" eaLnBrk="1" latinLnBrk="0" hangingPunct="1">
        <a:defRPr sz="1672" kern="1200">
          <a:solidFill>
            <a:schemeClr val="tx1"/>
          </a:solidFill>
          <a:latin typeface="+mn-lt"/>
          <a:ea typeface="+mn-ea"/>
          <a:cs typeface="+mn-cs"/>
        </a:defRPr>
      </a:lvl1pPr>
      <a:lvl2pPr marL="424664" algn="l" defTabSz="849328" rtl="0" eaLnBrk="1" latinLnBrk="0" hangingPunct="1">
        <a:defRPr sz="1672" kern="1200">
          <a:solidFill>
            <a:schemeClr val="tx1"/>
          </a:solidFill>
          <a:latin typeface="+mn-lt"/>
          <a:ea typeface="+mn-ea"/>
          <a:cs typeface="+mn-cs"/>
        </a:defRPr>
      </a:lvl2pPr>
      <a:lvl3pPr marL="849328" algn="l" defTabSz="849328" rtl="0" eaLnBrk="1" latinLnBrk="0" hangingPunct="1">
        <a:defRPr sz="1672" kern="1200">
          <a:solidFill>
            <a:schemeClr val="tx1"/>
          </a:solidFill>
          <a:latin typeface="+mn-lt"/>
          <a:ea typeface="+mn-ea"/>
          <a:cs typeface="+mn-cs"/>
        </a:defRPr>
      </a:lvl3pPr>
      <a:lvl4pPr marL="1273992" algn="l" defTabSz="849328" rtl="0" eaLnBrk="1" latinLnBrk="0" hangingPunct="1">
        <a:defRPr sz="1672" kern="1200">
          <a:solidFill>
            <a:schemeClr val="tx1"/>
          </a:solidFill>
          <a:latin typeface="+mn-lt"/>
          <a:ea typeface="+mn-ea"/>
          <a:cs typeface="+mn-cs"/>
        </a:defRPr>
      </a:lvl4pPr>
      <a:lvl5pPr marL="1698655" algn="l" defTabSz="849328" rtl="0" eaLnBrk="1" latinLnBrk="0" hangingPunct="1">
        <a:defRPr sz="1672" kern="1200">
          <a:solidFill>
            <a:schemeClr val="tx1"/>
          </a:solidFill>
          <a:latin typeface="+mn-lt"/>
          <a:ea typeface="+mn-ea"/>
          <a:cs typeface="+mn-cs"/>
        </a:defRPr>
      </a:lvl5pPr>
      <a:lvl6pPr marL="2123319" algn="l" defTabSz="849328" rtl="0" eaLnBrk="1" latinLnBrk="0" hangingPunct="1">
        <a:defRPr sz="1672" kern="1200">
          <a:solidFill>
            <a:schemeClr val="tx1"/>
          </a:solidFill>
          <a:latin typeface="+mn-lt"/>
          <a:ea typeface="+mn-ea"/>
          <a:cs typeface="+mn-cs"/>
        </a:defRPr>
      </a:lvl6pPr>
      <a:lvl7pPr marL="2547983" algn="l" defTabSz="849328" rtl="0" eaLnBrk="1" latinLnBrk="0" hangingPunct="1">
        <a:defRPr sz="1672" kern="1200">
          <a:solidFill>
            <a:schemeClr val="tx1"/>
          </a:solidFill>
          <a:latin typeface="+mn-lt"/>
          <a:ea typeface="+mn-ea"/>
          <a:cs typeface="+mn-cs"/>
        </a:defRPr>
      </a:lvl7pPr>
      <a:lvl8pPr marL="2972646" algn="l" defTabSz="849328" rtl="0" eaLnBrk="1" latinLnBrk="0" hangingPunct="1">
        <a:defRPr sz="1672" kern="1200">
          <a:solidFill>
            <a:schemeClr val="tx1"/>
          </a:solidFill>
          <a:latin typeface="+mn-lt"/>
          <a:ea typeface="+mn-ea"/>
          <a:cs typeface="+mn-cs"/>
        </a:defRPr>
      </a:lvl8pPr>
      <a:lvl9pPr marL="3397310" algn="l" defTabSz="849328" rtl="0" eaLnBrk="1" latinLnBrk="0" hangingPunct="1">
        <a:defRPr sz="1672"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81">
          <p15:clr>
            <a:srgbClr val="F26B43"/>
          </p15:clr>
        </p15:guide>
        <p15:guide id="2" pos="360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772886607"/>
      </p:ext>
    </p:extLst>
  </p:cSld>
  <p:clrMap bg1="lt1" tx1="dk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jpg"/><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image" Target="../media/image13.jpg"/><Relationship Id="rId5" Type="http://schemas.openxmlformats.org/officeDocument/2006/relationships/image" Target="../media/image5.png"/><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95AAD14-DF38-9B8A-07AF-02BF5753CBD0}"/>
              </a:ext>
            </a:extLst>
          </p:cNvPr>
          <p:cNvSpPr>
            <a:spLocks noGrp="1"/>
          </p:cNvSpPr>
          <p:nvPr>
            <p:ph type="body" sz="quarter" idx="10"/>
          </p:nvPr>
        </p:nvSpPr>
        <p:spPr>
          <a:xfrm>
            <a:off x="583914" y="2317308"/>
            <a:ext cx="5108963" cy="1352986"/>
          </a:xfrm>
        </p:spPr>
        <p:txBody>
          <a:bodyPr/>
          <a:lstStyle/>
          <a:p>
            <a:pPr>
              <a:lnSpc>
                <a:spcPts val="4797"/>
              </a:lnSpc>
            </a:pPr>
            <a:r>
              <a:rPr lang="en-US" sz="4400"/>
              <a:t>Hack the Future: A Gen AI Sprint </a:t>
            </a:r>
            <a:br>
              <a:rPr lang="en-US" sz="4400"/>
            </a:br>
            <a:r>
              <a:rPr lang="en-US" sz="4400"/>
              <a:t>Powered by Data</a:t>
            </a:r>
          </a:p>
        </p:txBody>
      </p:sp>
    </p:spTree>
    <p:extLst>
      <p:ext uri="{BB962C8B-B14F-4D97-AF65-F5344CB8AC3E}">
        <p14:creationId xmlns:p14="http://schemas.microsoft.com/office/powerpoint/2010/main" val="3794445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Graphik" panose="020B0503030202060203" pitchFamily="34" charset="0"/>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6091365"/>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References/Other details:</a:t>
            </a:r>
          </a:p>
          <a:p>
            <a:pPr defTabSz="1219170">
              <a:lnSpc>
                <a:spcPct val="80000"/>
              </a:lnSpc>
              <a:buClr>
                <a:srgbClr val="000000"/>
              </a:buClr>
              <a:buSzPts val="1100"/>
            </a:pPr>
            <a:endParaRPr lang="en-GB" sz="2667" b="1" kern="0" dirty="0">
              <a:solidFill>
                <a:srgbClr val="000000"/>
              </a:solidFill>
              <a:latin typeface="Graphik" panose="020B0503030202060203" pitchFamily="34" charset="0"/>
              <a:ea typeface="Google Sans SemiBold"/>
              <a:cs typeface="Google Sans SemiBold"/>
              <a:sym typeface="Google Sans SemiBold"/>
            </a:endParaRPr>
          </a:p>
          <a:p>
            <a:pPr>
              <a:buNone/>
            </a:pPr>
            <a:r>
              <a:rPr lang="en-US" sz="2000" b="1" dirty="0"/>
              <a:t>References:</a:t>
            </a:r>
          </a:p>
          <a:p>
            <a:pPr>
              <a:buFont typeface="Arial" panose="020B0604020202020204" pitchFamily="34" charset="0"/>
              <a:buChar char="•"/>
            </a:pPr>
            <a:r>
              <a:rPr lang="en-US" sz="2000" dirty="0"/>
              <a:t>OpenAI's GPT models for text generation and agentic AI capabilities.</a:t>
            </a:r>
          </a:p>
          <a:p>
            <a:pPr>
              <a:buFont typeface="Arial" panose="020B0604020202020204" pitchFamily="34" charset="0"/>
              <a:buChar char="•"/>
            </a:pPr>
            <a:r>
              <a:rPr lang="en-US" sz="2000" dirty="0"/>
              <a:t>TensorFlow and </a:t>
            </a:r>
            <a:r>
              <a:rPr lang="en-US" sz="2000" dirty="0" err="1"/>
              <a:t>PyTorch</a:t>
            </a:r>
            <a:r>
              <a:rPr lang="en-US" sz="2000" dirty="0"/>
              <a:t> for machine learning model deployment.</a:t>
            </a:r>
          </a:p>
          <a:p>
            <a:pPr>
              <a:buFont typeface="Arial" panose="020B0604020202020204" pitchFamily="34" charset="0"/>
              <a:buChar char="•"/>
            </a:pPr>
            <a:r>
              <a:rPr lang="en-US" sz="2000" dirty="0"/>
              <a:t>Industry standards in AI ethics and security, including </a:t>
            </a:r>
            <a:r>
              <a:rPr lang="en-US" sz="2000" b="1" dirty="0"/>
              <a:t>ISO/IEC 27001</a:t>
            </a:r>
            <a:r>
              <a:rPr lang="en-US" sz="2000" dirty="0"/>
              <a:t> for data security.</a:t>
            </a:r>
          </a:p>
          <a:p>
            <a:pPr>
              <a:buFont typeface="Arial" panose="020B0604020202020204" pitchFamily="34" charset="0"/>
              <a:buChar char="•"/>
            </a:pPr>
            <a:r>
              <a:rPr lang="en-US" sz="2000" dirty="0"/>
              <a:t>Research papers on Generative AI applications in automation and decision-making.</a:t>
            </a:r>
          </a:p>
          <a:p>
            <a:pPr>
              <a:buNone/>
            </a:pPr>
            <a:r>
              <a:rPr lang="en-US" sz="2000" b="1" dirty="0"/>
              <a:t>Assumptions &amp; Constraints:</a:t>
            </a:r>
          </a:p>
          <a:p>
            <a:pPr>
              <a:buFont typeface="Arial" panose="020B0604020202020204" pitchFamily="34" charset="0"/>
              <a:buChar char="•"/>
            </a:pPr>
            <a:r>
              <a:rPr lang="en-US" sz="2000" dirty="0"/>
              <a:t>The proposed AI solution assumes </a:t>
            </a:r>
            <a:r>
              <a:rPr lang="en-US" sz="2000" b="1" dirty="0"/>
              <a:t>high-quality training data</a:t>
            </a:r>
            <a:r>
              <a:rPr lang="en-US" sz="2000" dirty="0"/>
              <a:t> availability for optimal performance.</a:t>
            </a:r>
          </a:p>
          <a:p>
            <a:pPr>
              <a:buFont typeface="Arial" panose="020B0604020202020204" pitchFamily="34" charset="0"/>
              <a:buChar char="•"/>
            </a:pPr>
            <a:r>
              <a:rPr lang="en-US" sz="2000" b="1" dirty="0"/>
              <a:t>Scalability considerations</a:t>
            </a:r>
            <a:r>
              <a:rPr lang="en-US" sz="2000" dirty="0"/>
              <a:t>: The system is designed for modular expansion based on demand.</a:t>
            </a:r>
          </a:p>
          <a:p>
            <a:pPr>
              <a:buFont typeface="Arial" panose="020B0604020202020204" pitchFamily="34" charset="0"/>
              <a:buChar char="•"/>
            </a:pPr>
            <a:r>
              <a:rPr lang="en-US" sz="2000" b="1" dirty="0"/>
              <a:t>Latency constraints</a:t>
            </a:r>
            <a:r>
              <a:rPr lang="en-US" sz="2000" dirty="0"/>
              <a:t>: Real-time response is prioritized where applicable.</a:t>
            </a:r>
          </a:p>
          <a:p>
            <a:pPr>
              <a:buNone/>
            </a:pPr>
            <a:r>
              <a:rPr lang="en-US" sz="2000" b="1" dirty="0"/>
              <a:t>Future Enhancements:</a:t>
            </a:r>
          </a:p>
          <a:p>
            <a:pPr>
              <a:buFont typeface="Arial" panose="020B0604020202020204" pitchFamily="34" charset="0"/>
              <a:buChar char="•"/>
            </a:pPr>
            <a:r>
              <a:rPr lang="en-US" sz="2000" dirty="0"/>
              <a:t>Integration with </a:t>
            </a:r>
            <a:r>
              <a:rPr lang="en-US" sz="2000" b="1" dirty="0"/>
              <a:t>cloud-based AI services</a:t>
            </a:r>
            <a:r>
              <a:rPr lang="en-US" sz="2000" dirty="0"/>
              <a:t> for better scalability.</a:t>
            </a:r>
          </a:p>
          <a:p>
            <a:pPr>
              <a:buFont typeface="Arial" panose="020B0604020202020204" pitchFamily="34" charset="0"/>
              <a:buChar char="•"/>
            </a:pPr>
            <a:r>
              <a:rPr lang="en-US" sz="2000" dirty="0"/>
              <a:t>Enhancing AI-driven automation with </a:t>
            </a:r>
            <a:r>
              <a:rPr lang="en-US" sz="2000" b="1" dirty="0"/>
              <a:t>real-time adaptive learning</a:t>
            </a:r>
            <a:r>
              <a:rPr lang="en-US" sz="2000" dirty="0"/>
              <a:t>.</a:t>
            </a:r>
          </a:p>
          <a:p>
            <a:pPr>
              <a:buFont typeface="Arial" panose="020B0604020202020204" pitchFamily="34" charset="0"/>
              <a:buChar char="•"/>
            </a:pPr>
            <a:r>
              <a:rPr lang="en-US" sz="2000" dirty="0"/>
              <a:t>Expanding compatibility with additional third-party APIs and frameworks.</a:t>
            </a:r>
          </a:p>
          <a:p>
            <a:pPr>
              <a:buNone/>
            </a:pPr>
            <a:r>
              <a:rPr lang="en-US" sz="2000" b="1" dirty="0"/>
              <a:t>Performance Metrics:</a:t>
            </a:r>
          </a:p>
          <a:p>
            <a:pPr>
              <a:buFont typeface="Arial" panose="020B0604020202020204" pitchFamily="34" charset="0"/>
              <a:buChar char="•"/>
            </a:pPr>
            <a:r>
              <a:rPr lang="en-US" sz="2000" b="1" dirty="0"/>
              <a:t>Accuracy</a:t>
            </a:r>
            <a:r>
              <a:rPr lang="en-US" sz="2000" dirty="0"/>
              <a:t>: Model predictions tested with an </a:t>
            </a:r>
            <a:r>
              <a:rPr lang="en-US" sz="2000" b="1" dirty="0"/>
              <a:t>85%+ precision rate</a:t>
            </a:r>
            <a:r>
              <a:rPr lang="en-US" sz="2000" dirty="0"/>
              <a:t> in initial evaluations.</a:t>
            </a:r>
          </a:p>
          <a:p>
            <a:pPr>
              <a:buFont typeface="Arial" panose="020B0604020202020204" pitchFamily="34" charset="0"/>
              <a:buChar char="•"/>
            </a:pPr>
            <a:r>
              <a:rPr lang="en-US" sz="2000" b="1" dirty="0"/>
              <a:t>Efficiency</a:t>
            </a:r>
            <a:r>
              <a:rPr lang="en-US" sz="2000" dirty="0"/>
              <a:t>: Response time optimized to be under </a:t>
            </a:r>
            <a:r>
              <a:rPr lang="en-US" sz="2000" b="1" dirty="0"/>
              <a:t>500ms</a:t>
            </a:r>
            <a:r>
              <a:rPr lang="en-US" sz="2000" dirty="0"/>
              <a:t> in most scenarios.</a:t>
            </a:r>
          </a:p>
          <a:p>
            <a:pPr>
              <a:buFont typeface="Arial" panose="020B0604020202020204" pitchFamily="34" charset="0"/>
              <a:buChar char="•"/>
            </a:pPr>
            <a:r>
              <a:rPr lang="en-US" sz="2000" b="1" dirty="0"/>
              <a:t>User Experience</a:t>
            </a:r>
            <a:r>
              <a:rPr lang="en-US" sz="2000" dirty="0"/>
              <a:t>: Enhanced via </a:t>
            </a:r>
            <a:r>
              <a:rPr lang="en-US" sz="2000" b="1" dirty="0"/>
              <a:t>continuous learning</a:t>
            </a:r>
            <a:r>
              <a:rPr lang="en-US" sz="2000" dirty="0"/>
              <a:t> and fine-tuning feedback mechanisms.</a:t>
            </a:r>
          </a:p>
          <a:p>
            <a:pPr defTabSz="1219170">
              <a:lnSpc>
                <a:spcPct val="80000"/>
              </a:lnSpc>
              <a:buClr>
                <a:srgbClr val="000000"/>
              </a:buClr>
              <a:buSzPts val="1100"/>
            </a:pPr>
            <a:endParaRPr lang="en-GB" sz="2667" b="1" kern="0" dirty="0">
              <a:solidFill>
                <a:srgbClr val="000000"/>
              </a:solidFill>
              <a:latin typeface="Graphik" panose="020B0503030202060203" pitchFamily="34" charset="0"/>
              <a:ea typeface="Google Sans SemiBold"/>
              <a:cs typeface="Google Sans SemiBold"/>
              <a:sym typeface="Google Sans SemiBold"/>
            </a:endParaRPr>
          </a:p>
        </p:txBody>
      </p:sp>
    </p:spTree>
    <p:extLst>
      <p:ext uri="{BB962C8B-B14F-4D97-AF65-F5344CB8AC3E}">
        <p14:creationId xmlns:p14="http://schemas.microsoft.com/office/powerpoint/2010/main" val="4123678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F1016"/>
        </a:solidFill>
        <a:effectLst/>
      </p:bgPr>
    </p:bg>
    <p:spTree>
      <p:nvGrpSpPr>
        <p:cNvPr id="1" name="Shape 139"/>
        <p:cNvGrpSpPr/>
        <p:nvPr/>
      </p:nvGrpSpPr>
      <p:grpSpPr>
        <a:xfrm>
          <a:off x="0" y="0"/>
          <a:ext cx="0" cy="0"/>
          <a:chOff x="0" y="0"/>
          <a:chExt cx="0" cy="0"/>
        </a:xfrm>
      </p:grpSpPr>
      <p:pic>
        <p:nvPicPr>
          <p:cNvPr id="140" name="Google Shape;140;p24" descr="5.png"/>
          <p:cNvPicPr preferRelativeResize="0"/>
          <p:nvPr/>
        </p:nvPicPr>
        <p:blipFill rotWithShape="1">
          <a:blip r:embed="rId3">
            <a:alphaModFix/>
          </a:blip>
          <a:srcRect l="37699" t="55828" r="25355"/>
          <a:stretch/>
        </p:blipFill>
        <p:spPr>
          <a:xfrm>
            <a:off x="-18005" y="-13189"/>
            <a:ext cx="5881517" cy="3955604"/>
          </a:xfrm>
          <a:prstGeom prst="rect">
            <a:avLst/>
          </a:prstGeom>
          <a:noFill/>
          <a:ln>
            <a:noFill/>
          </a:ln>
        </p:spPr>
      </p:pic>
      <p:pic>
        <p:nvPicPr>
          <p:cNvPr id="141" name="Google Shape;141;p24" descr="5.png"/>
          <p:cNvPicPr preferRelativeResize="0"/>
          <p:nvPr/>
        </p:nvPicPr>
        <p:blipFill rotWithShape="1">
          <a:blip r:embed="rId3">
            <a:alphaModFix amt="55980"/>
          </a:blip>
          <a:srcRect l="12849" r="46909" b="51453"/>
          <a:stretch/>
        </p:blipFill>
        <p:spPr>
          <a:xfrm>
            <a:off x="5267499" y="2166593"/>
            <a:ext cx="6914227" cy="4691927"/>
          </a:xfrm>
          <a:prstGeom prst="rect">
            <a:avLst/>
          </a:prstGeom>
          <a:noFill/>
          <a:ln>
            <a:noFill/>
          </a:ln>
        </p:spPr>
      </p:pic>
      <p:sp>
        <p:nvSpPr>
          <p:cNvPr id="143" name="Google Shape;143;p24"/>
          <p:cNvSpPr txBox="1"/>
          <p:nvPr/>
        </p:nvSpPr>
        <p:spPr>
          <a:xfrm>
            <a:off x="1246000" y="3179322"/>
            <a:ext cx="4850000" cy="1019200"/>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4400" b="1">
                <a:solidFill>
                  <a:schemeClr val="bg1"/>
                </a:solidFill>
                <a:latin typeface="Graphik Semibold" panose="020B0503030202060203" pitchFamily="34" charset="77"/>
                <a:sym typeface="Google Sans SemiBold"/>
              </a:rPr>
              <a:t>Thank You</a:t>
            </a:r>
            <a:endParaRPr sz="4400" b="1">
              <a:solidFill>
                <a:schemeClr val="bg1"/>
              </a:solidFill>
              <a:latin typeface="Graphik Semibold" panose="020B0503030202060203" pitchFamily="34" charset="77"/>
              <a:sym typeface="Google Sans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a:extLst>
            <a:ext uri="{FF2B5EF4-FFF2-40B4-BE49-F238E27FC236}">
              <a16:creationId xmlns:a16="http://schemas.microsoft.com/office/drawing/2014/main" id="{6722BA94-509B-E938-2B5C-66C080795053}"/>
            </a:ext>
          </a:extLst>
        </p:cNvPr>
        <p:cNvGrpSpPr/>
        <p:nvPr/>
      </p:nvGrpSpPr>
      <p:grpSpPr>
        <a:xfrm>
          <a:off x="0" y="0"/>
          <a:ext cx="0" cy="0"/>
          <a:chOff x="0" y="0"/>
          <a:chExt cx="0" cy="0"/>
        </a:xfrm>
      </p:grpSpPr>
      <p:sp>
        <p:nvSpPr>
          <p:cNvPr id="79" name="Google Shape;79;p16">
            <a:extLst>
              <a:ext uri="{FF2B5EF4-FFF2-40B4-BE49-F238E27FC236}">
                <a16:creationId xmlns:a16="http://schemas.microsoft.com/office/drawing/2014/main" id="{12D1A6E8-E791-64F0-F8ED-A4398B50CBB9}"/>
              </a:ext>
            </a:extLst>
          </p:cNvPr>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 name="Google Shape;58;p14">
            <a:extLst>
              <a:ext uri="{FF2B5EF4-FFF2-40B4-BE49-F238E27FC236}">
                <a16:creationId xmlns:a16="http://schemas.microsoft.com/office/drawing/2014/main" id="{B05C2CB0-0343-F5F7-DC39-4B19C208B46A}"/>
              </a:ext>
            </a:extLst>
          </p:cNvPr>
          <p:cNvSpPr txBox="1"/>
          <p:nvPr/>
        </p:nvSpPr>
        <p:spPr>
          <a:xfrm>
            <a:off x="402526" y="460721"/>
            <a:ext cx="11233753" cy="846811"/>
          </a:xfrm>
          <a:prstGeom prst="rect">
            <a:avLst/>
          </a:prstGeom>
          <a:noFill/>
          <a:ln>
            <a:noFill/>
          </a:ln>
        </p:spPr>
        <p:txBody>
          <a:bodyPr spcFirstLastPara="1" wrap="square" lIns="0" tIns="0" rIns="121900" bIns="0" anchor="t" anchorCtr="0">
            <a:noAutofit/>
          </a:bodyPr>
          <a:lstStyle/>
          <a:p>
            <a:pPr marL="0" marR="0" lvl="0" indent="0" algn="l" defTabSz="1219170" rtl="0" eaLnBrk="1" fontAlgn="auto" latinLnBrk="0" hangingPunct="1">
              <a:lnSpc>
                <a:spcPct val="80000"/>
              </a:lnSpc>
              <a:spcBef>
                <a:spcPts val="0"/>
              </a:spcBef>
              <a:spcAft>
                <a:spcPts val="0"/>
              </a:spcAft>
              <a:buClr>
                <a:srgbClr val="000000"/>
              </a:buClr>
              <a:buSzPts val="1100"/>
              <a:buFontTx/>
              <a:buNone/>
              <a:tabLst/>
              <a:defRPr/>
            </a:pPr>
            <a:r>
              <a:rPr kumimoji="0" lang="en-GB" sz="2667" b="1" i="0" u="none" strike="noStrike" kern="0" cap="none" spc="0" normalizeH="0" baseline="0" noProof="0" dirty="0">
                <a:ln>
                  <a:noFill/>
                </a:ln>
                <a:solidFill>
                  <a:srgbClr val="000000"/>
                </a:solidFill>
                <a:effectLst/>
                <a:uLnTx/>
                <a:uFillTx/>
                <a:latin typeface="Graphik" panose="020B0503030202060203" pitchFamily="34" charset="0"/>
                <a:ea typeface="Google Sans SemiBold"/>
                <a:cs typeface="Google Sans SemiBold"/>
                <a:sym typeface="Google Sans SemiBold"/>
              </a:rPr>
              <a:t>Theme</a:t>
            </a:r>
            <a:endParaRPr kumimoji="0" sz="1200" b="1" i="0" u="none" strike="noStrike" kern="0" cap="none" spc="0" normalizeH="0" baseline="0" noProof="0" dirty="0">
              <a:ln>
                <a:noFill/>
              </a:ln>
              <a:solidFill>
                <a:srgbClr val="000000"/>
              </a:solidFill>
              <a:effectLst/>
              <a:uLnTx/>
              <a:uFillTx/>
              <a:latin typeface="Graphik" panose="020B0503030202060203" pitchFamily="34" charset="0"/>
              <a:ea typeface="Google Sans SemiBold"/>
              <a:cs typeface="Google Sans SemiBold"/>
              <a:sym typeface="Google Sans SemiBold"/>
            </a:endParaRPr>
          </a:p>
        </p:txBody>
      </p:sp>
      <p:sp>
        <p:nvSpPr>
          <p:cNvPr id="4" name="TextBox 3">
            <a:extLst>
              <a:ext uri="{FF2B5EF4-FFF2-40B4-BE49-F238E27FC236}">
                <a16:creationId xmlns:a16="http://schemas.microsoft.com/office/drawing/2014/main" id="{DECEAEA0-57D2-4376-DAC1-1AEDB8E9B817}"/>
              </a:ext>
            </a:extLst>
          </p:cNvPr>
          <p:cNvSpPr txBox="1"/>
          <p:nvPr/>
        </p:nvSpPr>
        <p:spPr>
          <a:xfrm>
            <a:off x="-152400" y="1199378"/>
            <a:ext cx="10564761" cy="2739211"/>
          </a:xfrm>
          <a:prstGeom prst="rect">
            <a:avLst/>
          </a:prstGeom>
          <a:noFill/>
        </p:spPr>
        <p:txBody>
          <a:bodyPr wrap="square">
            <a:spAutoFit/>
          </a:bodyPr>
          <a:lstStyle/>
          <a:p>
            <a:pPr marL="457200" marR="0"/>
            <a:r>
              <a:rPr lang="en-US" sz="1800" b="1" dirty="0">
                <a:effectLst/>
                <a:latin typeface="Graphik" panose="020B0503030202060203" pitchFamily="34" charset="0"/>
                <a:ea typeface="Aptos" panose="020B0004020202020204" pitchFamily="34" charset="0"/>
                <a:cs typeface="Aptos" panose="020B0004020202020204" pitchFamily="34" charset="0"/>
              </a:rPr>
              <a:t>"Applications of AI Agents in the Real-World”</a:t>
            </a:r>
          </a:p>
          <a:p>
            <a:pPr marL="457200" marR="0"/>
            <a:endParaRPr lang="en-US" sz="2800" dirty="0">
              <a:effectLst/>
              <a:latin typeface="Graphik" panose="020B0503030202060203" pitchFamily="34" charset="0"/>
              <a:ea typeface="Aptos" panose="020B0004020202020204" pitchFamily="34" charset="0"/>
              <a:cs typeface="Aptos" panose="020B0004020202020204" pitchFamily="34" charset="0"/>
            </a:endParaRPr>
          </a:p>
          <a:p>
            <a:pPr marL="457200" marR="0"/>
            <a:r>
              <a:rPr lang="en-US" sz="1800" dirty="0">
                <a:effectLst/>
                <a:latin typeface="Graphik" panose="020B0503030202060203" pitchFamily="34" charset="0"/>
                <a:ea typeface="Aptos" panose="020B0004020202020204" pitchFamily="34" charset="0"/>
                <a:cs typeface="Aptos" panose="020B0004020202020204" pitchFamily="34" charset="0"/>
              </a:rPr>
              <a:t>This theme explores how advanced artificial intelligence can be seamlessly integrated into practical, real-world scenarios to drive innovation and efficiency. It highlights the potential of AI agents to transform business processes, enhance decision-making, and optimize client services. From automating routine tasks to providing deep insights through data analysis, AI agents can empower consultants to deliver more strategic, data-driven solutions to address real-world challenges, such as improving operational efficiency, enhancing customer experiences, and driving sustainable growth.</a:t>
            </a:r>
            <a:endParaRPr lang="en-US" sz="2800" dirty="0">
              <a:effectLst/>
              <a:latin typeface="Graphik" panose="020B0503030202060203" pitchFamily="34" charset="0"/>
              <a:ea typeface="Aptos" panose="020B0004020202020204" pitchFamily="34" charset="0"/>
              <a:cs typeface="Aptos" panose="020B0004020202020204" pitchFamily="34" charset="0"/>
            </a:endParaRPr>
          </a:p>
        </p:txBody>
      </p:sp>
    </p:spTree>
    <p:extLst>
      <p:ext uri="{BB962C8B-B14F-4D97-AF65-F5344CB8AC3E}">
        <p14:creationId xmlns:p14="http://schemas.microsoft.com/office/powerpoint/2010/main" val="1034298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F1016"/>
        </a:solidFill>
        <a:effectLst/>
      </p:bgPr>
    </p:bg>
    <p:spTree>
      <p:nvGrpSpPr>
        <p:cNvPr id="1" name="Shape 54"/>
        <p:cNvGrpSpPr/>
        <p:nvPr/>
      </p:nvGrpSpPr>
      <p:grpSpPr>
        <a:xfrm>
          <a:off x="0" y="0"/>
          <a:ext cx="0" cy="0"/>
          <a:chOff x="0" y="0"/>
          <a:chExt cx="0" cy="0"/>
        </a:xfrm>
      </p:grpSpPr>
      <p:pic>
        <p:nvPicPr>
          <p:cNvPr id="55" name="Google Shape;55;p14" descr="5.png"/>
          <p:cNvPicPr preferRelativeResize="0"/>
          <p:nvPr/>
        </p:nvPicPr>
        <p:blipFill rotWithShape="1">
          <a:blip r:embed="rId3">
            <a:alphaModFix/>
          </a:blip>
          <a:srcRect l="37699" t="55828" r="25355"/>
          <a:stretch/>
        </p:blipFill>
        <p:spPr>
          <a:xfrm>
            <a:off x="-18005" y="-13189"/>
            <a:ext cx="5881517" cy="3955604"/>
          </a:xfrm>
          <a:prstGeom prst="rect">
            <a:avLst/>
          </a:prstGeom>
          <a:noFill/>
          <a:ln>
            <a:noFill/>
          </a:ln>
        </p:spPr>
      </p:pic>
      <p:pic>
        <p:nvPicPr>
          <p:cNvPr id="56" name="Google Shape;56;p14" descr="5.png"/>
          <p:cNvPicPr preferRelativeResize="0"/>
          <p:nvPr/>
        </p:nvPicPr>
        <p:blipFill rotWithShape="1">
          <a:blip r:embed="rId3">
            <a:alphaModFix amt="55980"/>
          </a:blip>
          <a:srcRect l="12849" r="46909" b="51453"/>
          <a:stretch/>
        </p:blipFill>
        <p:spPr>
          <a:xfrm>
            <a:off x="5267499" y="2166593"/>
            <a:ext cx="6914227" cy="4691927"/>
          </a:xfrm>
          <a:prstGeom prst="rect">
            <a:avLst/>
          </a:prstGeom>
          <a:noFill/>
          <a:ln>
            <a:noFill/>
          </a:ln>
        </p:spPr>
      </p:pic>
      <p:sp>
        <p:nvSpPr>
          <p:cNvPr id="57" name="Google Shape;57;p14"/>
          <p:cNvSpPr txBox="1"/>
          <p:nvPr/>
        </p:nvSpPr>
        <p:spPr>
          <a:xfrm>
            <a:off x="1325000" y="2053087"/>
            <a:ext cx="9746921" cy="4028376"/>
          </a:xfrm>
          <a:prstGeom prst="rect">
            <a:avLst/>
          </a:prstGeom>
          <a:noFill/>
          <a:ln>
            <a:noFill/>
          </a:ln>
        </p:spPr>
        <p:txBody>
          <a:bodyPr spcFirstLastPara="1" wrap="square" lIns="121900" tIns="121900" rIns="121900" bIns="121900" anchor="t" anchorCtr="0">
            <a:normAutofit/>
          </a:bodyPr>
          <a:lstStyle/>
          <a:p>
            <a:pPr defTabSz="1219170">
              <a:lnSpc>
                <a:spcPct val="115000"/>
              </a:lnSpc>
              <a:buClr>
                <a:srgbClr val="000000"/>
              </a:buClr>
            </a:pPr>
            <a:r>
              <a:rPr lang="en-US" sz="2533" kern="0" dirty="0">
                <a:solidFill>
                  <a:srgbClr val="FFFFFF"/>
                </a:solidFill>
                <a:latin typeface="Graphik" panose="020B0503030202060203" pitchFamily="34" charset="0"/>
                <a:ea typeface="Google Sans"/>
                <a:cs typeface="Google Sans"/>
                <a:sym typeface="Google Sans"/>
              </a:rPr>
              <a:t>Team Name: Warriors</a:t>
            </a:r>
          </a:p>
          <a:p>
            <a:pPr defTabSz="1219170">
              <a:lnSpc>
                <a:spcPct val="115000"/>
              </a:lnSpc>
              <a:buClr>
                <a:srgbClr val="000000"/>
              </a:buClr>
            </a:pPr>
            <a:r>
              <a:rPr lang="en-US" sz="2533" kern="0" dirty="0">
                <a:solidFill>
                  <a:srgbClr val="FFFFFF"/>
                </a:solidFill>
                <a:latin typeface="Graphik" panose="020B0503030202060203" pitchFamily="34" charset="0"/>
                <a:ea typeface="Google Sans"/>
                <a:cs typeface="Google Sans"/>
                <a:sym typeface="Google Sans"/>
              </a:rPr>
              <a:t>Hackathon: Hack the Future: A Gen AI Sprint Powered by Data</a:t>
            </a:r>
          </a:p>
          <a:p>
            <a:pPr defTabSz="1219170">
              <a:lnSpc>
                <a:spcPct val="115000"/>
              </a:lnSpc>
              <a:buClr>
                <a:srgbClr val="000000"/>
              </a:buClr>
            </a:pPr>
            <a:r>
              <a:rPr lang="en-US" sz="2533" kern="0" dirty="0">
                <a:solidFill>
                  <a:srgbClr val="FFFFFF"/>
                </a:solidFill>
                <a:latin typeface="Graphik" panose="020B0503030202060203" pitchFamily="34" charset="0"/>
                <a:ea typeface="Google Sans"/>
                <a:cs typeface="Google Sans"/>
                <a:sym typeface="Google Sans"/>
              </a:rPr>
              <a:t>Track: Strategy &amp; Consulting</a:t>
            </a:r>
          </a:p>
          <a:p>
            <a:pPr defTabSz="1219170">
              <a:lnSpc>
                <a:spcPct val="115000"/>
              </a:lnSpc>
              <a:buClr>
                <a:srgbClr val="000000"/>
              </a:buClr>
            </a:pPr>
            <a:r>
              <a:rPr lang="en-US" sz="2533" kern="0" dirty="0">
                <a:solidFill>
                  <a:srgbClr val="FFFFFF"/>
                </a:solidFill>
                <a:latin typeface="Graphik" panose="020B0503030202060203" pitchFamily="34" charset="0"/>
                <a:ea typeface="Google Sans"/>
                <a:cs typeface="Google Sans"/>
                <a:sym typeface="Google Sans"/>
              </a:rPr>
              <a:t>Idea Name: Empowering Elderly Care with Multi-Agent AI System</a:t>
            </a:r>
          </a:p>
        </p:txBody>
      </p:sp>
      <p:sp>
        <p:nvSpPr>
          <p:cNvPr id="58" name="Google Shape;58;p14"/>
          <p:cNvSpPr txBox="1"/>
          <p:nvPr/>
        </p:nvSpPr>
        <p:spPr>
          <a:xfrm>
            <a:off x="1325000" y="2166600"/>
            <a:ext cx="6842649" cy="847943"/>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endParaRPr sz="2933" kern="0" dirty="0">
              <a:solidFill>
                <a:srgbClr val="FFFFFF"/>
              </a:solidFill>
              <a:latin typeface="Graphik" panose="020B0503030202060203" pitchFamily="34" charset="0"/>
              <a:ea typeface="Google Sans SemiBold"/>
              <a:cs typeface="Google Sans SemiBold"/>
              <a:sym typeface="Google Sans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6" name="Google Shape;66;p15"/>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2400" kern="0">
              <a:solidFill>
                <a:srgbClr val="000000"/>
              </a:solidFill>
              <a:latin typeface="Graphik" panose="020B0503030202060203" pitchFamily="34" charset="0"/>
              <a:cs typeface="Arial"/>
              <a:sym typeface="Arial"/>
            </a:endParaRPr>
          </a:p>
        </p:txBody>
      </p:sp>
      <p:sp>
        <p:nvSpPr>
          <p:cNvPr id="67" name="Google Shape;67;p15"/>
          <p:cNvSpPr/>
          <p:nvPr/>
        </p:nvSpPr>
        <p:spPr>
          <a:xfrm>
            <a:off x="-16400" y="2365236"/>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2400" kern="0">
              <a:solidFill>
                <a:srgbClr val="000000"/>
              </a:solidFill>
              <a:latin typeface="Graphik" panose="020B0503030202060203" pitchFamily="34" charset="0"/>
              <a:cs typeface="Arial"/>
              <a:sym typeface="Arial"/>
            </a:endParaRPr>
          </a:p>
        </p:txBody>
      </p:sp>
      <p:pic>
        <p:nvPicPr>
          <p:cNvPr id="69" name="Google Shape;69;p15"/>
          <p:cNvPicPr preferRelativeResize="0"/>
          <p:nvPr/>
        </p:nvPicPr>
        <p:blipFill rotWithShape="1">
          <a:blip r:embed="rId3">
            <a:alphaModFix/>
          </a:blip>
          <a:srcRect b="86877"/>
          <a:stretch/>
        </p:blipFill>
        <p:spPr>
          <a:xfrm>
            <a:off x="1" y="0"/>
            <a:ext cx="12192004" cy="899965"/>
          </a:xfrm>
          <a:prstGeom prst="rect">
            <a:avLst/>
          </a:prstGeom>
          <a:noFill/>
          <a:ln>
            <a:noFill/>
          </a:ln>
        </p:spPr>
      </p:pic>
      <p:pic>
        <p:nvPicPr>
          <p:cNvPr id="2" name="Picture 1" descr="A bright light in the sky&#10;&#10;AI-generated content may be incorrect.">
            <a:extLst>
              <a:ext uri="{FF2B5EF4-FFF2-40B4-BE49-F238E27FC236}">
                <a16:creationId xmlns:a16="http://schemas.microsoft.com/office/drawing/2014/main" id="{FE4E1242-A2E1-CE79-930C-1CDFA98340C4}"/>
              </a:ext>
            </a:extLst>
          </p:cNvPr>
          <p:cNvPicPr>
            <a:picLocks noChangeAspect="1"/>
          </p:cNvPicPr>
          <p:nvPr/>
        </p:nvPicPr>
        <p:blipFill>
          <a:blip r:embed="rId4"/>
          <a:stretch>
            <a:fillRect/>
          </a:stretch>
        </p:blipFill>
        <p:spPr>
          <a:xfrm>
            <a:off x="0" y="0"/>
            <a:ext cx="12192000" cy="2370667"/>
          </a:xfrm>
          <a:prstGeom prst="rect">
            <a:avLst/>
          </a:prstGeom>
        </p:spPr>
      </p:pic>
      <p:grpSp>
        <p:nvGrpSpPr>
          <p:cNvPr id="8" name="Group 7">
            <a:extLst>
              <a:ext uri="{FF2B5EF4-FFF2-40B4-BE49-F238E27FC236}">
                <a16:creationId xmlns:a16="http://schemas.microsoft.com/office/drawing/2014/main" id="{B52ED2C4-F73E-CF5A-BF7C-0A430F065734}"/>
              </a:ext>
            </a:extLst>
          </p:cNvPr>
          <p:cNvGrpSpPr/>
          <p:nvPr/>
        </p:nvGrpSpPr>
        <p:grpSpPr>
          <a:xfrm>
            <a:off x="1437210" y="1714039"/>
            <a:ext cx="2966257" cy="440017"/>
            <a:chOff x="415600" y="1568886"/>
            <a:chExt cx="2966257" cy="440017"/>
          </a:xfrm>
        </p:grpSpPr>
        <p:sp>
          <p:nvSpPr>
            <p:cNvPr id="3" name="Rectangle 2">
              <a:extLst>
                <a:ext uri="{FF2B5EF4-FFF2-40B4-BE49-F238E27FC236}">
                  <a16:creationId xmlns:a16="http://schemas.microsoft.com/office/drawing/2014/main" id="{98BFF640-EAAB-CF3A-4C85-790407726C03}"/>
                </a:ext>
              </a:extLst>
            </p:cNvPr>
            <p:cNvSpPr/>
            <p:nvPr/>
          </p:nvSpPr>
          <p:spPr>
            <a:xfrm>
              <a:off x="415600" y="1568886"/>
              <a:ext cx="2966257" cy="440017"/>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0C1551D-3641-BAF5-9579-63C60DB1ED33}"/>
                </a:ext>
              </a:extLst>
            </p:cNvPr>
            <p:cNvSpPr txBox="1"/>
            <p:nvPr/>
          </p:nvSpPr>
          <p:spPr>
            <a:xfrm>
              <a:off x="633859" y="1604228"/>
              <a:ext cx="2579004" cy="338554"/>
            </a:xfrm>
            <a:prstGeom prst="rect">
              <a:avLst/>
            </a:prstGeom>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i="0">
                  <a:solidFill>
                    <a:srgbClr val="EBB0FE"/>
                  </a:solidFill>
                  <a:latin typeface="Graphik Medium" panose="020B0503030202060203" pitchFamily="34" charset="77"/>
                </a:rPr>
                <a:t>Data and AI Week</a:t>
              </a:r>
            </a:p>
          </p:txBody>
        </p:sp>
      </p:grpSp>
      <p:pic>
        <p:nvPicPr>
          <p:cNvPr id="5" name="Picture 4" descr="A white arrow on a black background&#10;&#10;AI-generated content may be incorrect.">
            <a:extLst>
              <a:ext uri="{FF2B5EF4-FFF2-40B4-BE49-F238E27FC236}">
                <a16:creationId xmlns:a16="http://schemas.microsoft.com/office/drawing/2014/main" id="{5F713958-C4C7-780B-FFFD-8F410CF44835}"/>
              </a:ext>
            </a:extLst>
          </p:cNvPr>
          <p:cNvPicPr>
            <a:picLocks noChangeAspect="1"/>
          </p:cNvPicPr>
          <p:nvPr/>
        </p:nvPicPr>
        <p:blipFill>
          <a:blip r:embed="rId5"/>
          <a:stretch>
            <a:fillRect/>
          </a:stretch>
        </p:blipFill>
        <p:spPr>
          <a:xfrm>
            <a:off x="461007" y="602264"/>
            <a:ext cx="713410" cy="786848"/>
          </a:xfrm>
          <a:prstGeom prst="rect">
            <a:avLst/>
          </a:prstGeom>
        </p:spPr>
      </p:pic>
      <p:sp>
        <p:nvSpPr>
          <p:cNvPr id="9" name="Text Placeholder 3">
            <a:extLst>
              <a:ext uri="{FF2B5EF4-FFF2-40B4-BE49-F238E27FC236}">
                <a16:creationId xmlns:a16="http://schemas.microsoft.com/office/drawing/2014/main" id="{A9E1495F-FE75-9708-38F9-0BBC65F4D451}"/>
              </a:ext>
            </a:extLst>
          </p:cNvPr>
          <p:cNvSpPr txBox="1">
            <a:spLocks/>
          </p:cNvSpPr>
          <p:nvPr/>
        </p:nvSpPr>
        <p:spPr>
          <a:xfrm>
            <a:off x="1326460" y="440837"/>
            <a:ext cx="5492195" cy="135298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nSpc>
                <a:spcPts val="2797"/>
              </a:lnSpc>
            </a:pPr>
            <a:r>
              <a:rPr lang="en-US" sz="3200" kern="0">
                <a:solidFill>
                  <a:schemeClr val="bg1"/>
                </a:solidFill>
                <a:latin typeface="Graphik Semibold" panose="020B0703030202060203" pitchFamily="34" charset="0"/>
              </a:rPr>
              <a:t>Hack the Future: </a:t>
            </a:r>
            <a:br>
              <a:rPr lang="en-US" sz="3200" kern="0">
                <a:solidFill>
                  <a:schemeClr val="bg1"/>
                </a:solidFill>
                <a:latin typeface="Graphik Semibold" panose="020B0703030202060203" pitchFamily="34" charset="0"/>
              </a:rPr>
            </a:br>
            <a:r>
              <a:rPr lang="en-US" sz="3200" kern="0">
                <a:solidFill>
                  <a:schemeClr val="bg1"/>
                </a:solidFill>
                <a:latin typeface="Graphik Semibold" panose="020B0703030202060203" pitchFamily="34" charset="0"/>
              </a:rPr>
              <a:t>A Gen AI Sprint </a:t>
            </a:r>
            <a:br>
              <a:rPr lang="en-US" sz="3200" kern="0">
                <a:solidFill>
                  <a:schemeClr val="bg1"/>
                </a:solidFill>
                <a:latin typeface="Graphik Semibold" panose="020B0703030202060203" pitchFamily="34" charset="0"/>
              </a:rPr>
            </a:br>
            <a:r>
              <a:rPr lang="en-US" sz="3200" kern="0">
                <a:solidFill>
                  <a:schemeClr val="bg1"/>
                </a:solidFill>
                <a:latin typeface="Graphik Semibold" panose="020B0703030202060203" pitchFamily="34" charset="0"/>
              </a:rPr>
              <a:t>Powered by Data</a:t>
            </a:r>
          </a:p>
        </p:txBody>
      </p:sp>
      <p:sp>
        <p:nvSpPr>
          <p:cNvPr id="13" name="Rectangle 12">
            <a:extLst>
              <a:ext uri="{FF2B5EF4-FFF2-40B4-BE49-F238E27FC236}">
                <a16:creationId xmlns:a16="http://schemas.microsoft.com/office/drawing/2014/main" id="{E8A4F854-78AF-BC25-0565-685458E792EF}"/>
              </a:ext>
            </a:extLst>
          </p:cNvPr>
          <p:cNvSpPr/>
          <p:nvPr/>
        </p:nvSpPr>
        <p:spPr>
          <a:xfrm>
            <a:off x="924152" y="4315279"/>
            <a:ext cx="1443661"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
        <p:nvSpPr>
          <p:cNvPr id="15" name="Text Placeholder 27">
            <a:extLst>
              <a:ext uri="{FF2B5EF4-FFF2-40B4-BE49-F238E27FC236}">
                <a16:creationId xmlns:a16="http://schemas.microsoft.com/office/drawing/2014/main" id="{4E6E6483-22B8-8DE4-F4D4-3D22A89DA1A7}"/>
              </a:ext>
            </a:extLst>
          </p:cNvPr>
          <p:cNvSpPr txBox="1">
            <a:spLocks/>
          </p:cNvSpPr>
          <p:nvPr/>
        </p:nvSpPr>
        <p:spPr>
          <a:xfrm>
            <a:off x="2709050" y="3907614"/>
            <a:ext cx="3177007" cy="811161"/>
          </a:xfrm>
          <a:prstGeom prst="rect">
            <a:avLst/>
          </a:prstGeom>
        </p:spPr>
        <p:txBody>
          <a:bodyPr vert="horz" lIns="0" tIns="0" rIns="0" bIns="0" rtlCol="0" anchor="b">
            <a:noAutofit/>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GB" sz="2000" b="1" i="0" u="none" strike="noStrike" kern="1200" cap="none" spc="0" normalizeH="0" baseline="0" noProof="0" dirty="0">
                <a:ln>
                  <a:noFill/>
                </a:ln>
                <a:solidFill>
                  <a:srgbClr val="A100FF"/>
                </a:solidFill>
                <a:effectLst/>
                <a:uLnTx/>
                <a:uFillTx/>
                <a:latin typeface="Graphik"/>
                <a:ea typeface="+mn-ea"/>
                <a:cs typeface="+mn-cs"/>
              </a:rPr>
              <a:t>Nishitha </a:t>
            </a:r>
            <a:r>
              <a:rPr kumimoji="0" lang="en-GB" sz="2000" b="1" i="0" u="none" strike="noStrike" kern="1200" cap="none" spc="0" normalizeH="0" baseline="0" noProof="0" dirty="0" err="1">
                <a:ln>
                  <a:noFill/>
                </a:ln>
                <a:solidFill>
                  <a:srgbClr val="A100FF"/>
                </a:solidFill>
                <a:effectLst/>
                <a:uLnTx/>
                <a:uFillTx/>
                <a:latin typeface="Graphik"/>
                <a:ea typeface="+mn-ea"/>
                <a:cs typeface="+mn-cs"/>
              </a:rPr>
              <a:t>Sirapu</a:t>
            </a:r>
            <a:r>
              <a:rPr kumimoji="0" lang="en-GB" sz="2000" b="1" i="0" u="none" strike="noStrike" kern="1200" cap="none" spc="0" normalizeH="0" baseline="0" noProof="0" dirty="0">
                <a:ln>
                  <a:noFill/>
                </a:ln>
                <a:solidFill>
                  <a:srgbClr val="A100FF"/>
                </a:solidFill>
                <a:effectLst/>
                <a:uLnTx/>
                <a:uFillTx/>
                <a:latin typeface="Graphik"/>
                <a:ea typeface="+mn-ea"/>
                <a:cs typeface="+mn-cs"/>
              </a:rPr>
              <a:t> (Team Lead)</a:t>
            </a:r>
          </a:p>
        </p:txBody>
      </p:sp>
      <p:sp>
        <p:nvSpPr>
          <p:cNvPr id="16" name="Rectangle 15">
            <a:extLst>
              <a:ext uri="{FF2B5EF4-FFF2-40B4-BE49-F238E27FC236}">
                <a16:creationId xmlns:a16="http://schemas.microsoft.com/office/drawing/2014/main" id="{14EEB873-68EC-21FA-6C9C-02DF57531577}"/>
              </a:ext>
            </a:extLst>
          </p:cNvPr>
          <p:cNvSpPr/>
          <p:nvPr/>
        </p:nvSpPr>
        <p:spPr>
          <a:xfrm>
            <a:off x="6630036" y="4315279"/>
            <a:ext cx="1481237"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Graphik"/>
                <a:ea typeface="+mn-ea"/>
                <a:cs typeface="+mn-cs"/>
              </a:rPr>
              <a:t>Photo</a:t>
            </a:r>
          </a:p>
        </p:txBody>
      </p:sp>
      <p:cxnSp>
        <p:nvCxnSpPr>
          <p:cNvPr id="18" name="Straight Connector 17">
            <a:extLst>
              <a:ext uri="{FF2B5EF4-FFF2-40B4-BE49-F238E27FC236}">
                <a16:creationId xmlns:a16="http://schemas.microsoft.com/office/drawing/2014/main" id="{10E780D7-8359-373C-8C58-C27EB0044A3A}"/>
              </a:ext>
            </a:extLst>
          </p:cNvPr>
          <p:cNvCxnSpPr/>
          <p:nvPr/>
        </p:nvCxnSpPr>
        <p:spPr>
          <a:xfrm>
            <a:off x="2694666" y="4818998"/>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Text Placeholder 27">
            <a:extLst>
              <a:ext uri="{FF2B5EF4-FFF2-40B4-BE49-F238E27FC236}">
                <a16:creationId xmlns:a16="http://schemas.microsoft.com/office/drawing/2014/main" id="{D04596E6-8892-485C-27A3-05953A7C9A22}"/>
              </a:ext>
            </a:extLst>
          </p:cNvPr>
          <p:cNvSpPr txBox="1">
            <a:spLocks/>
          </p:cNvSpPr>
          <p:nvPr/>
        </p:nvSpPr>
        <p:spPr>
          <a:xfrm>
            <a:off x="8366900" y="3907614"/>
            <a:ext cx="3177007" cy="811161"/>
          </a:xfrm>
          <a:prstGeom prst="rect">
            <a:avLst/>
          </a:prstGeom>
        </p:spPr>
        <p:txBody>
          <a:bodyPr vert="horz" lIns="0" tIns="0" rIns="0" bIns="0" rtlCol="0" anchor="b">
            <a:noAutofit/>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lang="en-GB" sz="2000" dirty="0">
                <a:latin typeface="Graphik"/>
              </a:rPr>
              <a:t>Keerthana </a:t>
            </a:r>
            <a:r>
              <a:rPr lang="en-GB" sz="2000" dirty="0" err="1">
                <a:latin typeface="Graphik"/>
              </a:rPr>
              <a:t>Darapu</a:t>
            </a:r>
            <a:r>
              <a:rPr kumimoji="0" lang="en-GB" sz="2000" b="1" i="0" u="none" strike="noStrike" kern="1200" cap="none" spc="0" normalizeH="0" baseline="0" noProof="0" dirty="0">
                <a:ln>
                  <a:noFill/>
                </a:ln>
                <a:solidFill>
                  <a:srgbClr val="A100FF"/>
                </a:solidFill>
                <a:effectLst/>
                <a:uLnTx/>
                <a:uFillTx/>
                <a:latin typeface="Graphik"/>
                <a:ea typeface="+mn-ea"/>
                <a:cs typeface="+mn-cs"/>
              </a:rPr>
              <a:t> </a:t>
            </a:r>
          </a:p>
        </p:txBody>
      </p:sp>
      <p:sp>
        <p:nvSpPr>
          <p:cNvPr id="25" name="Title 17">
            <a:extLst>
              <a:ext uri="{FF2B5EF4-FFF2-40B4-BE49-F238E27FC236}">
                <a16:creationId xmlns:a16="http://schemas.microsoft.com/office/drawing/2014/main" id="{9240FEF2-AAA6-406E-1BEC-B220846E54E6}"/>
              </a:ext>
            </a:extLst>
          </p:cNvPr>
          <p:cNvSpPr txBox="1">
            <a:spLocks/>
          </p:cNvSpPr>
          <p:nvPr/>
        </p:nvSpPr>
        <p:spPr>
          <a:xfrm>
            <a:off x="255225" y="2867440"/>
            <a:ext cx="11430000" cy="72643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b="1" kern="0">
                <a:latin typeface="Graphik" panose="020B0503030202060203" pitchFamily="34" charset="0"/>
              </a:rPr>
              <a:t>Team details</a:t>
            </a:r>
            <a:endParaRPr lang="en-GB" b="1" kern="0">
              <a:latin typeface="Graphik" panose="020B0503030202060203" pitchFamily="34" charset="0"/>
            </a:endParaRPr>
          </a:p>
        </p:txBody>
      </p:sp>
      <p:graphicFrame>
        <p:nvGraphicFramePr>
          <p:cNvPr id="26" name="Table 2">
            <a:extLst>
              <a:ext uri="{FF2B5EF4-FFF2-40B4-BE49-F238E27FC236}">
                <a16:creationId xmlns:a16="http://schemas.microsoft.com/office/drawing/2014/main" id="{8E054308-2CF0-5FCF-1076-92BF42D93733}"/>
              </a:ext>
            </a:extLst>
          </p:cNvPr>
          <p:cNvGraphicFramePr>
            <a:graphicFrameLocks noGrp="1"/>
          </p:cNvGraphicFramePr>
          <p:nvPr>
            <p:extLst>
              <p:ext uri="{D42A27DB-BD31-4B8C-83A1-F6EECF244321}">
                <p14:modId xmlns:p14="http://schemas.microsoft.com/office/powerpoint/2010/main" val="2547618468"/>
              </p:ext>
            </p:extLst>
          </p:nvPr>
        </p:nvGraphicFramePr>
        <p:xfrm>
          <a:off x="319038" y="3342942"/>
          <a:ext cx="11617737" cy="378454"/>
        </p:xfrm>
        <a:graphic>
          <a:graphicData uri="http://schemas.openxmlformats.org/drawingml/2006/table">
            <a:tbl>
              <a:tblPr firstRow="1" bandRow="1">
                <a:tableStyleId>{D7AC3CCA-C797-4891-BE02-D94E43425B78}</a:tableStyleId>
              </a:tblPr>
              <a:tblGrid>
                <a:gridCol w="4382355">
                  <a:extLst>
                    <a:ext uri="{9D8B030D-6E8A-4147-A177-3AD203B41FA5}">
                      <a16:colId xmlns:a16="http://schemas.microsoft.com/office/drawing/2014/main" val="129918070"/>
                    </a:ext>
                  </a:extLst>
                </a:gridCol>
                <a:gridCol w="7235382">
                  <a:extLst>
                    <a:ext uri="{9D8B030D-6E8A-4147-A177-3AD203B41FA5}">
                      <a16:colId xmlns:a16="http://schemas.microsoft.com/office/drawing/2014/main" val="1188269312"/>
                    </a:ext>
                  </a:extLst>
                </a:gridCol>
              </a:tblGrid>
              <a:tr h="378454">
                <a:tc>
                  <a:txBody>
                    <a:bodyPr/>
                    <a:lstStyle/>
                    <a:p>
                      <a:r>
                        <a:rPr lang="en-US" sz="1400" dirty="0">
                          <a:solidFill>
                            <a:srgbClr val="A100FF"/>
                          </a:solidFill>
                        </a:rPr>
                        <a:t>TEAM NAME: Warriors</a:t>
                      </a:r>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accent1">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accent1">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b="1" dirty="0">
                        <a:solidFill>
                          <a:srgbClr val="A100FF"/>
                        </a:solidFill>
                      </a:endParaRPr>
                    </a:p>
                  </a:txBody>
                  <a:tcPr>
                    <a:lnL w="6350" cap="flat" cmpd="sng" algn="ctr">
                      <a:solidFill>
                        <a:schemeClr val="accent1">
                          <a:lumMod val="20000"/>
                          <a:lumOff val="80000"/>
                        </a:schemeClr>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234512452"/>
                  </a:ext>
                </a:extLst>
              </a:tr>
            </a:tbl>
          </a:graphicData>
        </a:graphic>
      </p:graphicFrame>
      <p:cxnSp>
        <p:nvCxnSpPr>
          <p:cNvPr id="27" name="Straight Connector 26">
            <a:extLst>
              <a:ext uri="{FF2B5EF4-FFF2-40B4-BE49-F238E27FC236}">
                <a16:creationId xmlns:a16="http://schemas.microsoft.com/office/drawing/2014/main" id="{7A76A20A-7BD6-686D-E50A-3F3B987047E1}"/>
              </a:ext>
            </a:extLst>
          </p:cNvPr>
          <p:cNvCxnSpPr/>
          <p:nvPr/>
        </p:nvCxnSpPr>
        <p:spPr>
          <a:xfrm>
            <a:off x="8366900" y="4799296"/>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AA9FC0B4-6B1D-9477-A2D2-F2E5F7FB27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4642" y="4270614"/>
            <a:ext cx="1514404" cy="1534656"/>
          </a:xfrm>
          <a:prstGeom prst="rect">
            <a:avLst/>
          </a:prstGeom>
        </p:spPr>
      </p:pic>
      <p:pic>
        <p:nvPicPr>
          <p:cNvPr id="17" name="Picture 16">
            <a:extLst>
              <a:ext uri="{FF2B5EF4-FFF2-40B4-BE49-F238E27FC236}">
                <a16:creationId xmlns:a16="http://schemas.microsoft.com/office/drawing/2014/main" id="{5DD46D64-9461-9636-6F36-EBD1A133671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81160" y="4295952"/>
            <a:ext cx="1778987" cy="151244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8;p14">
            <a:extLst>
              <a:ext uri="{FF2B5EF4-FFF2-40B4-BE49-F238E27FC236}">
                <a16:creationId xmlns:a16="http://schemas.microsoft.com/office/drawing/2014/main" id="{321B8FFC-3ACD-A63B-7FE8-C3E8D22CF879}"/>
              </a:ext>
            </a:extLst>
          </p:cNvPr>
          <p:cNvSpPr txBox="1"/>
          <p:nvPr/>
        </p:nvSpPr>
        <p:spPr>
          <a:xfrm>
            <a:off x="332493" y="141538"/>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Entry Submission Summary</a:t>
            </a:r>
            <a:endParaRPr sz="1200" b="1" kern="0" dirty="0">
              <a:solidFill>
                <a:srgbClr val="000000"/>
              </a:solidFill>
              <a:latin typeface="Graphik" panose="020B0503030202060203" pitchFamily="34" charset="0"/>
              <a:ea typeface="Google Sans SemiBold"/>
              <a:cs typeface="Google Sans SemiBold"/>
              <a:sym typeface="Google Sans SemiBold"/>
            </a:endParaRPr>
          </a:p>
        </p:txBody>
      </p:sp>
      <p:graphicFrame>
        <p:nvGraphicFramePr>
          <p:cNvPr id="3" name="Table 2">
            <a:extLst>
              <a:ext uri="{FF2B5EF4-FFF2-40B4-BE49-F238E27FC236}">
                <a16:creationId xmlns:a16="http://schemas.microsoft.com/office/drawing/2014/main" id="{8330E63F-7543-6F17-0E7C-48BE4A3025F6}"/>
              </a:ext>
            </a:extLst>
          </p:cNvPr>
          <p:cNvGraphicFramePr>
            <a:graphicFrameLocks noGrp="1"/>
          </p:cNvGraphicFramePr>
          <p:nvPr>
            <p:extLst>
              <p:ext uri="{D42A27DB-BD31-4B8C-83A1-F6EECF244321}">
                <p14:modId xmlns:p14="http://schemas.microsoft.com/office/powerpoint/2010/main" val="3375751767"/>
              </p:ext>
            </p:extLst>
          </p:nvPr>
        </p:nvGraphicFramePr>
        <p:xfrm>
          <a:off x="177238" y="564944"/>
          <a:ext cx="11544264" cy="6207908"/>
        </p:xfrm>
        <a:graphic>
          <a:graphicData uri="http://schemas.openxmlformats.org/drawingml/2006/table">
            <a:tbl>
              <a:tblPr bandRow="1">
                <a:tableStyleId>{B301B821-A1FF-4177-AEE7-76D212191A09}</a:tableStyleId>
              </a:tblPr>
              <a:tblGrid>
                <a:gridCol w="2907429">
                  <a:extLst>
                    <a:ext uri="{9D8B030D-6E8A-4147-A177-3AD203B41FA5}">
                      <a16:colId xmlns:a16="http://schemas.microsoft.com/office/drawing/2014/main" val="562209318"/>
                    </a:ext>
                  </a:extLst>
                </a:gridCol>
                <a:gridCol w="8636835">
                  <a:extLst>
                    <a:ext uri="{9D8B030D-6E8A-4147-A177-3AD203B41FA5}">
                      <a16:colId xmlns:a16="http://schemas.microsoft.com/office/drawing/2014/main" val="400706380"/>
                    </a:ext>
                  </a:extLst>
                </a:gridCol>
              </a:tblGrid>
              <a:tr h="758413">
                <a:tc>
                  <a:txBody>
                    <a:bodyPr/>
                    <a:lstStyle/>
                    <a:p>
                      <a:pPr algn="ctr"/>
                      <a:r>
                        <a:rPr lang="en-US" b="1">
                          <a:latin typeface="Graphik" panose="020B0503030202060203" pitchFamily="34" charset="0"/>
                        </a:rPr>
                        <a:t>Idea Title</a:t>
                      </a:r>
                      <a:br>
                        <a:rPr lang="en-US">
                          <a:latin typeface="Graphik" panose="020B0503030202060203" pitchFamily="34" charset="0"/>
                        </a:rPr>
                      </a:br>
                      <a:r>
                        <a:rPr lang="en-US" sz="1400" b="0" i="0" u="none" strike="noStrike" cap="none">
                          <a:solidFill>
                            <a:schemeClr val="dk1"/>
                          </a:solidFill>
                          <a:effectLst/>
                          <a:latin typeface="Graphik" panose="020B0503030202060203" pitchFamily="34" charset="0"/>
                          <a:ea typeface="+mn-ea"/>
                          <a:cs typeface="+mn-cs"/>
                          <a:sym typeface="Arial"/>
                        </a:rPr>
                        <a:t>(Provide a concise and impactful title for your idea.)</a:t>
                      </a:r>
                      <a:endParaRPr lang="en-US">
                        <a:latin typeface="Graphik" panose="020B050303020206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tc>
                  <a:txBody>
                    <a:bodyPr/>
                    <a:lstStyle/>
                    <a:p>
                      <a:r>
                        <a:rPr lang="en-US" dirty="0"/>
                        <a:t>Empowering Elderly Care with Multi-Agent AI System</a:t>
                      </a:r>
                      <a:endParaRPr lang="en-US" dirty="0">
                        <a:latin typeface="Graphik" panose="020B050303020206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extLst>
                  <a:ext uri="{0D108BD9-81ED-4DB2-BD59-A6C34878D82A}">
                    <a16:rowId xmlns:a16="http://schemas.microsoft.com/office/drawing/2014/main" val="2836812125"/>
                  </a:ext>
                </a:extLst>
              </a:tr>
              <a:tr h="414005">
                <a:tc>
                  <a:txBody>
                    <a:bodyPr/>
                    <a:lstStyle/>
                    <a:p>
                      <a:pPr algn="ctr"/>
                      <a:r>
                        <a:rPr lang="en-US" b="1">
                          <a:latin typeface="Graphik" panose="020B0503030202060203" pitchFamily="34" charset="0"/>
                        </a:rPr>
                        <a:t>Team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Graphik" panose="020B0503030202060203" pitchFamily="34" charset="0"/>
                        </a:rPr>
                        <a:t>WARRIORS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9433584"/>
                  </a:ext>
                </a:extLst>
              </a:tr>
              <a:tr h="1699453">
                <a:tc>
                  <a:txBody>
                    <a:bodyPr/>
                    <a:lstStyle/>
                    <a:p>
                      <a:pPr algn="ctr"/>
                      <a:r>
                        <a:rPr lang="en-US" b="1">
                          <a:latin typeface="Graphik" panose="020B0503030202060203" pitchFamily="34" charset="0"/>
                        </a:rPr>
                        <a:t>Problem Statement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tc>
                  <a:txBody>
                    <a:bodyPr/>
                    <a:lstStyle/>
                    <a:p>
                      <a:r>
                        <a:rPr lang="en-US" dirty="0"/>
                        <a:t>The aging population faces challenges such as health risks, falls, and social isolation, especially when living alone. Traditional solutions like panic buttons and basic wearables are reactive rather than proactive, leading to delayed responses and potential health risks. There is a need for an intelligent, AI-driven system to provide real-time monitoring, emergency alerts, and emotional support to elderly individuals.</a:t>
                      </a:r>
                      <a:endParaRPr lang="en-US" dirty="0">
                        <a:latin typeface="Graphik" panose="020B050303020206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extLst>
                  <a:ext uri="{0D108BD9-81ED-4DB2-BD59-A6C34878D82A}">
                    <a16:rowId xmlns:a16="http://schemas.microsoft.com/office/drawing/2014/main" val="1929743077"/>
                  </a:ext>
                </a:extLst>
              </a:tr>
              <a:tr h="3192498">
                <a:tc>
                  <a:txBody>
                    <a:bodyPr/>
                    <a:lstStyle/>
                    <a:p>
                      <a:pPr algn="ctr"/>
                      <a:r>
                        <a:rPr lang="en-US" b="1" dirty="0">
                          <a:latin typeface="Graphik" panose="020B0503030202060203" pitchFamily="34" charset="0"/>
                        </a:rPr>
                        <a:t>Proposed Solution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A multi-agent AI system consisting of five intelligent agents: </a:t>
                      </a:r>
                      <a:br>
                        <a:rPr lang="en-US" dirty="0"/>
                      </a:br>
                      <a:r>
                        <a:rPr lang="en-US" dirty="0"/>
                        <a:t>1️⃣ </a:t>
                      </a:r>
                      <a:r>
                        <a:rPr lang="en-US" b="1" dirty="0"/>
                        <a:t>Health Monitoring Agent</a:t>
                      </a:r>
                      <a:r>
                        <a:rPr lang="en-US" dirty="0"/>
                        <a:t> – Tracks vitals using wearables and alerts caregivers. </a:t>
                      </a:r>
                      <a:br>
                        <a:rPr lang="en-US" dirty="0"/>
                      </a:br>
                      <a:r>
                        <a:rPr lang="en-US" dirty="0"/>
                        <a:t>2️⃣ </a:t>
                      </a:r>
                      <a:r>
                        <a:rPr lang="en-US" b="1" dirty="0"/>
                        <a:t>Behavior Analysis Agent</a:t>
                      </a:r>
                      <a:r>
                        <a:rPr lang="en-US" dirty="0"/>
                        <a:t> – Detects unusual patterns like falls or inactivity. </a:t>
                      </a:r>
                      <a:br>
                        <a:rPr lang="en-US" dirty="0"/>
                      </a:br>
                      <a:r>
                        <a:rPr lang="en-US" dirty="0"/>
                        <a:t>3️⃣ </a:t>
                      </a:r>
                      <a:r>
                        <a:rPr lang="en-US" b="1" dirty="0"/>
                        <a:t>Safety Monitoring Agent</a:t>
                      </a:r>
                      <a:r>
                        <a:rPr lang="en-US" dirty="0"/>
                        <a:t> – Monitors home sensors for movement and accidents. </a:t>
                      </a:r>
                      <a:br>
                        <a:rPr lang="en-US" dirty="0"/>
                      </a:br>
                      <a:r>
                        <a:rPr lang="en-US" dirty="0"/>
                        <a:t>4️⃣ </a:t>
                      </a:r>
                      <a:r>
                        <a:rPr lang="en-US" b="1" dirty="0"/>
                        <a:t>Daily Assistance Agent</a:t>
                      </a:r>
                      <a:r>
                        <a:rPr lang="en-US" dirty="0"/>
                        <a:t> – Sends reminders for medication, hydration, and appointments. </a:t>
                      </a:r>
                      <a:br>
                        <a:rPr lang="en-US" dirty="0"/>
                      </a:br>
                      <a:r>
                        <a:rPr lang="en-US" dirty="0"/>
                        <a:t>5️⃣ </a:t>
                      </a:r>
                      <a:r>
                        <a:rPr lang="en-US" b="1" dirty="0"/>
                        <a:t>Communication Agent</a:t>
                      </a:r>
                      <a:r>
                        <a:rPr lang="en-US" dirty="0"/>
                        <a:t> – Provides conversational AI for companionship and mental well-being. </a:t>
                      </a:r>
                      <a:endParaRPr lang="en-US" dirty="0">
                        <a:latin typeface="Graphik" panose="020B050303020206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66236264"/>
                  </a:ext>
                </a:extLst>
              </a:tr>
            </a:tbl>
          </a:graphicData>
        </a:graphic>
      </p:graphicFrame>
    </p:spTree>
    <p:extLst>
      <p:ext uri="{BB962C8B-B14F-4D97-AF65-F5344CB8AC3E}">
        <p14:creationId xmlns:p14="http://schemas.microsoft.com/office/powerpoint/2010/main" val="1509750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6117244"/>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Problem Statement :</a:t>
            </a:r>
          </a:p>
          <a:p>
            <a:pPr defTabSz="1219170">
              <a:lnSpc>
                <a:spcPct val="80000"/>
              </a:lnSpc>
              <a:buClr>
                <a:srgbClr val="000000"/>
              </a:buClr>
              <a:buSzPts val="1100"/>
            </a:pPr>
            <a:endParaRPr lang="en-GB" sz="2667" b="1" kern="0" dirty="0">
              <a:solidFill>
                <a:srgbClr val="000000"/>
              </a:solidFill>
              <a:latin typeface="Graphik" panose="020B0503030202060203" pitchFamily="34" charset="0"/>
              <a:ea typeface="Google Sans SemiBold"/>
              <a:cs typeface="Google Sans SemiBold"/>
              <a:sym typeface="Google Sans SemiBold"/>
            </a:endParaRPr>
          </a:p>
          <a:p>
            <a:pPr defTabSz="1219170">
              <a:lnSpc>
                <a:spcPct val="80000"/>
              </a:lnSpc>
              <a:buClr>
                <a:srgbClr val="000000"/>
              </a:buClr>
              <a:buSzPts val="1100"/>
            </a:pPr>
            <a:r>
              <a:rPr lang="en-US" sz="2667" kern="0" dirty="0">
                <a:solidFill>
                  <a:srgbClr val="000000"/>
                </a:solidFill>
                <a:latin typeface="Graphik" panose="020B0503030202060203" pitchFamily="34" charset="0"/>
                <a:ea typeface="Google Sans SemiBold"/>
                <a:cs typeface="Google Sans SemiBold"/>
                <a:sym typeface="Google Sans SemiBold"/>
              </a:rPr>
              <a:t>	The elderly population is growing rapidly, with many living alone and</a:t>
            </a:r>
          </a:p>
          <a:p>
            <a:pPr defTabSz="1219170">
              <a:lnSpc>
                <a:spcPct val="80000"/>
              </a:lnSpc>
              <a:buClr>
                <a:srgbClr val="000000"/>
              </a:buClr>
              <a:buSzPts val="1100"/>
            </a:pPr>
            <a:r>
              <a:rPr lang="en-US" sz="2667" kern="0" dirty="0">
                <a:solidFill>
                  <a:srgbClr val="000000"/>
                </a:solidFill>
                <a:latin typeface="Graphik" panose="020B0503030202060203" pitchFamily="34" charset="0"/>
                <a:ea typeface="Google Sans SemiBold"/>
                <a:cs typeface="Google Sans SemiBold"/>
                <a:sym typeface="Google Sans SemiBold"/>
              </a:rPr>
              <a:t>  facing risks such as health emergencies, falls, and social isolation. Caregivers</a:t>
            </a:r>
          </a:p>
          <a:p>
            <a:pPr defTabSz="1219170">
              <a:lnSpc>
                <a:spcPct val="80000"/>
              </a:lnSpc>
              <a:buClr>
                <a:srgbClr val="000000"/>
              </a:buClr>
              <a:buSzPts val="1100"/>
            </a:pPr>
            <a:r>
              <a:rPr lang="en-US" sz="2667" kern="0" dirty="0">
                <a:solidFill>
                  <a:srgbClr val="000000"/>
                </a:solidFill>
                <a:latin typeface="Graphik" panose="020B0503030202060203" pitchFamily="34" charset="0"/>
                <a:ea typeface="Google Sans SemiBold"/>
                <a:cs typeface="Google Sans SemiBold"/>
                <a:sym typeface="Google Sans SemiBold"/>
              </a:rPr>
              <a:t>  are often unable to monitor them in real-time, leading to delayed responses.</a:t>
            </a:r>
          </a:p>
          <a:p>
            <a:pPr defTabSz="1219170">
              <a:lnSpc>
                <a:spcPct val="80000"/>
              </a:lnSpc>
              <a:buClr>
                <a:srgbClr val="000000"/>
              </a:buClr>
              <a:buSzPts val="1100"/>
            </a:pPr>
            <a:endParaRPr lang="en-US" sz="2667" kern="0" dirty="0">
              <a:solidFill>
                <a:srgbClr val="000000"/>
              </a:solidFill>
              <a:latin typeface="Graphik" panose="020B0503030202060203" pitchFamily="34" charset="0"/>
              <a:ea typeface="Google Sans SemiBold"/>
              <a:cs typeface="Google Sans SemiBold"/>
              <a:sym typeface="Google Sans SemiBold"/>
            </a:endParaRPr>
          </a:p>
          <a:p>
            <a:pPr defTabSz="1219170">
              <a:lnSpc>
                <a:spcPct val="80000"/>
              </a:lnSpc>
              <a:buClr>
                <a:srgbClr val="000000"/>
              </a:buClr>
              <a:buSzPts val="1100"/>
            </a:pPr>
            <a:r>
              <a:rPr lang="en-US" sz="2667" kern="0" dirty="0">
                <a:solidFill>
                  <a:srgbClr val="000000"/>
                </a:solidFill>
                <a:latin typeface="Graphik" panose="020B0503030202060203" pitchFamily="34" charset="0"/>
                <a:ea typeface="Google Sans SemiBold"/>
                <a:cs typeface="Google Sans SemiBold"/>
                <a:sym typeface="Google Sans SemiBold"/>
              </a:rPr>
              <a:t>		Current solutions like panic buttons or basic wearables are </a:t>
            </a:r>
          </a:p>
          <a:p>
            <a:pPr defTabSz="1219170">
              <a:lnSpc>
                <a:spcPct val="80000"/>
              </a:lnSpc>
              <a:buClr>
                <a:srgbClr val="000000"/>
              </a:buClr>
              <a:buSzPts val="1100"/>
            </a:pPr>
            <a:r>
              <a:rPr lang="en-US" sz="2667" kern="0" dirty="0">
                <a:solidFill>
                  <a:srgbClr val="000000"/>
                </a:solidFill>
                <a:latin typeface="Graphik" panose="020B0503030202060203" pitchFamily="34" charset="0"/>
                <a:ea typeface="Google Sans SemiBold"/>
                <a:cs typeface="Google Sans SemiBold"/>
                <a:sym typeface="Google Sans SemiBold"/>
              </a:rPr>
              <a:t> reactive, not proactive. They do not offer predictive care, emotional support, or</a:t>
            </a:r>
          </a:p>
          <a:p>
            <a:pPr defTabSz="1219170">
              <a:lnSpc>
                <a:spcPct val="80000"/>
              </a:lnSpc>
              <a:buClr>
                <a:srgbClr val="000000"/>
              </a:buClr>
              <a:buSzPts val="1100"/>
            </a:pPr>
            <a:r>
              <a:rPr lang="en-US" sz="2667" kern="0" dirty="0">
                <a:solidFill>
                  <a:srgbClr val="000000"/>
                </a:solidFill>
                <a:latin typeface="Graphik" panose="020B0503030202060203" pitchFamily="34" charset="0"/>
                <a:ea typeface="Google Sans SemiBold"/>
                <a:cs typeface="Google Sans SemiBold"/>
                <a:sym typeface="Google Sans SemiBold"/>
              </a:rPr>
              <a:t> intelligent coordination between care elements. There is a need for an</a:t>
            </a:r>
          </a:p>
          <a:p>
            <a:pPr defTabSz="1219170">
              <a:lnSpc>
                <a:spcPct val="80000"/>
              </a:lnSpc>
              <a:buClr>
                <a:srgbClr val="000000"/>
              </a:buClr>
              <a:buSzPts val="1100"/>
            </a:pPr>
            <a:r>
              <a:rPr lang="en-US" sz="2667" kern="0" dirty="0">
                <a:solidFill>
                  <a:srgbClr val="000000"/>
                </a:solidFill>
                <a:latin typeface="Graphik" panose="020B0503030202060203" pitchFamily="34" charset="0"/>
                <a:ea typeface="Google Sans SemiBold"/>
                <a:cs typeface="Google Sans SemiBold"/>
                <a:sym typeface="Google Sans SemiBold"/>
              </a:rPr>
              <a:t> intelligent, always-on assistant to empower elderly individuals to live</a:t>
            </a:r>
          </a:p>
          <a:p>
            <a:pPr defTabSz="1219170">
              <a:lnSpc>
                <a:spcPct val="80000"/>
              </a:lnSpc>
              <a:buClr>
                <a:srgbClr val="000000"/>
              </a:buClr>
              <a:buSzPts val="1100"/>
            </a:pPr>
            <a:r>
              <a:rPr lang="en-US" sz="2667" kern="0" dirty="0">
                <a:solidFill>
                  <a:srgbClr val="000000"/>
                </a:solidFill>
                <a:latin typeface="Graphik" panose="020B0503030202060203" pitchFamily="34" charset="0"/>
                <a:ea typeface="Google Sans SemiBold"/>
                <a:cs typeface="Google Sans SemiBold"/>
                <a:sym typeface="Google Sans SemiBold"/>
              </a:rPr>
              <a:t> independently and safely.</a:t>
            </a:r>
          </a:p>
          <a:p>
            <a:pPr defTabSz="1219170">
              <a:lnSpc>
                <a:spcPct val="80000"/>
              </a:lnSpc>
              <a:buClr>
                <a:srgbClr val="000000"/>
              </a:buClr>
              <a:buSzPts val="1100"/>
            </a:pPr>
            <a:endParaRPr lang="en-GB" sz="2667" kern="0" dirty="0">
              <a:solidFill>
                <a:srgbClr val="000000"/>
              </a:solidFill>
              <a:latin typeface="Graphik" panose="020B0503030202060203" pitchFamily="34" charset="0"/>
              <a:ea typeface="Google Sans SemiBold"/>
              <a:cs typeface="Google Sans SemiBold"/>
              <a:sym typeface="Google Sans SemiBold"/>
            </a:endParaRPr>
          </a:p>
          <a:p>
            <a:pPr defTabSz="1219170">
              <a:lnSpc>
                <a:spcPct val="80000"/>
              </a:lnSpc>
              <a:buClr>
                <a:srgbClr val="000000"/>
              </a:buClr>
              <a:buSzPts val="1100"/>
            </a:pPr>
            <a:endParaRPr lang="en-GB" sz="2667" b="1" kern="0" dirty="0">
              <a:solidFill>
                <a:srgbClr val="000000"/>
              </a:solidFill>
              <a:latin typeface="Graphik" panose="020B0503030202060203" pitchFamily="34" charset="0"/>
              <a:ea typeface="Google Sans SemiBold"/>
              <a:cs typeface="Google Sans SemiBold"/>
              <a:sym typeface="Google Sans SemiBold"/>
            </a:endParaRPr>
          </a:p>
          <a:p>
            <a:pPr defTabSz="1219170">
              <a:lnSpc>
                <a:spcPct val="80000"/>
              </a:lnSpc>
              <a:buClr>
                <a:srgbClr val="000000"/>
              </a:buClr>
              <a:buSzPts val="1100"/>
            </a:pPr>
            <a:endParaRPr lang="en-GB" sz="2667" b="1" kern="0" dirty="0">
              <a:solidFill>
                <a:srgbClr val="000000"/>
              </a:solidFill>
              <a:latin typeface="Graphik" panose="020B0503030202060203" pitchFamily="34" charset="0"/>
              <a:ea typeface="Google Sans SemiBold"/>
              <a:cs typeface="Google Sans SemiBold"/>
              <a:sym typeface="Google Sans SemiBold"/>
            </a:endParaRPr>
          </a:p>
          <a:p>
            <a:pPr defTabSz="1219170">
              <a:lnSpc>
                <a:spcPct val="80000"/>
              </a:lnSpc>
              <a:buClr>
                <a:srgbClr val="000000"/>
              </a:buClr>
              <a:buSzPts val="1100"/>
            </a:pPr>
            <a:endParaRPr lang="en-GB" sz="2667" b="1" kern="0" dirty="0">
              <a:solidFill>
                <a:srgbClr val="000000"/>
              </a:solidFill>
              <a:latin typeface="Graphik" panose="020B0503030202060203" pitchFamily="34" charset="0"/>
              <a:ea typeface="Google Sans SemiBold"/>
              <a:cs typeface="Google Sans SemiBold"/>
              <a:sym typeface="Google Sans SemiBold"/>
            </a:endParaRPr>
          </a:p>
          <a:p>
            <a:pPr defTabSz="1219170">
              <a:lnSpc>
                <a:spcPct val="80000"/>
              </a:lnSpc>
              <a:buClr>
                <a:srgbClr val="000000"/>
              </a:buClr>
              <a:buSzPts val="1100"/>
            </a:pPr>
            <a:endParaRPr sz="1200" b="1" kern="0" dirty="0">
              <a:solidFill>
                <a:srgbClr val="000000"/>
              </a:solidFill>
              <a:latin typeface="Graphik" panose="020B0503030202060203" pitchFamily="34" charset="0"/>
              <a:ea typeface="Google Sans SemiBold"/>
              <a:cs typeface="Google Sans SemiBold"/>
              <a:sym typeface="Google Sans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114300" y="352567"/>
            <a:ext cx="11966331" cy="6127364"/>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US" sz="2667" b="1" kern="0" dirty="0">
                <a:solidFill>
                  <a:srgbClr val="000000"/>
                </a:solidFill>
                <a:latin typeface="Graphik" panose="020B0503030202060203" pitchFamily="34" charset="0"/>
                <a:ea typeface="Google Sans SemiBold"/>
                <a:cs typeface="Google Sans SemiBold"/>
                <a:sym typeface="Google Sans SemiBold"/>
              </a:rPr>
              <a:t>Proposed Solution Overview:</a:t>
            </a:r>
          </a:p>
          <a:p>
            <a:pPr defTabSz="1219170">
              <a:lnSpc>
                <a:spcPct val="80000"/>
              </a:lnSpc>
              <a:buClr>
                <a:srgbClr val="000000"/>
              </a:buClr>
              <a:buSzPts val="1100"/>
            </a:pPr>
            <a:endParaRPr lang="en-US" sz="2667" kern="0" dirty="0">
              <a:solidFill>
                <a:srgbClr val="000000"/>
              </a:solidFill>
              <a:latin typeface="Graphik" panose="020B0503030202060203" pitchFamily="34" charset="0"/>
              <a:ea typeface="Times New Roman" panose="02020603050405020304" pitchFamily="18" charset="0"/>
              <a:cs typeface="Times New Roman" panose="02020603050405020304" pitchFamily="18" charset="0"/>
              <a:sym typeface="Arial"/>
            </a:endParaRPr>
          </a:p>
          <a:p>
            <a:pPr>
              <a:buNone/>
            </a:pPr>
            <a:r>
              <a:rPr lang="en-US" sz="1600" dirty="0"/>
              <a:t>The proposed solution leverages </a:t>
            </a:r>
            <a:r>
              <a:rPr lang="en-US" sz="1600" b="1" dirty="0"/>
              <a:t>Generative AI (GenAI)</a:t>
            </a:r>
            <a:r>
              <a:rPr lang="en-US" sz="1600" dirty="0"/>
              <a:t> and </a:t>
            </a:r>
            <a:r>
              <a:rPr lang="en-US" sz="1600" b="1" dirty="0"/>
              <a:t>Agentic AI</a:t>
            </a:r>
            <a:r>
              <a:rPr lang="en-US" sz="1600" dirty="0"/>
              <a:t> to provide</a:t>
            </a:r>
          </a:p>
          <a:p>
            <a:pPr>
              <a:buNone/>
            </a:pPr>
            <a:r>
              <a:rPr lang="en-US" sz="1600" dirty="0"/>
              <a:t> a </a:t>
            </a:r>
            <a:r>
              <a:rPr lang="en-US" sz="1600" b="1" dirty="0"/>
              <a:t>proactive, personalized, and intelligent support system</a:t>
            </a:r>
            <a:r>
              <a:rPr lang="en-US" sz="1600" dirty="0"/>
              <a:t> for elderly individuals.</a:t>
            </a:r>
          </a:p>
          <a:p>
            <a:pPr>
              <a:buNone/>
            </a:pPr>
            <a:r>
              <a:rPr lang="en-US" sz="1600" dirty="0"/>
              <a:t>The system consists of multiple AI agents, each performing specific tasks to ensure </a:t>
            </a:r>
          </a:p>
          <a:p>
            <a:pPr>
              <a:buNone/>
            </a:pPr>
            <a:r>
              <a:rPr lang="en-US" sz="1600" dirty="0"/>
              <a:t>real-time monitoring, safety, and companionship.</a:t>
            </a:r>
          </a:p>
          <a:p>
            <a:pPr>
              <a:buNone/>
            </a:pPr>
            <a:r>
              <a:rPr lang="en-US" sz="1600" b="1" dirty="0"/>
              <a:t>1️⃣ Role of GenAI</a:t>
            </a:r>
          </a:p>
          <a:p>
            <a:pPr>
              <a:buFont typeface="Arial" panose="020B0604020202020204" pitchFamily="34" charset="0"/>
              <a:buChar char="•"/>
            </a:pPr>
            <a:r>
              <a:rPr lang="en-US" sz="1600" b="1" dirty="0"/>
              <a:t>Conversational Companion:</a:t>
            </a:r>
            <a:r>
              <a:rPr lang="en-US" sz="1600" dirty="0"/>
              <a:t> A chatbot powered by GenAI provides emotional support, </a:t>
            </a:r>
          </a:p>
          <a:p>
            <a:r>
              <a:rPr lang="en-US" sz="1600" dirty="0"/>
              <a:t>reducing loneliness by engaging in meaningful conversations.</a:t>
            </a:r>
          </a:p>
          <a:p>
            <a:pPr>
              <a:buFont typeface="Arial" panose="020B0604020202020204" pitchFamily="34" charset="0"/>
              <a:buChar char="•"/>
            </a:pPr>
            <a:r>
              <a:rPr lang="en-US" sz="1600" b="1" dirty="0"/>
              <a:t>Adaptive Reminders:</a:t>
            </a:r>
            <a:r>
              <a:rPr lang="en-US" sz="1600" dirty="0"/>
              <a:t> The AI personalizes reminders for medication, hydration, and </a:t>
            </a:r>
          </a:p>
          <a:p>
            <a:r>
              <a:rPr lang="en-US" sz="1600" dirty="0"/>
              <a:t>exercise based on past behavior.</a:t>
            </a:r>
          </a:p>
          <a:p>
            <a:pPr>
              <a:buFont typeface="Arial" panose="020B0604020202020204" pitchFamily="34" charset="0"/>
              <a:buChar char="•"/>
            </a:pPr>
            <a:r>
              <a:rPr lang="en-US" sz="1600" b="1" dirty="0"/>
              <a:t>Emergency Responses:</a:t>
            </a:r>
            <a:r>
              <a:rPr lang="en-US" sz="1600" dirty="0"/>
              <a:t> GenAI generates contextual alerts and messages for caregivers</a:t>
            </a:r>
          </a:p>
          <a:p>
            <a:r>
              <a:rPr lang="en-US" sz="1600" dirty="0"/>
              <a:t>and medical professionals in case of an emergency.</a:t>
            </a:r>
          </a:p>
          <a:p>
            <a:pPr>
              <a:buFont typeface="Arial" panose="020B0604020202020204" pitchFamily="34" charset="0"/>
              <a:buChar char="•"/>
            </a:pPr>
            <a:endParaRPr lang="en-US" sz="1600" dirty="0"/>
          </a:p>
          <a:p>
            <a:pPr>
              <a:buNone/>
            </a:pPr>
            <a:r>
              <a:rPr lang="en-US" sz="1600" b="1" dirty="0"/>
              <a:t>2️⃣ Role of Agentic AI</a:t>
            </a:r>
          </a:p>
          <a:p>
            <a:pPr>
              <a:buFont typeface="Arial" panose="020B0604020202020204" pitchFamily="34" charset="0"/>
              <a:buChar char="•"/>
            </a:pPr>
            <a:r>
              <a:rPr lang="en-US" sz="1600" b="1" dirty="0"/>
              <a:t>Health Monitoring Agent:</a:t>
            </a:r>
            <a:r>
              <a:rPr lang="en-US" sz="1600" dirty="0"/>
              <a:t> Collects and analyzes real-time health data (heart rate, glucose levels, etc.) using IoT-enabled wearables.</a:t>
            </a:r>
          </a:p>
          <a:p>
            <a:pPr>
              <a:buFont typeface="Arial" panose="020B0604020202020204" pitchFamily="34" charset="0"/>
              <a:buChar char="•"/>
            </a:pPr>
            <a:r>
              <a:rPr lang="en-US" sz="1600" b="1" dirty="0"/>
              <a:t>Behavior Analysis Agent:</a:t>
            </a:r>
            <a:r>
              <a:rPr lang="en-US" sz="1600" dirty="0"/>
              <a:t> Uses AI-driven anomaly detection to identify unusual behavior, such as excessive inactivity or frequent falls.</a:t>
            </a:r>
          </a:p>
          <a:p>
            <a:pPr>
              <a:buFont typeface="Arial" panose="020B0604020202020204" pitchFamily="34" charset="0"/>
              <a:buChar char="•"/>
            </a:pPr>
            <a:r>
              <a:rPr lang="en-US" sz="1600" b="1" dirty="0"/>
              <a:t>Safety Monitoring Agent:</a:t>
            </a:r>
            <a:r>
              <a:rPr lang="en-US" sz="1600" dirty="0"/>
              <a:t> Monitors home sensors and detects environmental hazards (e.g., gas leaks, fire, or falls).</a:t>
            </a:r>
          </a:p>
          <a:p>
            <a:pPr>
              <a:buFont typeface="Arial" panose="020B0604020202020204" pitchFamily="34" charset="0"/>
              <a:buChar char="•"/>
            </a:pPr>
            <a:r>
              <a:rPr lang="en-US" sz="1600" b="1" dirty="0"/>
              <a:t>Assistance Agent:</a:t>
            </a:r>
            <a:r>
              <a:rPr lang="en-US" sz="1600" dirty="0"/>
              <a:t> Provides intelligent scheduling for daily activities, reminding seniors of doctor visits, medications, and social events.</a:t>
            </a:r>
          </a:p>
          <a:p>
            <a:endParaRPr lang="en-US" sz="1600" dirty="0"/>
          </a:p>
          <a:p>
            <a:pPr defTabSz="1219170">
              <a:lnSpc>
                <a:spcPct val="80000"/>
              </a:lnSpc>
              <a:buClr>
                <a:srgbClr val="000000"/>
              </a:buClr>
              <a:buSzPts val="1100"/>
            </a:pPr>
            <a:endParaRPr lang="en-US" sz="1200" b="1" kern="0" dirty="0">
              <a:solidFill>
                <a:srgbClr val="000000"/>
              </a:solidFill>
              <a:latin typeface="Graphik" panose="020B0503030202060203" pitchFamily="34" charset="0"/>
              <a:ea typeface="Google Sans SemiBold"/>
              <a:cs typeface="Google Sans SemiBold"/>
              <a:sym typeface="Google Sans SemiBold"/>
            </a:endParaRPr>
          </a:p>
        </p:txBody>
      </p:sp>
      <p:pic>
        <p:nvPicPr>
          <p:cNvPr id="1028" name="Picture 4" descr="Generated image">
            <a:extLst>
              <a:ext uri="{FF2B5EF4-FFF2-40B4-BE49-F238E27FC236}">
                <a16:creationId xmlns:a16="http://schemas.microsoft.com/office/drawing/2014/main" id="{E586BC9A-6040-B676-3956-6A5F7B2E04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0726" y="940777"/>
            <a:ext cx="3916974" cy="2611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363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6162533"/>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IN" sz="2667" b="1" kern="0" dirty="0">
                <a:solidFill>
                  <a:srgbClr val="000000"/>
                </a:solidFill>
                <a:latin typeface="Graphik" panose="020B0503030202060203" pitchFamily="34" charset="0"/>
                <a:sym typeface="Arial"/>
              </a:rPr>
              <a:t>Technologies Used :</a:t>
            </a:r>
          </a:p>
          <a:p>
            <a:pPr defTabSz="1219170">
              <a:lnSpc>
                <a:spcPct val="80000"/>
              </a:lnSpc>
              <a:buClr>
                <a:srgbClr val="000000"/>
              </a:buClr>
              <a:buSzPts val="1100"/>
            </a:pPr>
            <a:endParaRPr lang="en-IN" sz="2667" b="1" kern="0" dirty="0">
              <a:solidFill>
                <a:srgbClr val="000000"/>
              </a:solidFill>
              <a:latin typeface="Graphik" panose="020B0503030202060203" pitchFamily="34" charset="0"/>
              <a:sym typeface="Arial"/>
            </a:endParaRPr>
          </a:p>
          <a:p>
            <a:pPr defTabSz="1219170">
              <a:lnSpc>
                <a:spcPct val="80000"/>
              </a:lnSpc>
              <a:buClr>
                <a:srgbClr val="000000"/>
              </a:buClr>
              <a:buSzPts val="1100"/>
            </a:pPr>
            <a:r>
              <a:rPr lang="en-IN" sz="2000" b="1" dirty="0"/>
              <a:t>1. Core Technologies Used</a:t>
            </a:r>
          </a:p>
          <a:p>
            <a:pPr>
              <a:buFont typeface="Arial" panose="020B0604020202020204" pitchFamily="34" charset="0"/>
              <a:buChar char="•"/>
            </a:pPr>
            <a:r>
              <a:rPr lang="en-IN" sz="2000" b="1" dirty="0"/>
              <a:t>GenAI Frameworks:</a:t>
            </a:r>
            <a:r>
              <a:rPr lang="en-IN" sz="2000" dirty="0"/>
              <a:t> OpenAI GPT, Google Gemini, Anthropic Claude, or </a:t>
            </a:r>
            <a:r>
              <a:rPr lang="en-IN" sz="2000" dirty="0" err="1"/>
              <a:t>LLaMA</a:t>
            </a:r>
            <a:r>
              <a:rPr lang="en-IN" sz="2000" dirty="0"/>
              <a:t> for text-based AI solutions.</a:t>
            </a:r>
          </a:p>
          <a:p>
            <a:pPr>
              <a:buFont typeface="Arial" panose="020B0604020202020204" pitchFamily="34" charset="0"/>
              <a:buChar char="•"/>
            </a:pPr>
            <a:r>
              <a:rPr lang="en-IN" sz="2000" b="1" dirty="0"/>
              <a:t>Agentic AI:</a:t>
            </a:r>
            <a:r>
              <a:rPr lang="en-IN" sz="2000" dirty="0"/>
              <a:t> </a:t>
            </a:r>
            <a:r>
              <a:rPr lang="en-IN" sz="2000" dirty="0" err="1"/>
              <a:t>LangChain</a:t>
            </a:r>
            <a:r>
              <a:rPr lang="en-IN" sz="2000" dirty="0"/>
              <a:t>, </a:t>
            </a:r>
            <a:r>
              <a:rPr lang="en-IN" sz="2000" dirty="0" err="1"/>
              <a:t>AutoGPT</a:t>
            </a:r>
            <a:r>
              <a:rPr lang="en-IN" sz="2000" dirty="0"/>
              <a:t>, </a:t>
            </a:r>
            <a:r>
              <a:rPr lang="en-IN" sz="2000" dirty="0" err="1"/>
              <a:t>BabyAGI</a:t>
            </a:r>
            <a:r>
              <a:rPr lang="en-IN" sz="2000" dirty="0"/>
              <a:t> for automating workflows and decision-making.</a:t>
            </a:r>
          </a:p>
          <a:p>
            <a:pPr>
              <a:buFont typeface="Arial" panose="020B0604020202020204" pitchFamily="34" charset="0"/>
              <a:buChar char="•"/>
            </a:pPr>
            <a:r>
              <a:rPr lang="en-IN" sz="2000" b="1" dirty="0"/>
              <a:t>Cloud Platforms:</a:t>
            </a:r>
            <a:r>
              <a:rPr lang="en-IN" sz="2000" dirty="0"/>
              <a:t> AWS, Azure, or Google Cloud for scalable deployment.</a:t>
            </a:r>
          </a:p>
          <a:p>
            <a:pPr>
              <a:buFont typeface="Arial" panose="020B0604020202020204" pitchFamily="34" charset="0"/>
              <a:buChar char="•"/>
            </a:pPr>
            <a:r>
              <a:rPr lang="en-IN" sz="2000" b="1" dirty="0"/>
              <a:t>Database Solutions:</a:t>
            </a:r>
            <a:r>
              <a:rPr lang="en-IN" sz="2000" dirty="0"/>
              <a:t> PostgreSQL, MongoDB, Firebase for structured and unstructured data management.</a:t>
            </a:r>
          </a:p>
          <a:p>
            <a:pPr>
              <a:buFont typeface="Arial" panose="020B0604020202020204" pitchFamily="34" charset="0"/>
              <a:buChar char="•"/>
            </a:pPr>
            <a:r>
              <a:rPr lang="en-IN" sz="2000" b="1" dirty="0"/>
              <a:t>Frontend &amp; Backend:</a:t>
            </a:r>
            <a:r>
              <a:rPr lang="en-IN" sz="2000" dirty="0"/>
              <a:t> React.js, Next.js, Angular for UI; Node.js, Spring Boot, or Django for backend logic.</a:t>
            </a:r>
          </a:p>
          <a:p>
            <a:pPr>
              <a:buNone/>
            </a:pPr>
            <a:r>
              <a:rPr lang="en-IN" sz="2000" b="1" dirty="0"/>
              <a:t>2. Deployment Readiness</a:t>
            </a:r>
          </a:p>
          <a:p>
            <a:pPr>
              <a:buFont typeface="Arial" panose="020B0604020202020204" pitchFamily="34" charset="0"/>
              <a:buChar char="•"/>
            </a:pPr>
            <a:r>
              <a:rPr lang="en-IN" sz="2000" b="1" dirty="0"/>
              <a:t>Containerization &amp; Orchestration:</a:t>
            </a:r>
            <a:r>
              <a:rPr lang="en-IN" sz="2000" dirty="0"/>
              <a:t> Docker, Kubernetes for scalable deployment.</a:t>
            </a:r>
          </a:p>
          <a:p>
            <a:pPr>
              <a:buFont typeface="Arial" panose="020B0604020202020204" pitchFamily="34" charset="0"/>
              <a:buChar char="•"/>
            </a:pPr>
            <a:r>
              <a:rPr lang="en-IN" sz="2000" b="1" dirty="0"/>
              <a:t>Serverless Computing:</a:t>
            </a:r>
            <a:r>
              <a:rPr lang="en-IN" sz="2000" dirty="0"/>
              <a:t> AWS Lambda, Google Cloud Functions for cost-efficient execution.</a:t>
            </a:r>
          </a:p>
          <a:p>
            <a:pPr>
              <a:buFont typeface="Arial" panose="020B0604020202020204" pitchFamily="34" charset="0"/>
              <a:buChar char="•"/>
            </a:pPr>
            <a:r>
              <a:rPr lang="en-IN" sz="2000" b="1" dirty="0"/>
              <a:t>CI/CD Pipelines:</a:t>
            </a:r>
            <a:r>
              <a:rPr lang="en-IN" sz="2000" dirty="0"/>
              <a:t> GitHub Actions, Jenkins, or GitLab CI for automated deployments.</a:t>
            </a:r>
          </a:p>
          <a:p>
            <a:pPr>
              <a:buNone/>
            </a:pPr>
            <a:r>
              <a:rPr lang="en-IN" sz="2000" b="1" dirty="0"/>
              <a:t>3. Integration with Current Technologies</a:t>
            </a:r>
          </a:p>
          <a:p>
            <a:pPr>
              <a:buFont typeface="Arial" panose="020B0604020202020204" pitchFamily="34" charset="0"/>
              <a:buChar char="•"/>
            </a:pPr>
            <a:r>
              <a:rPr lang="en-IN" sz="2000" b="1" dirty="0"/>
              <a:t>APIs &amp; Microservices:</a:t>
            </a:r>
            <a:r>
              <a:rPr lang="en-IN" sz="2000" dirty="0"/>
              <a:t> RESTful APIs, </a:t>
            </a:r>
            <a:r>
              <a:rPr lang="en-IN" sz="2000" dirty="0" err="1"/>
              <a:t>GraphQL</a:t>
            </a:r>
            <a:r>
              <a:rPr lang="en-IN" sz="2000" dirty="0"/>
              <a:t>, and </a:t>
            </a:r>
            <a:r>
              <a:rPr lang="en-IN" sz="2000" dirty="0" err="1"/>
              <a:t>gRPC</a:t>
            </a:r>
            <a:r>
              <a:rPr lang="en-IN" sz="2000" dirty="0"/>
              <a:t> for efficient communication.</a:t>
            </a:r>
          </a:p>
          <a:p>
            <a:pPr>
              <a:buFont typeface="Arial" panose="020B0604020202020204" pitchFamily="34" charset="0"/>
              <a:buChar char="•"/>
            </a:pPr>
            <a:r>
              <a:rPr lang="en-IN" sz="2000" b="1" dirty="0"/>
              <a:t>Security Measures:</a:t>
            </a:r>
            <a:r>
              <a:rPr lang="en-IN" sz="2000" dirty="0"/>
              <a:t> OAuth, JWT, AI Bias Mitigation Techniques.</a:t>
            </a:r>
          </a:p>
          <a:p>
            <a:pPr>
              <a:buFont typeface="Arial" panose="020B0604020202020204" pitchFamily="34" charset="0"/>
              <a:buChar char="•"/>
            </a:pPr>
            <a:r>
              <a:rPr lang="en-IN" sz="2000" b="1" dirty="0"/>
              <a:t>Edge Computing &amp; IoT (if applicable):</a:t>
            </a:r>
            <a:r>
              <a:rPr lang="en-IN" sz="2000" dirty="0"/>
              <a:t> TensorFlow Lite or Edge AI for on-device intelligence.</a:t>
            </a:r>
          </a:p>
          <a:p>
            <a:pPr defTabSz="1219170">
              <a:lnSpc>
                <a:spcPct val="80000"/>
              </a:lnSpc>
              <a:buClr>
                <a:srgbClr val="000000"/>
              </a:buClr>
              <a:buSzPts val="1100"/>
            </a:pPr>
            <a:endParaRPr sz="1200" b="1" kern="0" dirty="0">
              <a:solidFill>
                <a:srgbClr val="000000"/>
              </a:solidFill>
              <a:latin typeface="Graphik" panose="020B0503030202060203" pitchFamily="34" charset="0"/>
              <a:ea typeface="Google Sans SemiBold"/>
              <a:cs typeface="Google Sans SemiBold"/>
              <a:sym typeface="Google Sans SemiBold"/>
            </a:endParaRPr>
          </a:p>
        </p:txBody>
      </p:sp>
    </p:spTree>
    <p:extLst>
      <p:ext uri="{BB962C8B-B14F-4D97-AF65-F5344CB8AC3E}">
        <p14:creationId xmlns:p14="http://schemas.microsoft.com/office/powerpoint/2010/main" val="3553521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612587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Conclusion</a:t>
            </a:r>
            <a:r>
              <a:rPr lang="en-US" sz="2667" b="1" kern="0" dirty="0">
                <a:solidFill>
                  <a:srgbClr val="000000"/>
                </a:solidFill>
                <a:latin typeface="Graphik" panose="020B0503030202060203" pitchFamily="34" charset="0"/>
                <a:ea typeface="Google Sans SemiBold"/>
                <a:cs typeface="Google Sans SemiBold"/>
                <a:sym typeface="Google Sans SemiBold"/>
              </a:rPr>
              <a:t>:</a:t>
            </a:r>
          </a:p>
          <a:p>
            <a:pPr defTabSz="1219170">
              <a:lnSpc>
                <a:spcPct val="80000"/>
              </a:lnSpc>
              <a:buClr>
                <a:srgbClr val="000000"/>
              </a:buClr>
              <a:buSzPts val="1100"/>
            </a:pPr>
            <a:endParaRPr lang="en-US" sz="4400" b="1" kern="0" dirty="0">
              <a:solidFill>
                <a:srgbClr val="000000"/>
              </a:solidFill>
              <a:latin typeface="Graphik" panose="020B0503030202060203" pitchFamily="34" charset="0"/>
              <a:ea typeface="Google Sans SemiBold"/>
              <a:cs typeface="Google Sans SemiBold"/>
              <a:sym typeface="Google Sans SemiBold"/>
            </a:endParaRPr>
          </a:p>
          <a:p>
            <a:pPr>
              <a:buNone/>
            </a:pPr>
            <a:r>
              <a:rPr lang="en-US" sz="2400" b="1" dirty="0"/>
              <a:t>1. Impact &amp; Effectiveness</a:t>
            </a:r>
          </a:p>
          <a:p>
            <a:pPr>
              <a:buFont typeface="Arial" panose="020B0604020202020204" pitchFamily="34" charset="0"/>
              <a:buChar char="•"/>
            </a:pPr>
            <a:r>
              <a:rPr lang="en-US" sz="2400" dirty="0"/>
              <a:t>The integration of </a:t>
            </a:r>
            <a:r>
              <a:rPr lang="en-US" sz="2400" b="1" dirty="0"/>
              <a:t>Generative AI (GenAI) and Agentic AI</a:t>
            </a:r>
            <a:r>
              <a:rPr lang="en-US" sz="2400" dirty="0"/>
              <a:t> enhances automation, decision-making, and intelligent responses.</a:t>
            </a:r>
          </a:p>
          <a:p>
            <a:pPr>
              <a:buFont typeface="Arial" panose="020B0604020202020204" pitchFamily="34" charset="0"/>
              <a:buChar char="•"/>
            </a:pPr>
            <a:r>
              <a:rPr lang="en-US" sz="2400" dirty="0"/>
              <a:t>The </a:t>
            </a:r>
            <a:r>
              <a:rPr lang="en-US" sz="2400" b="1" dirty="0"/>
              <a:t>scalable and modular architecture</a:t>
            </a:r>
            <a:r>
              <a:rPr lang="en-US" sz="2400" dirty="0"/>
              <a:t> ensures flexibility in deployment across various environments.</a:t>
            </a:r>
          </a:p>
          <a:p>
            <a:pPr>
              <a:buFont typeface="Arial" panose="020B0604020202020204" pitchFamily="34" charset="0"/>
              <a:buChar char="•"/>
            </a:pPr>
            <a:r>
              <a:rPr lang="en-US" sz="2400" dirty="0"/>
              <a:t>The solution </a:t>
            </a:r>
            <a:r>
              <a:rPr lang="en-US" sz="2400" b="1" dirty="0"/>
              <a:t>reduces operational overhead</a:t>
            </a:r>
            <a:r>
              <a:rPr lang="en-US" sz="2400" dirty="0"/>
              <a:t> and </a:t>
            </a:r>
            <a:r>
              <a:rPr lang="en-US" sz="2400" b="1" dirty="0"/>
              <a:t>improves efficiency</a:t>
            </a:r>
            <a:r>
              <a:rPr lang="en-US" sz="2400" dirty="0"/>
              <a:t> through AI-driven optimizations.</a:t>
            </a:r>
          </a:p>
          <a:p>
            <a:pPr>
              <a:buNone/>
            </a:pPr>
            <a:r>
              <a:rPr lang="en-US" sz="2400" b="1" dirty="0"/>
              <a:t>2. Alignment with Problem Statement</a:t>
            </a:r>
          </a:p>
          <a:p>
            <a:pPr>
              <a:buFont typeface="Arial" panose="020B0604020202020204" pitchFamily="34" charset="0"/>
              <a:buChar char="•"/>
            </a:pPr>
            <a:r>
              <a:rPr lang="en-US" sz="2400" dirty="0"/>
              <a:t>Effectively addresses the identified challenges by leveraging </a:t>
            </a:r>
            <a:r>
              <a:rPr lang="en-US" sz="2400" b="1" dirty="0"/>
              <a:t>AI-powered automation</a:t>
            </a:r>
            <a:r>
              <a:rPr lang="en-US" sz="2400" dirty="0"/>
              <a:t> and </a:t>
            </a:r>
            <a:r>
              <a:rPr lang="en-US" sz="2400" b="1" dirty="0"/>
              <a:t>real-time decision-making</a:t>
            </a:r>
            <a:r>
              <a:rPr lang="en-US" sz="2400" dirty="0"/>
              <a:t>.</a:t>
            </a:r>
          </a:p>
          <a:p>
            <a:pPr>
              <a:buFont typeface="Arial" panose="020B0604020202020204" pitchFamily="34" charset="0"/>
              <a:buChar char="•"/>
            </a:pPr>
            <a:r>
              <a:rPr lang="en-US" sz="2400" dirty="0"/>
              <a:t>Ensures a </a:t>
            </a:r>
            <a:r>
              <a:rPr lang="en-US" sz="2400" b="1" dirty="0"/>
              <a:t>seamless user experience</a:t>
            </a:r>
            <a:r>
              <a:rPr lang="en-US" sz="2400" dirty="0"/>
              <a:t> while maintaining </a:t>
            </a:r>
            <a:r>
              <a:rPr lang="en-US" sz="2400" b="1" dirty="0"/>
              <a:t>high security, reliability, and efficiency</a:t>
            </a:r>
            <a:r>
              <a:rPr lang="en-US" sz="2400" dirty="0"/>
              <a:t>.</a:t>
            </a:r>
          </a:p>
          <a:p>
            <a:pPr>
              <a:buFont typeface="Arial" panose="020B0604020202020204" pitchFamily="34" charset="0"/>
              <a:buChar char="•"/>
            </a:pPr>
            <a:r>
              <a:rPr lang="en-US" sz="2400" dirty="0"/>
              <a:t>The technology stack enables </a:t>
            </a:r>
            <a:r>
              <a:rPr lang="en-US" sz="2400" b="1" dirty="0"/>
              <a:t>future scalability</a:t>
            </a:r>
            <a:r>
              <a:rPr lang="en-US" sz="2400" dirty="0"/>
              <a:t> and easy integration with emerging advancements.</a:t>
            </a:r>
          </a:p>
          <a:p>
            <a:pPr defTabSz="1219170">
              <a:lnSpc>
                <a:spcPct val="80000"/>
              </a:lnSpc>
              <a:buClr>
                <a:srgbClr val="000000"/>
              </a:buClr>
              <a:buSzPts val="1100"/>
            </a:pPr>
            <a:endParaRPr sz="1200" b="1" kern="0" dirty="0">
              <a:solidFill>
                <a:srgbClr val="000000"/>
              </a:solidFill>
              <a:latin typeface="Graphik" panose="020B0503030202060203" pitchFamily="34" charset="0"/>
              <a:ea typeface="Google Sans SemiBold"/>
              <a:cs typeface="Google Sans SemiBold"/>
              <a:sym typeface="Google Sans SemiBold"/>
            </a:endParaRPr>
          </a:p>
        </p:txBody>
      </p:sp>
    </p:spTree>
    <p:extLst>
      <p:ext uri="{BB962C8B-B14F-4D97-AF65-F5344CB8AC3E}">
        <p14:creationId xmlns:p14="http://schemas.microsoft.com/office/powerpoint/2010/main" val="2429482588"/>
      </p:ext>
    </p:extLst>
  </p:cSld>
  <p:clrMapOvr>
    <a:masterClrMapping/>
  </p:clrMapOvr>
</p:sld>
</file>

<file path=ppt/theme/theme1.xml><?xml version="1.0" encoding="utf-8"?>
<a:theme xmlns:a="http://schemas.openxmlformats.org/drawingml/2006/main" name="1_Canvas-Theme">
  <a:themeElements>
    <a:clrScheme name="Accenture Default">
      <a:dk1>
        <a:srgbClr val="000000"/>
      </a:dk1>
      <a:lt1>
        <a:srgbClr val="FFFFFF"/>
      </a:lt1>
      <a:dk2>
        <a:srgbClr val="96968C"/>
      </a:dk2>
      <a:lt2>
        <a:srgbClr val="E6E6DC"/>
      </a:lt2>
      <a:accent1>
        <a:srgbClr val="A100FF"/>
      </a:accent1>
      <a:accent2>
        <a:srgbClr val="7500C0"/>
      </a:accent2>
      <a:accent3>
        <a:srgbClr val="460073"/>
      </a:accent3>
      <a:accent4>
        <a:srgbClr val="B355AA"/>
      </a:accent4>
      <a:accent5>
        <a:srgbClr val="BE82FF"/>
      </a:accent5>
      <a:accent6>
        <a:srgbClr val="E6DCFF"/>
      </a:accent6>
      <a:hlink>
        <a:srgbClr val="A100FF"/>
      </a:hlink>
      <a:folHlink>
        <a:srgbClr val="B455AA"/>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marL="0" marR="0" indent="0" algn="l" defTabSz="914400" rtl="0" eaLnBrk="1" fontAlgn="auto" latinLnBrk="0" hangingPunct="1">
          <a:lnSpc>
            <a:spcPct val="100000"/>
          </a:lnSpc>
          <a:spcBef>
            <a:spcPts val="0"/>
          </a:spcBef>
          <a:spcAft>
            <a:spcPts val="0"/>
          </a:spcAft>
          <a:buClrTx/>
          <a:buSzTx/>
          <a:buFontTx/>
          <a:buNone/>
          <a:tabLst/>
          <a:defRPr kumimoji="0" sz="1050" b="0" i="0" u="none" strike="noStrike" kern="1200" cap="none" spc="0" normalizeH="0" baseline="0" noProof="0" dirty="0">
            <a:ln>
              <a:noFill/>
            </a:ln>
            <a:solidFill>
              <a:prstClr val="black">
                <a:alpha val="40000"/>
              </a:prstClr>
            </a:solidFill>
            <a:effectLst/>
            <a:uLnTx/>
            <a:uFillTx/>
            <a:latin typeface="Graphik" panose="020B0503030202060203" pitchFamily="34" charset="77"/>
            <a:ea typeface="+mn-ea"/>
            <a:cs typeface="+mn-cs"/>
          </a:defRPr>
        </a:defPPr>
      </a:lstStyle>
    </a:txDef>
  </a:objectDefaults>
  <a:extraClrSchemeLst/>
  <a:extLst>
    <a:ext uri="{05A4C25C-085E-4340-85A3-A5531E510DB2}">
      <thm15:themeFamily xmlns:thm15="http://schemas.microsoft.com/office/thememl/2012/main" name="Mc_Exp_Presentation-Template_v5-2024" id="{632751DD-A84D-D849-B0B6-44CCDFA99F61}" vid="{69070162-6984-CD4F-9F36-7088033C2B3F}"/>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otalTime>43</TotalTime>
  <Words>1132</Words>
  <Application>Microsoft Office PowerPoint</Application>
  <PresentationFormat>Widescreen</PresentationFormat>
  <Paragraphs>104</Paragraphs>
  <Slides>11</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Aptos</vt:lpstr>
      <vt:lpstr>Arial</vt:lpstr>
      <vt:lpstr>Graphik</vt:lpstr>
      <vt:lpstr>Graphik Light</vt:lpstr>
      <vt:lpstr>Graphik Medium</vt:lpstr>
      <vt:lpstr>Graphik Semibold</vt:lpstr>
      <vt:lpstr>1_Canvas-Theme</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Tolentino, Ma. Antonette</dc:creator>
  <cp:lastModifiedBy>seerapunishitha146@hotmail.com</cp:lastModifiedBy>
  <cp:revision>3</cp:revision>
  <dcterms:created xsi:type="dcterms:W3CDTF">2025-02-26T01:18:59Z</dcterms:created>
  <dcterms:modified xsi:type="dcterms:W3CDTF">2025-04-05T04:51:00Z</dcterms:modified>
</cp:coreProperties>
</file>