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9" r:id="rId3"/>
    <p:sldId id="257" r:id="rId4"/>
    <p:sldId id="258" r:id="rId5"/>
    <p:sldId id="266" r:id="rId6"/>
    <p:sldId id="260" r:id="rId7"/>
    <p:sldId id="261" r:id="rId8"/>
    <p:sldId id="267" r:id="rId9"/>
    <p:sldId id="268" r:id="rId10"/>
    <p:sldId id="270" r:id="rId11"/>
    <p:sldId id="269" r:id="rId12"/>
    <p:sldId id="262"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EFAD9B9-16DB-4E00-94EB-9BBD99776796}" v="24" dt="2025-09-08T15:02:17.8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mya Munaga" userId="e0cab1fa24feebfe" providerId="LiveId" clId="{7EFAD9B9-16DB-4E00-94EB-9BBD99776796}"/>
    <pc:docChg chg="modSld">
      <pc:chgData name="Ramya Munaga" userId="e0cab1fa24feebfe" providerId="LiveId" clId="{7EFAD9B9-16DB-4E00-94EB-9BBD99776796}" dt="2025-09-08T15:02:17.815" v="21"/>
      <pc:docMkLst>
        <pc:docMk/>
      </pc:docMkLst>
      <pc:sldChg chg="modTransition modAnim">
        <pc:chgData name="Ramya Munaga" userId="e0cab1fa24feebfe" providerId="LiveId" clId="{7EFAD9B9-16DB-4E00-94EB-9BBD99776796}" dt="2025-09-08T15:02:17.815" v="21"/>
        <pc:sldMkLst>
          <pc:docMk/>
          <pc:sldMk cId="280891555" sldId="256"/>
        </pc:sldMkLst>
      </pc:sldChg>
      <pc:sldChg chg="modSp modTransition modAnim">
        <pc:chgData name="Ramya Munaga" userId="e0cab1fa24feebfe" providerId="LiveId" clId="{7EFAD9B9-16DB-4E00-94EB-9BBD99776796}" dt="2025-09-08T15:00:51.185" v="15" actId="122"/>
        <pc:sldMkLst>
          <pc:docMk/>
          <pc:sldMk cId="1019681451" sldId="257"/>
        </pc:sldMkLst>
        <pc:spChg chg="mod">
          <ac:chgData name="Ramya Munaga" userId="e0cab1fa24feebfe" providerId="LiveId" clId="{7EFAD9B9-16DB-4E00-94EB-9BBD99776796}" dt="2025-09-08T15:00:51.185" v="15" actId="122"/>
          <ac:spMkLst>
            <pc:docMk/>
            <pc:sldMk cId="1019681451" sldId="257"/>
            <ac:spMk id="2" creationId="{93C50CA4-99C9-6D3C-0267-B0BE77E55C6F}"/>
          </ac:spMkLst>
        </pc:spChg>
      </pc:sldChg>
      <pc:sldChg chg="modTransition modAnim">
        <pc:chgData name="Ramya Munaga" userId="e0cab1fa24feebfe" providerId="LiveId" clId="{7EFAD9B9-16DB-4E00-94EB-9BBD99776796}" dt="2025-09-08T15:00:56.067" v="16"/>
        <pc:sldMkLst>
          <pc:docMk/>
          <pc:sldMk cId="4025977583" sldId="258"/>
        </pc:sldMkLst>
      </pc:sldChg>
      <pc:sldChg chg="modTransition modAnim">
        <pc:chgData name="Ramya Munaga" userId="e0cab1fa24feebfe" providerId="LiveId" clId="{7EFAD9B9-16DB-4E00-94EB-9BBD99776796}" dt="2025-09-08T15:00:40.537" v="13"/>
        <pc:sldMkLst>
          <pc:docMk/>
          <pc:sldMk cId="4097990663" sldId="259"/>
        </pc:sldMkLst>
      </pc:sldChg>
      <pc:sldChg chg="modTransition">
        <pc:chgData name="Ramya Munaga" userId="e0cab1fa24feebfe" providerId="LiveId" clId="{7EFAD9B9-16DB-4E00-94EB-9BBD99776796}" dt="2025-09-08T14:59:48.995" v="9"/>
        <pc:sldMkLst>
          <pc:docMk/>
          <pc:sldMk cId="768379858" sldId="260"/>
        </pc:sldMkLst>
      </pc:sldChg>
      <pc:sldChg chg="modTransition modAnim">
        <pc:chgData name="Ramya Munaga" userId="e0cab1fa24feebfe" providerId="LiveId" clId="{7EFAD9B9-16DB-4E00-94EB-9BBD99776796}" dt="2025-09-08T15:01:02.780" v="17"/>
        <pc:sldMkLst>
          <pc:docMk/>
          <pc:sldMk cId="885794883" sldId="261"/>
        </pc:sldMkLst>
      </pc:sldChg>
      <pc:sldChg chg="modTransition modAnim">
        <pc:chgData name="Ramya Munaga" userId="e0cab1fa24feebfe" providerId="LiveId" clId="{7EFAD9B9-16DB-4E00-94EB-9BBD99776796}" dt="2025-09-08T15:01:15.291" v="19"/>
        <pc:sldMkLst>
          <pc:docMk/>
          <pc:sldMk cId="301910609" sldId="262"/>
        </pc:sldMkLst>
      </pc:sldChg>
      <pc:sldChg chg="modSp mod modTransition">
        <pc:chgData name="Ramya Munaga" userId="e0cab1fa24feebfe" providerId="LiveId" clId="{7EFAD9B9-16DB-4E00-94EB-9BBD99776796}" dt="2025-09-08T15:00:02.264" v="12"/>
        <pc:sldMkLst>
          <pc:docMk/>
          <pc:sldMk cId="2938581176" sldId="263"/>
        </pc:sldMkLst>
        <pc:spChg chg="mod">
          <ac:chgData name="Ramya Munaga" userId="e0cab1fa24feebfe" providerId="LiveId" clId="{7EFAD9B9-16DB-4E00-94EB-9BBD99776796}" dt="2025-09-08T14:57:32.903" v="1"/>
          <ac:spMkLst>
            <pc:docMk/>
            <pc:sldMk cId="2938581176" sldId="263"/>
            <ac:spMk id="3" creationId="{8CAC3A7B-1834-AA6D-101F-F0636A8213A9}"/>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D0B6A9-5ABA-4307-89EF-567F90B81BE2}"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738E5383-5475-49D4-BDB8-19AFBAF80D0D}">
      <dgm:prSet/>
      <dgm:spPr/>
      <dgm:t>
        <a:bodyPr/>
        <a:lstStyle/>
        <a:p>
          <a:pPr>
            <a:lnSpc>
              <a:spcPct val="100000"/>
            </a:lnSpc>
          </a:pPr>
          <a:r>
            <a:rPr lang="en-US"/>
            <a:t>The CNN model accurately classifies dental images as </a:t>
          </a:r>
          <a:r>
            <a:rPr lang="en-US" b="1"/>
            <a:t>Healthy</a:t>
          </a:r>
          <a:r>
            <a:rPr lang="en-US"/>
            <a:t> or </a:t>
          </a:r>
          <a:r>
            <a:rPr lang="en-US" b="1"/>
            <a:t>Cavity.</a:t>
          </a:r>
          <a:endParaRPr lang="en-US"/>
        </a:p>
      </dgm:t>
    </dgm:pt>
    <dgm:pt modelId="{0C44641D-D7CB-499F-A1C5-EC6F0E6105B5}" type="parTrans" cxnId="{6E295BEC-9371-4F90-84E2-483499512831}">
      <dgm:prSet/>
      <dgm:spPr/>
      <dgm:t>
        <a:bodyPr/>
        <a:lstStyle/>
        <a:p>
          <a:endParaRPr lang="en-US"/>
        </a:p>
      </dgm:t>
    </dgm:pt>
    <dgm:pt modelId="{62B91B58-0D19-44A6-87A5-BE08EADD737E}" type="sibTrans" cxnId="{6E295BEC-9371-4F90-84E2-483499512831}">
      <dgm:prSet/>
      <dgm:spPr/>
      <dgm:t>
        <a:bodyPr/>
        <a:lstStyle/>
        <a:p>
          <a:pPr>
            <a:lnSpc>
              <a:spcPct val="100000"/>
            </a:lnSpc>
          </a:pPr>
          <a:endParaRPr lang="en-US"/>
        </a:p>
      </dgm:t>
    </dgm:pt>
    <dgm:pt modelId="{1DD8F3A3-E9A3-411F-A7C8-D8F00526495A}">
      <dgm:prSet/>
      <dgm:spPr/>
      <dgm:t>
        <a:bodyPr/>
        <a:lstStyle/>
        <a:p>
          <a:pPr>
            <a:lnSpc>
              <a:spcPct val="100000"/>
            </a:lnSpc>
          </a:pPr>
          <a:r>
            <a:rPr lang="en-US"/>
            <a:t>Achieved high accuracy (e.g., ~90%+, depending on training results).</a:t>
          </a:r>
        </a:p>
      </dgm:t>
    </dgm:pt>
    <dgm:pt modelId="{9B969228-DAE2-4D3B-AD00-5695B4C9E93F}" type="parTrans" cxnId="{129D1712-8272-4C6B-BC4D-D56A48AB80BB}">
      <dgm:prSet/>
      <dgm:spPr/>
      <dgm:t>
        <a:bodyPr/>
        <a:lstStyle/>
        <a:p>
          <a:endParaRPr lang="en-US"/>
        </a:p>
      </dgm:t>
    </dgm:pt>
    <dgm:pt modelId="{FCE1ACD5-9E60-4B64-96EE-AC8CB5B5CA4C}" type="sibTrans" cxnId="{129D1712-8272-4C6B-BC4D-D56A48AB80BB}">
      <dgm:prSet/>
      <dgm:spPr/>
      <dgm:t>
        <a:bodyPr/>
        <a:lstStyle/>
        <a:p>
          <a:pPr>
            <a:lnSpc>
              <a:spcPct val="100000"/>
            </a:lnSpc>
          </a:pPr>
          <a:endParaRPr lang="en-US"/>
        </a:p>
      </dgm:t>
    </dgm:pt>
    <dgm:pt modelId="{9A181DFB-6B51-4A9A-B026-768C82528963}">
      <dgm:prSet/>
      <dgm:spPr/>
      <dgm:t>
        <a:bodyPr/>
        <a:lstStyle/>
        <a:p>
          <a:pPr>
            <a:lnSpc>
              <a:spcPct val="100000"/>
            </a:lnSpc>
          </a:pPr>
          <a:r>
            <a:rPr lang="en-US"/>
            <a:t>Successfully assists in </a:t>
          </a:r>
          <a:r>
            <a:rPr lang="en-US" b="1"/>
            <a:t>early detection of cavities</a:t>
          </a:r>
          <a:r>
            <a:rPr lang="en-US"/>
            <a:t>, reducing manual diagnosis time.</a:t>
          </a:r>
        </a:p>
      </dgm:t>
    </dgm:pt>
    <dgm:pt modelId="{D1ADA31C-3CE2-4982-A92A-F5041912D193}" type="parTrans" cxnId="{A917FFF8-5A76-4E2F-ABC5-987D43C534E7}">
      <dgm:prSet/>
      <dgm:spPr/>
      <dgm:t>
        <a:bodyPr/>
        <a:lstStyle/>
        <a:p>
          <a:endParaRPr lang="en-US"/>
        </a:p>
      </dgm:t>
    </dgm:pt>
    <dgm:pt modelId="{DD81F988-912D-41ED-8D3F-CB2153A64407}" type="sibTrans" cxnId="{A917FFF8-5A76-4E2F-ABC5-987D43C534E7}">
      <dgm:prSet/>
      <dgm:spPr/>
      <dgm:t>
        <a:bodyPr/>
        <a:lstStyle/>
        <a:p>
          <a:pPr>
            <a:lnSpc>
              <a:spcPct val="100000"/>
            </a:lnSpc>
          </a:pPr>
          <a:endParaRPr lang="en-US"/>
        </a:p>
      </dgm:t>
    </dgm:pt>
    <dgm:pt modelId="{6FA4538A-B7FC-4D38-9218-F6F8C6F75747}">
      <dgm:prSet/>
      <dgm:spPr/>
      <dgm:t>
        <a:bodyPr/>
        <a:lstStyle/>
        <a:p>
          <a:pPr>
            <a:lnSpc>
              <a:spcPct val="100000"/>
            </a:lnSpc>
          </a:pPr>
          <a:r>
            <a:rPr lang="en-US"/>
            <a:t>Provides a foundation for a </a:t>
          </a:r>
          <a:r>
            <a:rPr lang="en-US" b="1"/>
            <a:t>supportive tool for dentists</a:t>
          </a:r>
          <a:r>
            <a:rPr lang="en-US"/>
            <a:t>, enhancing diagnostic efficiency.</a:t>
          </a:r>
        </a:p>
      </dgm:t>
    </dgm:pt>
    <dgm:pt modelId="{A2E0E3BA-E012-4437-8023-BA6E62163FD9}" type="parTrans" cxnId="{A57C0503-647C-4DE3-8976-9E0D4A20D8C4}">
      <dgm:prSet/>
      <dgm:spPr/>
      <dgm:t>
        <a:bodyPr/>
        <a:lstStyle/>
        <a:p>
          <a:endParaRPr lang="en-US"/>
        </a:p>
      </dgm:t>
    </dgm:pt>
    <dgm:pt modelId="{BACFE3A4-918D-424F-9E55-0305674DAD54}" type="sibTrans" cxnId="{A57C0503-647C-4DE3-8976-9E0D4A20D8C4}">
      <dgm:prSet/>
      <dgm:spPr/>
      <dgm:t>
        <a:bodyPr/>
        <a:lstStyle/>
        <a:p>
          <a:endParaRPr lang="en-US"/>
        </a:p>
      </dgm:t>
    </dgm:pt>
    <dgm:pt modelId="{F9FFFF35-A195-4720-A939-504CD635E400}" type="pres">
      <dgm:prSet presAssocID="{C8D0B6A9-5ABA-4307-89EF-567F90B81BE2}" presName="root" presStyleCnt="0">
        <dgm:presLayoutVars>
          <dgm:dir/>
          <dgm:resizeHandles val="exact"/>
        </dgm:presLayoutVars>
      </dgm:prSet>
      <dgm:spPr/>
    </dgm:pt>
    <dgm:pt modelId="{749B9839-F08D-4063-B354-BCA93AAD9F64}" type="pres">
      <dgm:prSet presAssocID="{C8D0B6A9-5ABA-4307-89EF-567F90B81BE2}" presName="container" presStyleCnt="0">
        <dgm:presLayoutVars>
          <dgm:dir/>
          <dgm:resizeHandles val="exact"/>
        </dgm:presLayoutVars>
      </dgm:prSet>
      <dgm:spPr/>
    </dgm:pt>
    <dgm:pt modelId="{28F358B6-AA8F-4073-B1F8-FF930A6685C5}" type="pres">
      <dgm:prSet presAssocID="{738E5383-5475-49D4-BDB8-19AFBAF80D0D}" presName="compNode" presStyleCnt="0"/>
      <dgm:spPr/>
    </dgm:pt>
    <dgm:pt modelId="{24B5B0F0-609B-40C0-81C7-060542D2FFCB}" type="pres">
      <dgm:prSet presAssocID="{738E5383-5475-49D4-BDB8-19AFBAF80D0D}" presName="iconBgRect" presStyleLbl="bgShp" presStyleIdx="0" presStyleCnt="4"/>
      <dgm:spPr/>
    </dgm:pt>
    <dgm:pt modelId="{4445BCCF-A14C-483E-A2B5-705A211BE1D3}" type="pres">
      <dgm:prSet presAssocID="{738E5383-5475-49D4-BDB8-19AFBAF80D0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ooth"/>
        </a:ext>
      </dgm:extLst>
    </dgm:pt>
    <dgm:pt modelId="{3B40211D-967F-49C2-9CC2-52CFBA14186F}" type="pres">
      <dgm:prSet presAssocID="{738E5383-5475-49D4-BDB8-19AFBAF80D0D}" presName="spaceRect" presStyleCnt="0"/>
      <dgm:spPr/>
    </dgm:pt>
    <dgm:pt modelId="{CDFD9147-7BF2-4E92-83CE-890B9BF33239}" type="pres">
      <dgm:prSet presAssocID="{738E5383-5475-49D4-BDB8-19AFBAF80D0D}" presName="textRect" presStyleLbl="revTx" presStyleIdx="0" presStyleCnt="4">
        <dgm:presLayoutVars>
          <dgm:chMax val="1"/>
          <dgm:chPref val="1"/>
        </dgm:presLayoutVars>
      </dgm:prSet>
      <dgm:spPr/>
    </dgm:pt>
    <dgm:pt modelId="{0E24812F-E815-48B3-98CC-D0CDF42F1395}" type="pres">
      <dgm:prSet presAssocID="{62B91B58-0D19-44A6-87A5-BE08EADD737E}" presName="sibTrans" presStyleLbl="sibTrans2D1" presStyleIdx="0" presStyleCnt="0"/>
      <dgm:spPr/>
    </dgm:pt>
    <dgm:pt modelId="{D0CD6B39-B6B2-4B35-9DF3-4BAAA6BC4DE4}" type="pres">
      <dgm:prSet presAssocID="{1DD8F3A3-E9A3-411F-A7C8-D8F00526495A}" presName="compNode" presStyleCnt="0"/>
      <dgm:spPr/>
    </dgm:pt>
    <dgm:pt modelId="{27BCF724-4FF4-4AB4-9B5B-4707DF2FB278}" type="pres">
      <dgm:prSet presAssocID="{1DD8F3A3-E9A3-411F-A7C8-D8F00526495A}" presName="iconBgRect" presStyleLbl="bgShp" presStyleIdx="1" presStyleCnt="4"/>
      <dgm:spPr/>
    </dgm:pt>
    <dgm:pt modelId="{9E8CE999-3425-487B-BCC9-F559D5B0E7CE}" type="pres">
      <dgm:prSet presAssocID="{1DD8F3A3-E9A3-411F-A7C8-D8F00526495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arget"/>
        </a:ext>
      </dgm:extLst>
    </dgm:pt>
    <dgm:pt modelId="{35E54CFD-1824-41DB-938C-143F87F21DBB}" type="pres">
      <dgm:prSet presAssocID="{1DD8F3A3-E9A3-411F-A7C8-D8F00526495A}" presName="spaceRect" presStyleCnt="0"/>
      <dgm:spPr/>
    </dgm:pt>
    <dgm:pt modelId="{CBA6FFF5-691D-485E-963B-64612E3A0D29}" type="pres">
      <dgm:prSet presAssocID="{1DD8F3A3-E9A3-411F-A7C8-D8F00526495A}" presName="textRect" presStyleLbl="revTx" presStyleIdx="1" presStyleCnt="4">
        <dgm:presLayoutVars>
          <dgm:chMax val="1"/>
          <dgm:chPref val="1"/>
        </dgm:presLayoutVars>
      </dgm:prSet>
      <dgm:spPr/>
    </dgm:pt>
    <dgm:pt modelId="{A11C5D03-235D-40BC-ADBA-01891C452EA2}" type="pres">
      <dgm:prSet presAssocID="{FCE1ACD5-9E60-4B64-96EE-AC8CB5B5CA4C}" presName="sibTrans" presStyleLbl="sibTrans2D1" presStyleIdx="0" presStyleCnt="0"/>
      <dgm:spPr/>
    </dgm:pt>
    <dgm:pt modelId="{6640CC34-6896-4700-8C7F-FB483AD17F56}" type="pres">
      <dgm:prSet presAssocID="{9A181DFB-6B51-4A9A-B026-768C82528963}" presName="compNode" presStyleCnt="0"/>
      <dgm:spPr/>
    </dgm:pt>
    <dgm:pt modelId="{7DE8982C-EC41-493D-99B5-32C68E711E07}" type="pres">
      <dgm:prSet presAssocID="{9A181DFB-6B51-4A9A-B026-768C82528963}" presName="iconBgRect" presStyleLbl="bgShp" presStyleIdx="2" presStyleCnt="4"/>
      <dgm:spPr/>
    </dgm:pt>
    <dgm:pt modelId="{B05D8ADC-8705-4F92-8029-CDD7A5A4065E}" type="pres">
      <dgm:prSet presAssocID="{9A181DFB-6B51-4A9A-B026-768C82528963}"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ethoscope"/>
        </a:ext>
      </dgm:extLst>
    </dgm:pt>
    <dgm:pt modelId="{E9282E5B-481B-411F-8123-2E649D1776EB}" type="pres">
      <dgm:prSet presAssocID="{9A181DFB-6B51-4A9A-B026-768C82528963}" presName="spaceRect" presStyleCnt="0"/>
      <dgm:spPr/>
    </dgm:pt>
    <dgm:pt modelId="{FB0136E1-A6A7-44FA-91AC-CC80104A62F2}" type="pres">
      <dgm:prSet presAssocID="{9A181DFB-6B51-4A9A-B026-768C82528963}" presName="textRect" presStyleLbl="revTx" presStyleIdx="2" presStyleCnt="4">
        <dgm:presLayoutVars>
          <dgm:chMax val="1"/>
          <dgm:chPref val="1"/>
        </dgm:presLayoutVars>
      </dgm:prSet>
      <dgm:spPr/>
    </dgm:pt>
    <dgm:pt modelId="{80805FDC-F03F-44BF-98A9-9CAE21EDA0B8}" type="pres">
      <dgm:prSet presAssocID="{DD81F988-912D-41ED-8D3F-CB2153A64407}" presName="sibTrans" presStyleLbl="sibTrans2D1" presStyleIdx="0" presStyleCnt="0"/>
      <dgm:spPr/>
    </dgm:pt>
    <dgm:pt modelId="{129AAB7E-9521-4AC2-BE3A-236FE42DEF4E}" type="pres">
      <dgm:prSet presAssocID="{6FA4538A-B7FC-4D38-9218-F6F8C6F75747}" presName="compNode" presStyleCnt="0"/>
      <dgm:spPr/>
    </dgm:pt>
    <dgm:pt modelId="{2E60F952-2EB0-4194-9211-62135EFF5F7C}" type="pres">
      <dgm:prSet presAssocID="{6FA4538A-B7FC-4D38-9218-F6F8C6F75747}" presName="iconBgRect" presStyleLbl="bgShp" presStyleIdx="3" presStyleCnt="4"/>
      <dgm:spPr/>
    </dgm:pt>
    <dgm:pt modelId="{29CA823D-5F7E-40A1-AA31-ED770CE7F623}" type="pres">
      <dgm:prSet presAssocID="{6FA4538A-B7FC-4D38-9218-F6F8C6F7574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thbrush"/>
        </a:ext>
      </dgm:extLst>
    </dgm:pt>
    <dgm:pt modelId="{BDD940DE-6667-4A9B-A0D2-8129716C0737}" type="pres">
      <dgm:prSet presAssocID="{6FA4538A-B7FC-4D38-9218-F6F8C6F75747}" presName="spaceRect" presStyleCnt="0"/>
      <dgm:spPr/>
    </dgm:pt>
    <dgm:pt modelId="{9D36A114-6B64-4244-BE1B-7E14998B4994}" type="pres">
      <dgm:prSet presAssocID="{6FA4538A-B7FC-4D38-9218-F6F8C6F75747}" presName="textRect" presStyleLbl="revTx" presStyleIdx="3" presStyleCnt="4">
        <dgm:presLayoutVars>
          <dgm:chMax val="1"/>
          <dgm:chPref val="1"/>
        </dgm:presLayoutVars>
      </dgm:prSet>
      <dgm:spPr/>
    </dgm:pt>
  </dgm:ptLst>
  <dgm:cxnLst>
    <dgm:cxn modelId="{A57C0503-647C-4DE3-8976-9E0D4A20D8C4}" srcId="{C8D0B6A9-5ABA-4307-89EF-567F90B81BE2}" destId="{6FA4538A-B7FC-4D38-9218-F6F8C6F75747}" srcOrd="3" destOrd="0" parTransId="{A2E0E3BA-E012-4437-8023-BA6E62163FD9}" sibTransId="{BACFE3A4-918D-424F-9E55-0305674DAD54}"/>
    <dgm:cxn modelId="{129D1712-8272-4C6B-BC4D-D56A48AB80BB}" srcId="{C8D0B6A9-5ABA-4307-89EF-567F90B81BE2}" destId="{1DD8F3A3-E9A3-411F-A7C8-D8F00526495A}" srcOrd="1" destOrd="0" parTransId="{9B969228-DAE2-4D3B-AD00-5695B4C9E93F}" sibTransId="{FCE1ACD5-9E60-4B64-96EE-AC8CB5B5CA4C}"/>
    <dgm:cxn modelId="{A64A8F22-B519-460A-8D5E-8991DE217D14}" type="presOf" srcId="{62B91B58-0D19-44A6-87A5-BE08EADD737E}" destId="{0E24812F-E815-48B3-98CC-D0CDF42F1395}" srcOrd="0" destOrd="0" presId="urn:microsoft.com/office/officeart/2018/2/layout/IconCircleList"/>
    <dgm:cxn modelId="{0A3DAF44-1AC4-46C6-8D0D-0A400622C8E1}" type="presOf" srcId="{1DD8F3A3-E9A3-411F-A7C8-D8F00526495A}" destId="{CBA6FFF5-691D-485E-963B-64612E3A0D29}" srcOrd="0" destOrd="0" presId="urn:microsoft.com/office/officeart/2018/2/layout/IconCircleList"/>
    <dgm:cxn modelId="{9508A779-E26A-443B-807B-8AD33BF4AACE}" type="presOf" srcId="{9A181DFB-6B51-4A9A-B026-768C82528963}" destId="{FB0136E1-A6A7-44FA-91AC-CC80104A62F2}" srcOrd="0" destOrd="0" presId="urn:microsoft.com/office/officeart/2018/2/layout/IconCircleList"/>
    <dgm:cxn modelId="{8D320394-3118-4651-9698-C19E814FD460}" type="presOf" srcId="{C8D0B6A9-5ABA-4307-89EF-567F90B81BE2}" destId="{F9FFFF35-A195-4720-A939-504CD635E400}" srcOrd="0" destOrd="0" presId="urn:microsoft.com/office/officeart/2018/2/layout/IconCircleList"/>
    <dgm:cxn modelId="{3EC79AD2-34BD-4C07-ADEA-7FB786DC3C81}" type="presOf" srcId="{FCE1ACD5-9E60-4B64-96EE-AC8CB5B5CA4C}" destId="{A11C5D03-235D-40BC-ADBA-01891C452EA2}" srcOrd="0" destOrd="0" presId="urn:microsoft.com/office/officeart/2018/2/layout/IconCircleList"/>
    <dgm:cxn modelId="{51E44BDF-C0C8-4EE5-9345-4ECC87C37198}" type="presOf" srcId="{6FA4538A-B7FC-4D38-9218-F6F8C6F75747}" destId="{9D36A114-6B64-4244-BE1B-7E14998B4994}" srcOrd="0" destOrd="0" presId="urn:microsoft.com/office/officeart/2018/2/layout/IconCircleList"/>
    <dgm:cxn modelId="{AB0EC9E0-22D3-40AC-9D2C-9C09673C872E}" type="presOf" srcId="{738E5383-5475-49D4-BDB8-19AFBAF80D0D}" destId="{CDFD9147-7BF2-4E92-83CE-890B9BF33239}" srcOrd="0" destOrd="0" presId="urn:microsoft.com/office/officeart/2018/2/layout/IconCircleList"/>
    <dgm:cxn modelId="{6326B1EB-6713-4841-8D3C-DB19EF10E8D4}" type="presOf" srcId="{DD81F988-912D-41ED-8D3F-CB2153A64407}" destId="{80805FDC-F03F-44BF-98A9-9CAE21EDA0B8}" srcOrd="0" destOrd="0" presId="urn:microsoft.com/office/officeart/2018/2/layout/IconCircleList"/>
    <dgm:cxn modelId="{6E295BEC-9371-4F90-84E2-483499512831}" srcId="{C8D0B6A9-5ABA-4307-89EF-567F90B81BE2}" destId="{738E5383-5475-49D4-BDB8-19AFBAF80D0D}" srcOrd="0" destOrd="0" parTransId="{0C44641D-D7CB-499F-A1C5-EC6F0E6105B5}" sibTransId="{62B91B58-0D19-44A6-87A5-BE08EADD737E}"/>
    <dgm:cxn modelId="{A917FFF8-5A76-4E2F-ABC5-987D43C534E7}" srcId="{C8D0B6A9-5ABA-4307-89EF-567F90B81BE2}" destId="{9A181DFB-6B51-4A9A-B026-768C82528963}" srcOrd="2" destOrd="0" parTransId="{D1ADA31C-3CE2-4982-A92A-F5041912D193}" sibTransId="{DD81F988-912D-41ED-8D3F-CB2153A64407}"/>
    <dgm:cxn modelId="{3EB11293-E2CD-4BE3-8005-B096C12A7912}" type="presParOf" srcId="{F9FFFF35-A195-4720-A939-504CD635E400}" destId="{749B9839-F08D-4063-B354-BCA93AAD9F64}" srcOrd="0" destOrd="0" presId="urn:microsoft.com/office/officeart/2018/2/layout/IconCircleList"/>
    <dgm:cxn modelId="{58D1F51A-E04B-411D-852B-A73C8F2DB496}" type="presParOf" srcId="{749B9839-F08D-4063-B354-BCA93AAD9F64}" destId="{28F358B6-AA8F-4073-B1F8-FF930A6685C5}" srcOrd="0" destOrd="0" presId="urn:microsoft.com/office/officeart/2018/2/layout/IconCircleList"/>
    <dgm:cxn modelId="{9ECBE8D1-90EA-4C19-B9CD-630558ECC03D}" type="presParOf" srcId="{28F358B6-AA8F-4073-B1F8-FF930A6685C5}" destId="{24B5B0F0-609B-40C0-81C7-060542D2FFCB}" srcOrd="0" destOrd="0" presId="urn:microsoft.com/office/officeart/2018/2/layout/IconCircleList"/>
    <dgm:cxn modelId="{A153FC8C-8E98-44EB-9598-EC69837B6AEA}" type="presParOf" srcId="{28F358B6-AA8F-4073-B1F8-FF930A6685C5}" destId="{4445BCCF-A14C-483E-A2B5-705A211BE1D3}" srcOrd="1" destOrd="0" presId="urn:microsoft.com/office/officeart/2018/2/layout/IconCircleList"/>
    <dgm:cxn modelId="{AC7035EA-E4C8-4DE6-8244-77EC1CB9B9AE}" type="presParOf" srcId="{28F358B6-AA8F-4073-B1F8-FF930A6685C5}" destId="{3B40211D-967F-49C2-9CC2-52CFBA14186F}" srcOrd="2" destOrd="0" presId="urn:microsoft.com/office/officeart/2018/2/layout/IconCircleList"/>
    <dgm:cxn modelId="{E11290B0-30D5-4AE5-89B5-93ED13A747C3}" type="presParOf" srcId="{28F358B6-AA8F-4073-B1F8-FF930A6685C5}" destId="{CDFD9147-7BF2-4E92-83CE-890B9BF33239}" srcOrd="3" destOrd="0" presId="urn:microsoft.com/office/officeart/2018/2/layout/IconCircleList"/>
    <dgm:cxn modelId="{EAE0E39B-B893-4386-AA5D-38C4BADCAB63}" type="presParOf" srcId="{749B9839-F08D-4063-B354-BCA93AAD9F64}" destId="{0E24812F-E815-48B3-98CC-D0CDF42F1395}" srcOrd="1" destOrd="0" presId="urn:microsoft.com/office/officeart/2018/2/layout/IconCircleList"/>
    <dgm:cxn modelId="{8059E65F-C232-41E0-8307-C4E08CBFD0B1}" type="presParOf" srcId="{749B9839-F08D-4063-B354-BCA93AAD9F64}" destId="{D0CD6B39-B6B2-4B35-9DF3-4BAAA6BC4DE4}" srcOrd="2" destOrd="0" presId="urn:microsoft.com/office/officeart/2018/2/layout/IconCircleList"/>
    <dgm:cxn modelId="{158A4FA2-BC69-4213-A984-577020BDDF4D}" type="presParOf" srcId="{D0CD6B39-B6B2-4B35-9DF3-4BAAA6BC4DE4}" destId="{27BCF724-4FF4-4AB4-9B5B-4707DF2FB278}" srcOrd="0" destOrd="0" presId="urn:microsoft.com/office/officeart/2018/2/layout/IconCircleList"/>
    <dgm:cxn modelId="{EAEA3D29-A69C-4DC6-A729-4AB8A5AA0D00}" type="presParOf" srcId="{D0CD6B39-B6B2-4B35-9DF3-4BAAA6BC4DE4}" destId="{9E8CE999-3425-487B-BCC9-F559D5B0E7CE}" srcOrd="1" destOrd="0" presId="urn:microsoft.com/office/officeart/2018/2/layout/IconCircleList"/>
    <dgm:cxn modelId="{FC903FCF-50D1-4A01-83A1-45C8D727B329}" type="presParOf" srcId="{D0CD6B39-B6B2-4B35-9DF3-4BAAA6BC4DE4}" destId="{35E54CFD-1824-41DB-938C-143F87F21DBB}" srcOrd="2" destOrd="0" presId="urn:microsoft.com/office/officeart/2018/2/layout/IconCircleList"/>
    <dgm:cxn modelId="{7BDF819F-8CD3-45D7-99EB-601ECFF7BCD1}" type="presParOf" srcId="{D0CD6B39-B6B2-4B35-9DF3-4BAAA6BC4DE4}" destId="{CBA6FFF5-691D-485E-963B-64612E3A0D29}" srcOrd="3" destOrd="0" presId="urn:microsoft.com/office/officeart/2018/2/layout/IconCircleList"/>
    <dgm:cxn modelId="{3106448E-490C-4373-8337-A5425B844D54}" type="presParOf" srcId="{749B9839-F08D-4063-B354-BCA93AAD9F64}" destId="{A11C5D03-235D-40BC-ADBA-01891C452EA2}" srcOrd="3" destOrd="0" presId="urn:microsoft.com/office/officeart/2018/2/layout/IconCircleList"/>
    <dgm:cxn modelId="{3A2D684F-1F13-472B-918F-F95D562B3879}" type="presParOf" srcId="{749B9839-F08D-4063-B354-BCA93AAD9F64}" destId="{6640CC34-6896-4700-8C7F-FB483AD17F56}" srcOrd="4" destOrd="0" presId="urn:microsoft.com/office/officeart/2018/2/layout/IconCircleList"/>
    <dgm:cxn modelId="{CF8F57B2-9D1F-4FD4-A8D4-ADEB82209F78}" type="presParOf" srcId="{6640CC34-6896-4700-8C7F-FB483AD17F56}" destId="{7DE8982C-EC41-493D-99B5-32C68E711E07}" srcOrd="0" destOrd="0" presId="urn:microsoft.com/office/officeart/2018/2/layout/IconCircleList"/>
    <dgm:cxn modelId="{518CA796-CDEF-48E0-A79C-910955E47C8B}" type="presParOf" srcId="{6640CC34-6896-4700-8C7F-FB483AD17F56}" destId="{B05D8ADC-8705-4F92-8029-CDD7A5A4065E}" srcOrd="1" destOrd="0" presId="urn:microsoft.com/office/officeart/2018/2/layout/IconCircleList"/>
    <dgm:cxn modelId="{71D2D827-C705-4843-9223-C2754FFE1BB4}" type="presParOf" srcId="{6640CC34-6896-4700-8C7F-FB483AD17F56}" destId="{E9282E5B-481B-411F-8123-2E649D1776EB}" srcOrd="2" destOrd="0" presId="urn:microsoft.com/office/officeart/2018/2/layout/IconCircleList"/>
    <dgm:cxn modelId="{A052568D-776B-4889-9294-61278C336138}" type="presParOf" srcId="{6640CC34-6896-4700-8C7F-FB483AD17F56}" destId="{FB0136E1-A6A7-44FA-91AC-CC80104A62F2}" srcOrd="3" destOrd="0" presId="urn:microsoft.com/office/officeart/2018/2/layout/IconCircleList"/>
    <dgm:cxn modelId="{610830A9-65F5-407D-B7CB-4D7D8D85BE76}" type="presParOf" srcId="{749B9839-F08D-4063-B354-BCA93AAD9F64}" destId="{80805FDC-F03F-44BF-98A9-9CAE21EDA0B8}" srcOrd="5" destOrd="0" presId="urn:microsoft.com/office/officeart/2018/2/layout/IconCircleList"/>
    <dgm:cxn modelId="{2CB9BA19-AD63-4B89-A636-D9C56C2338F3}" type="presParOf" srcId="{749B9839-F08D-4063-B354-BCA93AAD9F64}" destId="{129AAB7E-9521-4AC2-BE3A-236FE42DEF4E}" srcOrd="6" destOrd="0" presId="urn:microsoft.com/office/officeart/2018/2/layout/IconCircleList"/>
    <dgm:cxn modelId="{1D7AEF07-8D96-44F3-BC94-96F3058F9047}" type="presParOf" srcId="{129AAB7E-9521-4AC2-BE3A-236FE42DEF4E}" destId="{2E60F952-2EB0-4194-9211-62135EFF5F7C}" srcOrd="0" destOrd="0" presId="urn:microsoft.com/office/officeart/2018/2/layout/IconCircleList"/>
    <dgm:cxn modelId="{355C142E-8F19-4A6E-949B-31D5B56946D7}" type="presParOf" srcId="{129AAB7E-9521-4AC2-BE3A-236FE42DEF4E}" destId="{29CA823D-5F7E-40A1-AA31-ED770CE7F623}" srcOrd="1" destOrd="0" presId="urn:microsoft.com/office/officeart/2018/2/layout/IconCircleList"/>
    <dgm:cxn modelId="{1148FD76-64BC-421B-8680-DDED2CEF0009}" type="presParOf" srcId="{129AAB7E-9521-4AC2-BE3A-236FE42DEF4E}" destId="{BDD940DE-6667-4A9B-A0D2-8129716C0737}" srcOrd="2" destOrd="0" presId="urn:microsoft.com/office/officeart/2018/2/layout/IconCircleList"/>
    <dgm:cxn modelId="{F1654096-712B-4118-8E41-AA5570843985}" type="presParOf" srcId="{129AAB7E-9521-4AC2-BE3A-236FE42DEF4E}" destId="{9D36A114-6B64-4244-BE1B-7E14998B4994}"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B5B0F0-609B-40C0-81C7-060542D2FFCB}">
      <dsp:nvSpPr>
        <dsp:cNvPr id="0" name=""/>
        <dsp:cNvSpPr/>
      </dsp:nvSpPr>
      <dsp:spPr>
        <a:xfrm>
          <a:off x="186317" y="534158"/>
          <a:ext cx="1017898" cy="10178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5BCCF-A14C-483E-A2B5-705A211BE1D3}">
      <dsp:nvSpPr>
        <dsp:cNvPr id="0" name=""/>
        <dsp:cNvSpPr/>
      </dsp:nvSpPr>
      <dsp:spPr>
        <a:xfrm>
          <a:off x="400075" y="747917"/>
          <a:ext cx="590380" cy="590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FD9147-7BF2-4E92-83CE-890B9BF33239}">
      <dsp:nvSpPr>
        <dsp:cNvPr id="0" name=""/>
        <dsp:cNvSpPr/>
      </dsp:nvSpPr>
      <dsp:spPr>
        <a:xfrm>
          <a:off x="1422336" y="534158"/>
          <a:ext cx="2399331" cy="101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The CNN model accurately classifies dental images as </a:t>
          </a:r>
          <a:r>
            <a:rPr lang="en-US" sz="1700" b="1" kern="1200"/>
            <a:t>Healthy</a:t>
          </a:r>
          <a:r>
            <a:rPr lang="en-US" sz="1700" kern="1200"/>
            <a:t> or </a:t>
          </a:r>
          <a:r>
            <a:rPr lang="en-US" sz="1700" b="1" kern="1200"/>
            <a:t>Cavity.</a:t>
          </a:r>
          <a:endParaRPr lang="en-US" sz="1700" kern="1200"/>
        </a:p>
      </dsp:txBody>
      <dsp:txXfrm>
        <a:off x="1422336" y="534158"/>
        <a:ext cx="2399331" cy="1017898"/>
      </dsp:txXfrm>
    </dsp:sp>
    <dsp:sp modelId="{27BCF724-4FF4-4AB4-9B5B-4707DF2FB278}">
      <dsp:nvSpPr>
        <dsp:cNvPr id="0" name=""/>
        <dsp:cNvSpPr/>
      </dsp:nvSpPr>
      <dsp:spPr>
        <a:xfrm>
          <a:off x="4239732" y="534158"/>
          <a:ext cx="1017898" cy="10178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CE999-3425-487B-BCC9-F559D5B0E7CE}">
      <dsp:nvSpPr>
        <dsp:cNvPr id="0" name=""/>
        <dsp:cNvSpPr/>
      </dsp:nvSpPr>
      <dsp:spPr>
        <a:xfrm>
          <a:off x="4453491" y="747917"/>
          <a:ext cx="590380" cy="590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A6FFF5-691D-485E-963B-64612E3A0D29}">
      <dsp:nvSpPr>
        <dsp:cNvPr id="0" name=""/>
        <dsp:cNvSpPr/>
      </dsp:nvSpPr>
      <dsp:spPr>
        <a:xfrm>
          <a:off x="5475751" y="534158"/>
          <a:ext cx="2399331" cy="101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Achieved high accuracy (e.g., ~90%+, depending on training results).</a:t>
          </a:r>
        </a:p>
      </dsp:txBody>
      <dsp:txXfrm>
        <a:off x="5475751" y="534158"/>
        <a:ext cx="2399331" cy="1017898"/>
      </dsp:txXfrm>
    </dsp:sp>
    <dsp:sp modelId="{7DE8982C-EC41-493D-99B5-32C68E711E07}">
      <dsp:nvSpPr>
        <dsp:cNvPr id="0" name=""/>
        <dsp:cNvSpPr/>
      </dsp:nvSpPr>
      <dsp:spPr>
        <a:xfrm>
          <a:off x="186317" y="2187839"/>
          <a:ext cx="1017898" cy="10178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5D8ADC-8705-4F92-8029-CDD7A5A4065E}">
      <dsp:nvSpPr>
        <dsp:cNvPr id="0" name=""/>
        <dsp:cNvSpPr/>
      </dsp:nvSpPr>
      <dsp:spPr>
        <a:xfrm>
          <a:off x="400075" y="2401597"/>
          <a:ext cx="590380" cy="5903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B0136E1-A6A7-44FA-91AC-CC80104A62F2}">
      <dsp:nvSpPr>
        <dsp:cNvPr id="0" name=""/>
        <dsp:cNvSpPr/>
      </dsp:nvSpPr>
      <dsp:spPr>
        <a:xfrm>
          <a:off x="1422336" y="2187839"/>
          <a:ext cx="2399331" cy="101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Successfully assists in </a:t>
          </a:r>
          <a:r>
            <a:rPr lang="en-US" sz="1700" b="1" kern="1200"/>
            <a:t>early detection of cavities</a:t>
          </a:r>
          <a:r>
            <a:rPr lang="en-US" sz="1700" kern="1200"/>
            <a:t>, reducing manual diagnosis time.</a:t>
          </a:r>
        </a:p>
      </dsp:txBody>
      <dsp:txXfrm>
        <a:off x="1422336" y="2187839"/>
        <a:ext cx="2399331" cy="1017898"/>
      </dsp:txXfrm>
    </dsp:sp>
    <dsp:sp modelId="{2E60F952-2EB0-4194-9211-62135EFF5F7C}">
      <dsp:nvSpPr>
        <dsp:cNvPr id="0" name=""/>
        <dsp:cNvSpPr/>
      </dsp:nvSpPr>
      <dsp:spPr>
        <a:xfrm>
          <a:off x="4239732" y="2187839"/>
          <a:ext cx="1017898" cy="1017898"/>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CA823D-5F7E-40A1-AA31-ED770CE7F623}">
      <dsp:nvSpPr>
        <dsp:cNvPr id="0" name=""/>
        <dsp:cNvSpPr/>
      </dsp:nvSpPr>
      <dsp:spPr>
        <a:xfrm>
          <a:off x="4453491" y="2401597"/>
          <a:ext cx="590380" cy="59038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6A114-6B64-4244-BE1B-7E14998B4994}">
      <dsp:nvSpPr>
        <dsp:cNvPr id="0" name=""/>
        <dsp:cNvSpPr/>
      </dsp:nvSpPr>
      <dsp:spPr>
        <a:xfrm>
          <a:off x="5475751" y="2187839"/>
          <a:ext cx="2399331" cy="10178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55650">
            <a:lnSpc>
              <a:spcPct val="100000"/>
            </a:lnSpc>
            <a:spcBef>
              <a:spcPct val="0"/>
            </a:spcBef>
            <a:spcAft>
              <a:spcPct val="35000"/>
            </a:spcAft>
            <a:buNone/>
          </a:pPr>
          <a:r>
            <a:rPr lang="en-US" sz="1700" kern="1200"/>
            <a:t>Provides a foundation for a </a:t>
          </a:r>
          <a:r>
            <a:rPr lang="en-US" sz="1700" b="1" kern="1200"/>
            <a:t>supportive tool for dentists</a:t>
          </a:r>
          <a:r>
            <a:rPr lang="en-US" sz="1700" kern="1200"/>
            <a:t>, enhancing diagnostic efficiency.</a:t>
          </a:r>
        </a:p>
      </dsp:txBody>
      <dsp:txXfrm>
        <a:off x="5475751" y="2187839"/>
        <a:ext cx="2399331" cy="101789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A9DAE9-E7AA-4D04-83BF-302136129F42}" type="datetimeFigureOut">
              <a:rPr lang="en-IN" smtClean="0"/>
              <a:t>08-09-2025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BBBA11-4F1B-4355-BBAE-BF0505DDA2B4}" type="slidenum">
              <a:rPr lang="en-IN" smtClean="0"/>
              <a:t>‹#›</a:t>
            </a:fld>
            <a:endParaRPr lang="en-IN"/>
          </a:p>
        </p:txBody>
      </p:sp>
    </p:spTree>
    <p:extLst>
      <p:ext uri="{BB962C8B-B14F-4D97-AF65-F5344CB8AC3E}">
        <p14:creationId xmlns:p14="http://schemas.microsoft.com/office/powerpoint/2010/main" val="98151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9/8/2025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1592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9/8/2025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65590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9/8/2025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56057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9/8/2025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849265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9/8/2025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475175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9/8/2025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1572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9/8/2025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731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9/8/2025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06569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9/8/2025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12828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9/8/2025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661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9/8/2025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60261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9/8/2025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99733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7A1DF9-D165-D59E-EBAA-31F5AF982210}"/>
              </a:ext>
            </a:extLst>
          </p:cNvPr>
          <p:cNvSpPr>
            <a:spLocks noGrp="1"/>
          </p:cNvSpPr>
          <p:nvPr>
            <p:ph type="ctrTitle"/>
          </p:nvPr>
        </p:nvSpPr>
        <p:spPr>
          <a:xfrm>
            <a:off x="5604552" y="871758"/>
            <a:ext cx="5825448" cy="3871143"/>
          </a:xfrm>
        </p:spPr>
        <p:txBody>
          <a:bodyPr>
            <a:normAutofit/>
          </a:bodyPr>
          <a:lstStyle/>
          <a:p>
            <a:r>
              <a:rPr lang="en-US" dirty="0"/>
              <a:t>Dental Cavity Detection using Deep Learning (CNN)</a:t>
            </a:r>
            <a:endParaRPr lang="en-IN" dirty="0"/>
          </a:p>
        </p:txBody>
      </p:sp>
      <p:sp>
        <p:nvSpPr>
          <p:cNvPr id="3" name="Subtitle 2">
            <a:extLst>
              <a:ext uri="{FF2B5EF4-FFF2-40B4-BE49-F238E27FC236}">
                <a16:creationId xmlns:a16="http://schemas.microsoft.com/office/drawing/2014/main" id="{BE81BB58-A157-0F90-F2D6-39EC2C569C07}"/>
              </a:ext>
            </a:extLst>
          </p:cNvPr>
          <p:cNvSpPr>
            <a:spLocks noGrp="1"/>
          </p:cNvSpPr>
          <p:nvPr>
            <p:ph type="subTitle" idx="1"/>
          </p:nvPr>
        </p:nvSpPr>
        <p:spPr>
          <a:xfrm>
            <a:off x="5619964" y="4785543"/>
            <a:ext cx="5322013" cy="1005657"/>
          </a:xfrm>
        </p:spPr>
        <p:txBody>
          <a:bodyPr>
            <a:normAutofit/>
          </a:bodyPr>
          <a:lstStyle/>
          <a:p>
            <a:pPr algn="r"/>
            <a:r>
              <a:rPr lang="en-IN" dirty="0"/>
              <a:t>230031388</a:t>
            </a:r>
            <a:br>
              <a:rPr lang="en-IN" dirty="0"/>
            </a:br>
            <a:r>
              <a:rPr lang="en-IN" dirty="0"/>
              <a:t>Munaga Ramya</a:t>
            </a:r>
          </a:p>
          <a:p>
            <a:pPr algn="r"/>
            <a:endParaRPr lang="en-IN" dirty="0"/>
          </a:p>
        </p:txBody>
      </p:sp>
      <p:pic>
        <p:nvPicPr>
          <p:cNvPr id="4" name="Picture 3" descr="An abstract genetic concept">
            <a:extLst>
              <a:ext uri="{FF2B5EF4-FFF2-40B4-BE49-F238E27FC236}">
                <a16:creationId xmlns:a16="http://schemas.microsoft.com/office/drawing/2014/main" id="{875B2217-285B-851E-18BA-A4BE4E2DA4B0}"/>
              </a:ext>
            </a:extLst>
          </p:cNvPr>
          <p:cNvPicPr>
            <a:picLocks noChangeAspect="1"/>
          </p:cNvPicPr>
          <p:nvPr/>
        </p:nvPicPr>
        <p:blipFill>
          <a:blip r:embed="rId2"/>
          <a:srcRect l="16941" r="11948"/>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91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7BC786-7D15-BC05-66D9-874DC3E281AC}"/>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Content Placeholder 4">
            <a:extLst>
              <a:ext uri="{FF2B5EF4-FFF2-40B4-BE49-F238E27FC236}">
                <a16:creationId xmlns:a16="http://schemas.microsoft.com/office/drawing/2014/main" id="{3BBE2CA6-1538-A246-A0BD-E552EBCE329C}"/>
              </a:ext>
            </a:extLst>
          </p:cNvPr>
          <p:cNvPicPr>
            <a:picLocks noChangeAspect="1"/>
          </p:cNvPicPr>
          <p:nvPr/>
        </p:nvPicPr>
        <p:blipFill>
          <a:blip r:embed="rId2"/>
          <a:stretch>
            <a:fillRect/>
          </a:stretch>
        </p:blipFill>
        <p:spPr>
          <a:xfrm>
            <a:off x="1969770" y="960866"/>
            <a:ext cx="8252460" cy="4642008"/>
          </a:xfrm>
          <a:prstGeom prst="rect">
            <a:avLst/>
          </a:prstGeom>
        </p:spPr>
      </p:pic>
    </p:spTree>
    <p:extLst>
      <p:ext uri="{BB962C8B-B14F-4D97-AF65-F5344CB8AC3E}">
        <p14:creationId xmlns:p14="http://schemas.microsoft.com/office/powerpoint/2010/main" val="2625365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D091DE-E133-E49E-9CC5-3D9D55937AA2}"/>
            </a:ext>
          </a:extLst>
        </p:cNvPr>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E4C0DDD-1F55-94A1-A502-7833B953A03E}"/>
              </a:ext>
            </a:extLst>
          </p:cNvPr>
          <p:cNvPicPr>
            <a:picLocks noGrp="1" noChangeAspect="1"/>
          </p:cNvPicPr>
          <p:nvPr>
            <p:ph idx="1"/>
          </p:nvPr>
        </p:nvPicPr>
        <p:blipFill>
          <a:blip r:embed="rId2"/>
          <a:stretch>
            <a:fillRect/>
          </a:stretch>
        </p:blipFill>
        <p:spPr>
          <a:xfrm>
            <a:off x="1969770" y="960866"/>
            <a:ext cx="8252460" cy="4642008"/>
          </a:xfrm>
          <a:prstGeom prst="rect">
            <a:avLst/>
          </a:prstGeom>
        </p:spPr>
      </p:pic>
      <p:cxnSp>
        <p:nvCxnSpPr>
          <p:cNvPr id="17" name="Straight Connector 1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88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B3CA38D-7BB0-4D35-BE00-0F48766027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EAAFE-412F-9E3A-B488-AF9BFAA2A9BB}"/>
              </a:ext>
            </a:extLst>
          </p:cNvPr>
          <p:cNvSpPr>
            <a:spLocks noGrp="1"/>
          </p:cNvSpPr>
          <p:nvPr>
            <p:ph type="title"/>
          </p:nvPr>
        </p:nvSpPr>
        <p:spPr>
          <a:xfrm>
            <a:off x="700635" y="913218"/>
            <a:ext cx="10691265" cy="1371030"/>
          </a:xfrm>
        </p:spPr>
        <p:txBody>
          <a:bodyPr>
            <a:normAutofit/>
          </a:bodyPr>
          <a:lstStyle/>
          <a:p>
            <a:r>
              <a:rPr lang="en-IN"/>
              <a:t>Outcomes / Results</a:t>
            </a:r>
          </a:p>
        </p:txBody>
      </p:sp>
      <p:graphicFrame>
        <p:nvGraphicFramePr>
          <p:cNvPr id="35" name="Content Placeholder 6">
            <a:extLst>
              <a:ext uri="{FF2B5EF4-FFF2-40B4-BE49-F238E27FC236}">
                <a16:creationId xmlns:a16="http://schemas.microsoft.com/office/drawing/2014/main" id="{30312D10-A16C-DEF4-DAFC-084D4169466E}"/>
              </a:ext>
            </a:extLst>
          </p:cNvPr>
          <p:cNvGraphicFramePr>
            <a:graphicFrameLocks noGrp="1"/>
          </p:cNvGraphicFramePr>
          <p:nvPr>
            <p:ph idx="1"/>
          </p:nvPr>
        </p:nvGraphicFramePr>
        <p:xfrm>
          <a:off x="700636" y="2221992"/>
          <a:ext cx="8061400" cy="37398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1" name="Straight Connector 30">
            <a:extLst>
              <a:ext uri="{FF2B5EF4-FFF2-40B4-BE49-F238E27FC236}">
                <a16:creationId xmlns:a16="http://schemas.microsoft.com/office/drawing/2014/main" id="{4514FD1B-A0BF-4C73-A68E-4B1F7299F6A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8B100A6-1EBC-40AB-BB7E-26807F3CF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106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5"/>
                                        </p:tgtEl>
                                      </p:cBhvr>
                                    </p:animEffect>
                                    <p:animScale>
                                      <p:cBhvr>
                                        <p:cTn id="7" dur="250" autoRev="1" fill="hold"/>
                                        <p:tgtEl>
                                          <p:spTgt spid="3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5"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A4354-8791-C347-B222-97984AB76F7B}"/>
              </a:ext>
            </a:extLst>
          </p:cNvPr>
          <p:cNvSpPr>
            <a:spLocks noGrp="1"/>
          </p:cNvSpPr>
          <p:nvPr>
            <p:ph type="title"/>
          </p:nvPr>
        </p:nvSpPr>
        <p:spPr/>
        <p:txBody>
          <a:bodyPr/>
          <a:lstStyle/>
          <a:p>
            <a:pPr algn="ctr"/>
            <a:r>
              <a:rPr lang="en-IN" dirty="0"/>
              <a:t>Conclusion</a:t>
            </a:r>
          </a:p>
        </p:txBody>
      </p:sp>
      <p:sp>
        <p:nvSpPr>
          <p:cNvPr id="3" name="Content Placeholder 2">
            <a:extLst>
              <a:ext uri="{FF2B5EF4-FFF2-40B4-BE49-F238E27FC236}">
                <a16:creationId xmlns:a16="http://schemas.microsoft.com/office/drawing/2014/main" id="{8CAC3A7B-1834-AA6D-101F-F0636A8213A9}"/>
              </a:ext>
            </a:extLst>
          </p:cNvPr>
          <p:cNvSpPr>
            <a:spLocks noGrp="1"/>
          </p:cNvSpPr>
          <p:nvPr>
            <p:ph idx="1"/>
          </p:nvPr>
        </p:nvSpPr>
        <p:spPr>
          <a:xfrm>
            <a:off x="700636" y="2221992"/>
            <a:ext cx="10596256" cy="3739896"/>
          </a:xfrm>
        </p:spPr>
        <p:txBody>
          <a:bodyPr/>
          <a:lstStyle/>
          <a:p>
            <a:r>
              <a:rPr lang="en-US" dirty="0"/>
              <a:t>Our CNN model efficiently analyzes dental X-ray images, accurately identifying cavities and differentiating them from healthy teeth. This automated detection system not only speeds up the diagnostic process for dentists but also reduces human error, ensuring reliable results. By enabling early diagnosis, it helps prevent severe dental complications, supports proactive treatment planning, and promotes overall oral health. Integrating AI in dental care demonstrates the potential of technology to enhance patient outcomes and optimize clinical workflows</a:t>
            </a:r>
            <a:endParaRPr lang="en-IN" dirty="0"/>
          </a:p>
        </p:txBody>
      </p:sp>
    </p:spTree>
    <p:extLst>
      <p:ext uri="{BB962C8B-B14F-4D97-AF65-F5344CB8AC3E}">
        <p14:creationId xmlns:p14="http://schemas.microsoft.com/office/powerpoint/2010/main" val="2938581176"/>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8F9-EC3C-E03A-B2E5-094FC71F55B8}"/>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06531E7E-C6F6-79E7-8AD9-A93F4F60B5F8}"/>
              </a:ext>
            </a:extLst>
          </p:cNvPr>
          <p:cNvSpPr>
            <a:spLocks noGrp="1"/>
          </p:cNvSpPr>
          <p:nvPr>
            <p:ph idx="1"/>
          </p:nvPr>
        </p:nvSpPr>
        <p:spPr/>
        <p:txBody>
          <a:bodyPr/>
          <a:lstStyle/>
          <a:p>
            <a:r>
              <a:rPr lang="en-IN" dirty="0"/>
              <a:t>Introduction</a:t>
            </a:r>
          </a:p>
          <a:p>
            <a:r>
              <a:rPr lang="en-IN" dirty="0"/>
              <a:t>Problem Statements</a:t>
            </a:r>
          </a:p>
          <a:p>
            <a:r>
              <a:rPr lang="en-IN" dirty="0"/>
              <a:t>Data Set’s Used</a:t>
            </a:r>
          </a:p>
          <a:p>
            <a:r>
              <a:rPr lang="en-IN" dirty="0"/>
              <a:t>Models used</a:t>
            </a:r>
          </a:p>
          <a:p>
            <a:r>
              <a:rPr lang="en-IN" dirty="0"/>
              <a:t>Outcome</a:t>
            </a:r>
          </a:p>
          <a:p>
            <a:r>
              <a:rPr lang="en-IN" dirty="0"/>
              <a:t>Conclusion</a:t>
            </a:r>
          </a:p>
          <a:p>
            <a:endParaRPr lang="en-IN" dirty="0"/>
          </a:p>
        </p:txBody>
      </p:sp>
    </p:spTree>
    <p:extLst>
      <p:ext uri="{BB962C8B-B14F-4D97-AF65-F5344CB8AC3E}">
        <p14:creationId xmlns:p14="http://schemas.microsoft.com/office/powerpoint/2010/main" val="4097990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C50CA4-99C9-6D3C-0267-B0BE77E55C6F}"/>
              </a:ext>
            </a:extLst>
          </p:cNvPr>
          <p:cNvSpPr>
            <a:spLocks noGrp="1"/>
          </p:cNvSpPr>
          <p:nvPr>
            <p:ph type="title"/>
          </p:nvPr>
        </p:nvSpPr>
        <p:spPr>
          <a:xfrm>
            <a:off x="704088" y="914400"/>
            <a:ext cx="5195889" cy="1316736"/>
          </a:xfrm>
        </p:spPr>
        <p:txBody>
          <a:bodyPr>
            <a:normAutofit/>
          </a:bodyPr>
          <a:lstStyle/>
          <a:p>
            <a:pPr algn="ctr"/>
            <a:r>
              <a:rPr lang="en-IN" dirty="0"/>
              <a:t>Introduction	</a:t>
            </a:r>
          </a:p>
        </p:txBody>
      </p:sp>
      <p:cxnSp>
        <p:nvCxnSpPr>
          <p:cNvPr id="17" name="Straight Connector 16">
            <a:extLst>
              <a:ext uri="{FF2B5EF4-FFF2-40B4-BE49-F238E27FC236}">
                <a16:creationId xmlns:a16="http://schemas.microsoft.com/office/drawing/2014/main" id="{F2B951FD-94F7-E138-3EC2-A66A551D91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1C9CD32-2865-8EDA-F116-C4C0D15714B4}"/>
              </a:ext>
            </a:extLst>
          </p:cNvPr>
          <p:cNvSpPr>
            <a:spLocks noGrp="1"/>
          </p:cNvSpPr>
          <p:nvPr>
            <p:ph idx="1"/>
          </p:nvPr>
        </p:nvSpPr>
        <p:spPr>
          <a:xfrm>
            <a:off x="704088" y="2231136"/>
            <a:ext cx="5195889" cy="3931920"/>
          </a:xfrm>
        </p:spPr>
        <p:txBody>
          <a:bodyPr>
            <a:normAutofit/>
          </a:bodyPr>
          <a:lstStyle/>
          <a:p>
            <a:r>
              <a:rPr lang="en-IN" dirty="0"/>
              <a:t>A dental Cavity is a damaged area on the tooth surface caused by bacteria, acids and poor hygiene </a:t>
            </a:r>
          </a:p>
          <a:p>
            <a:r>
              <a:rPr lang="en-IN" dirty="0"/>
              <a:t>So, Early detection of the Dental cavity helps in preventing the serious dental Problems</a:t>
            </a:r>
          </a:p>
          <a:p>
            <a:r>
              <a:rPr lang="en-IN" dirty="0"/>
              <a:t>To prevent the Dental Cavity, our Project implement </a:t>
            </a:r>
            <a:r>
              <a:rPr lang="en-US" dirty="0"/>
              <a:t>CNN to automatically classify teeth as </a:t>
            </a:r>
            <a:r>
              <a:rPr lang="en-US" b="1" dirty="0"/>
              <a:t>Healthy</a:t>
            </a:r>
            <a:r>
              <a:rPr lang="en-US" dirty="0"/>
              <a:t> or </a:t>
            </a:r>
            <a:r>
              <a:rPr lang="en-US" b="1" dirty="0"/>
              <a:t>Cavity</a:t>
            </a:r>
            <a:r>
              <a:rPr lang="en-US" dirty="0"/>
              <a:t>, providing faster and more accurate diagnosis support.</a:t>
            </a:r>
            <a:endParaRPr lang="en-IN" dirty="0"/>
          </a:p>
        </p:txBody>
      </p:sp>
      <p:pic>
        <p:nvPicPr>
          <p:cNvPr id="5" name="Picture 4" descr="A person's mouth with a mirror&#10;&#10;AI-generated content may be incorrect.">
            <a:extLst>
              <a:ext uri="{FF2B5EF4-FFF2-40B4-BE49-F238E27FC236}">
                <a16:creationId xmlns:a16="http://schemas.microsoft.com/office/drawing/2014/main" id="{18AF5BA1-C669-129D-3B23-00D1A028FD40}"/>
              </a:ext>
            </a:extLst>
          </p:cNvPr>
          <p:cNvPicPr>
            <a:picLocks noChangeAspect="1"/>
          </p:cNvPicPr>
          <p:nvPr/>
        </p:nvPicPr>
        <p:blipFill>
          <a:blip r:embed="rId2">
            <a:extLst>
              <a:ext uri="{28A0092B-C50C-407E-A947-70E740481C1C}">
                <a14:useLocalDpi xmlns:a14="http://schemas.microsoft.com/office/drawing/2010/main" val="0"/>
              </a:ext>
            </a:extLst>
          </a:blip>
          <a:srcRect l="47653" r="10270"/>
          <a:stretch>
            <a:fillRect/>
          </a:stretch>
        </p:blipFill>
        <p:spPr>
          <a:xfrm>
            <a:off x="6685934" y="-1"/>
            <a:ext cx="5506065" cy="6857999"/>
          </a:xfrm>
          <a:prstGeom prst="rect">
            <a:avLst/>
          </a:prstGeom>
        </p:spPr>
      </p:pic>
    </p:spTree>
    <p:extLst>
      <p:ext uri="{BB962C8B-B14F-4D97-AF65-F5344CB8AC3E}">
        <p14:creationId xmlns:p14="http://schemas.microsoft.com/office/powerpoint/2010/main" val="1019681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up of teeth&#10;&#10;AI-generated content may be incorrect.">
            <a:extLst>
              <a:ext uri="{FF2B5EF4-FFF2-40B4-BE49-F238E27FC236}">
                <a16:creationId xmlns:a16="http://schemas.microsoft.com/office/drawing/2014/main" id="{38917333-0825-FC07-1141-D6E395C4857C}"/>
              </a:ext>
            </a:extLst>
          </p:cNvPr>
          <p:cNvPicPr>
            <a:picLocks noChangeAspect="1"/>
          </p:cNvPicPr>
          <p:nvPr/>
        </p:nvPicPr>
        <p:blipFill>
          <a:blip r:embed="rId2"/>
          <a:srcRect l="14506" r="24395" b="-1"/>
          <a:stretch>
            <a:fillRect/>
          </a:stretch>
        </p:blipFill>
        <p:spPr>
          <a:xfrm>
            <a:off x="416689" y="731519"/>
            <a:ext cx="5625295" cy="5437244"/>
          </a:xfrm>
          <a:prstGeom prst="rect">
            <a:avLst/>
          </a:prstGeom>
        </p:spPr>
      </p:pic>
      <p:cxnSp>
        <p:nvCxnSpPr>
          <p:cNvPr id="14" name="Straight Connector 13">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2739" y="722376"/>
            <a:ext cx="16002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9271E0E-65D3-C00B-BCD5-5562C0ECE97B}"/>
              </a:ext>
            </a:extLst>
          </p:cNvPr>
          <p:cNvSpPr>
            <a:spLocks noGrp="1"/>
          </p:cNvSpPr>
          <p:nvPr>
            <p:ph idx="1"/>
          </p:nvPr>
        </p:nvSpPr>
        <p:spPr>
          <a:xfrm>
            <a:off x="6290838" y="2236843"/>
            <a:ext cx="5201121" cy="3931920"/>
          </a:xfrm>
        </p:spPr>
        <p:txBody>
          <a:bodyPr>
            <a:normAutofit/>
          </a:bodyPr>
          <a:lstStyle/>
          <a:p>
            <a:r>
              <a:rPr lang="en-US" dirty="0"/>
              <a:t>Dental cavities are often detected late, leading to severe oral health issues.</a:t>
            </a:r>
            <a:r>
              <a:rPr lang="en-IN" dirty="0"/>
              <a:t> </a:t>
            </a:r>
            <a:r>
              <a:rPr lang="en-US" dirty="0"/>
              <a:t>Manual diagnosis through X-rays or visual inspection can be </a:t>
            </a:r>
            <a:r>
              <a:rPr lang="en-US" b="1" dirty="0"/>
              <a:t>time-consuming</a:t>
            </a:r>
            <a:r>
              <a:rPr lang="en-US" dirty="0"/>
              <a:t> and may vary by dentist’s expertise. There is a need for an </a:t>
            </a:r>
            <a:r>
              <a:rPr lang="en-US" b="1" dirty="0"/>
              <a:t>automated system</a:t>
            </a:r>
            <a:r>
              <a:rPr lang="en-US" dirty="0"/>
              <a:t> that can detect cavities early and accurately from dental images.</a:t>
            </a:r>
          </a:p>
        </p:txBody>
      </p:sp>
    </p:spTree>
    <p:extLst>
      <p:ext uri="{BB962C8B-B14F-4D97-AF65-F5344CB8AC3E}">
        <p14:creationId xmlns:p14="http://schemas.microsoft.com/office/powerpoint/2010/main" val="4025977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8FBA3-FC89-3FEE-01E4-C9DFF9E57213}"/>
              </a:ext>
            </a:extLst>
          </p:cNvPr>
          <p:cNvSpPr>
            <a:spLocks noGrp="1"/>
          </p:cNvSpPr>
          <p:nvPr>
            <p:ph type="title"/>
          </p:nvPr>
        </p:nvSpPr>
        <p:spPr/>
        <p:txBody>
          <a:bodyPr>
            <a:normAutofit/>
          </a:bodyPr>
          <a:lstStyle/>
          <a:p>
            <a:pPr algn="ctr"/>
            <a:r>
              <a:rPr lang="en-IN" dirty="0"/>
              <a:t>Existing Systems VS Proposed System </a:t>
            </a:r>
          </a:p>
        </p:txBody>
      </p:sp>
      <p:sp>
        <p:nvSpPr>
          <p:cNvPr id="3" name="Text Placeholder 2">
            <a:extLst>
              <a:ext uri="{FF2B5EF4-FFF2-40B4-BE49-F238E27FC236}">
                <a16:creationId xmlns:a16="http://schemas.microsoft.com/office/drawing/2014/main" id="{10EE21B8-4E61-0C5F-B348-6BAB9FA4D368}"/>
              </a:ext>
            </a:extLst>
          </p:cNvPr>
          <p:cNvSpPr>
            <a:spLocks noGrp="1"/>
          </p:cNvSpPr>
          <p:nvPr>
            <p:ph type="body" idx="1"/>
          </p:nvPr>
        </p:nvSpPr>
        <p:spPr/>
        <p:txBody>
          <a:bodyPr>
            <a:normAutofit fontScale="85000" lnSpcReduction="10000"/>
          </a:bodyPr>
          <a:lstStyle/>
          <a:p>
            <a:r>
              <a:rPr lang="en-IN" sz="2800" dirty="0"/>
              <a:t>Existing Systems (Previous Approaches)</a:t>
            </a:r>
          </a:p>
        </p:txBody>
      </p:sp>
      <p:sp>
        <p:nvSpPr>
          <p:cNvPr id="4" name="Content Placeholder 3">
            <a:extLst>
              <a:ext uri="{FF2B5EF4-FFF2-40B4-BE49-F238E27FC236}">
                <a16:creationId xmlns:a16="http://schemas.microsoft.com/office/drawing/2014/main" id="{79B4B3FB-3E65-7E3B-2842-A7D2E5BF3B79}"/>
              </a:ext>
            </a:extLst>
          </p:cNvPr>
          <p:cNvSpPr>
            <a:spLocks noGrp="1"/>
          </p:cNvSpPr>
          <p:nvPr>
            <p:ph sz="half" idx="2"/>
          </p:nvPr>
        </p:nvSpPr>
        <p:spPr/>
        <p:txBody>
          <a:bodyPr>
            <a:normAutofit/>
          </a:bodyPr>
          <a:lstStyle/>
          <a:p>
            <a:r>
              <a:rPr lang="en-US" sz="1800" b="1" dirty="0"/>
              <a:t>Manual Analysis:</a:t>
            </a:r>
            <a:r>
              <a:rPr lang="en-US" sz="1800" dirty="0"/>
              <a:t> Dentists examine X-rays visually  slow, error-prone, subjective.</a:t>
            </a:r>
          </a:p>
          <a:p>
            <a:r>
              <a:rPr lang="en-US" sz="1800" b="1" dirty="0"/>
              <a:t>Traditional Image Processing:</a:t>
            </a:r>
            <a:r>
              <a:rPr lang="en-US" sz="1800" dirty="0"/>
              <a:t> Thresholding, edge detection, segmentation  limited accuracy, sensitive to noise, struggles with subtle cavities.</a:t>
            </a:r>
          </a:p>
          <a:p>
            <a:r>
              <a:rPr lang="en-US" sz="1800" b="1" dirty="0"/>
              <a:t>Classical ML Models:</a:t>
            </a:r>
            <a:r>
              <a:rPr lang="en-US" sz="1800" dirty="0"/>
              <a:t> SVM, Random Forest with handcrafted features → require feature engineering, lower generalization on diverse datasets.</a:t>
            </a:r>
          </a:p>
          <a:p>
            <a:endParaRPr lang="en-IN" sz="1800" dirty="0"/>
          </a:p>
        </p:txBody>
      </p:sp>
      <p:sp>
        <p:nvSpPr>
          <p:cNvPr id="5" name="Text Placeholder 4">
            <a:extLst>
              <a:ext uri="{FF2B5EF4-FFF2-40B4-BE49-F238E27FC236}">
                <a16:creationId xmlns:a16="http://schemas.microsoft.com/office/drawing/2014/main" id="{DBF9D103-DB65-9911-EDAD-3690EAB65B36}"/>
              </a:ext>
            </a:extLst>
          </p:cNvPr>
          <p:cNvSpPr>
            <a:spLocks noGrp="1"/>
          </p:cNvSpPr>
          <p:nvPr>
            <p:ph type="body" sz="quarter" idx="3"/>
          </p:nvPr>
        </p:nvSpPr>
        <p:spPr/>
        <p:txBody>
          <a:bodyPr>
            <a:normAutofit fontScale="85000" lnSpcReduction="10000"/>
          </a:bodyPr>
          <a:lstStyle/>
          <a:p>
            <a:r>
              <a:rPr lang="en-IN" sz="2800" dirty="0"/>
              <a:t>Proposed System (CNN-based)</a:t>
            </a:r>
          </a:p>
        </p:txBody>
      </p:sp>
      <p:sp>
        <p:nvSpPr>
          <p:cNvPr id="6" name="Content Placeholder 5">
            <a:extLst>
              <a:ext uri="{FF2B5EF4-FFF2-40B4-BE49-F238E27FC236}">
                <a16:creationId xmlns:a16="http://schemas.microsoft.com/office/drawing/2014/main" id="{55452AE8-2797-6B17-FB89-B8963B0692F8}"/>
              </a:ext>
            </a:extLst>
          </p:cNvPr>
          <p:cNvSpPr>
            <a:spLocks noGrp="1"/>
          </p:cNvSpPr>
          <p:nvPr>
            <p:ph sz="quarter" idx="4"/>
          </p:nvPr>
        </p:nvSpPr>
        <p:spPr/>
        <p:txBody>
          <a:bodyPr>
            <a:normAutofit/>
          </a:bodyPr>
          <a:lstStyle/>
          <a:p>
            <a:r>
              <a:rPr lang="en-US" sz="1800" dirty="0"/>
              <a:t>Learns features automatically from X-ray images no manual feature engineering.</a:t>
            </a:r>
          </a:p>
          <a:p>
            <a:r>
              <a:rPr lang="en-US" sz="1800" dirty="0"/>
              <a:t>Achieves higher accuracy and consistency in detecting cavities.</a:t>
            </a:r>
          </a:p>
          <a:p>
            <a:r>
              <a:rPr lang="en-US" sz="1800" dirty="0"/>
              <a:t>Handles subtle variations and noisy images better. Supports early diagnosis and reduces human workload.</a:t>
            </a:r>
            <a:endParaRPr lang="en-IN" sz="1800" dirty="0"/>
          </a:p>
        </p:txBody>
      </p:sp>
    </p:spTree>
    <p:extLst>
      <p:ext uri="{BB962C8B-B14F-4D97-AF65-F5344CB8AC3E}">
        <p14:creationId xmlns:p14="http://schemas.microsoft.com/office/powerpoint/2010/main" val="3108710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FF50A-6819-8872-7EC6-6BCC55462F34}"/>
              </a:ext>
            </a:extLst>
          </p:cNvPr>
          <p:cNvSpPr>
            <a:spLocks noGrp="1"/>
          </p:cNvSpPr>
          <p:nvPr>
            <p:ph type="title"/>
          </p:nvPr>
        </p:nvSpPr>
        <p:spPr/>
        <p:txBody>
          <a:bodyPr/>
          <a:lstStyle/>
          <a:p>
            <a:pPr algn="ctr"/>
            <a:r>
              <a:rPr lang="en-IN" dirty="0" err="1"/>
              <a:t>DataSet’s</a:t>
            </a:r>
            <a:r>
              <a:rPr lang="en-IN" dirty="0"/>
              <a:t> used</a:t>
            </a:r>
          </a:p>
        </p:txBody>
      </p:sp>
      <p:sp>
        <p:nvSpPr>
          <p:cNvPr id="3" name="Content Placeholder 2">
            <a:extLst>
              <a:ext uri="{FF2B5EF4-FFF2-40B4-BE49-F238E27FC236}">
                <a16:creationId xmlns:a16="http://schemas.microsoft.com/office/drawing/2014/main" id="{0E9A3A74-665D-43AF-6CAE-9FF21D4FE90C}"/>
              </a:ext>
            </a:extLst>
          </p:cNvPr>
          <p:cNvSpPr>
            <a:spLocks noGrp="1"/>
          </p:cNvSpPr>
          <p:nvPr>
            <p:ph idx="1"/>
          </p:nvPr>
        </p:nvSpPr>
        <p:spPr/>
        <p:txBody>
          <a:bodyPr/>
          <a:lstStyle/>
          <a:p>
            <a:r>
              <a:rPr lang="en-US" dirty="0"/>
              <a:t>The dataset used in this project is taken from </a:t>
            </a:r>
            <a:r>
              <a:rPr lang="en-US" b="1" dirty="0"/>
              <a:t>Kaggle (Dental Cavity Detection Dataset)</a:t>
            </a:r>
            <a:r>
              <a:rPr lang="en-US" dirty="0"/>
              <a:t>.</a:t>
            </a:r>
          </a:p>
          <a:p>
            <a:r>
              <a:rPr lang="en-US" dirty="0"/>
              <a:t>Here Images are classified into 2 classes 1. Healthy</a:t>
            </a:r>
          </a:p>
          <a:p>
            <a:pPr marL="3657600" lvl="8" indent="0">
              <a:buNone/>
            </a:pPr>
            <a:r>
              <a:rPr lang="en-US" dirty="0"/>
              <a:t>	2. Cavity</a:t>
            </a:r>
          </a:p>
          <a:p>
            <a:r>
              <a:rPr lang="en-US" dirty="0"/>
              <a:t>The dataset contains over </a:t>
            </a:r>
            <a:r>
              <a:rPr lang="en-US" b="1" dirty="0"/>
              <a:t>2000 images</a:t>
            </a:r>
            <a:r>
              <a:rPr lang="en-US" dirty="0"/>
              <a:t>, which are divided into </a:t>
            </a:r>
            <a:r>
              <a:rPr lang="en-US" b="1" dirty="0"/>
              <a:t>training, validation, and testing sets.</a:t>
            </a:r>
          </a:p>
          <a:p>
            <a:r>
              <a:rPr lang="en-US" dirty="0"/>
              <a:t>This dataset is used to train the CNN model so that it can learn to differentiate between healthy and decayed teeth effectively.</a:t>
            </a:r>
          </a:p>
          <a:p>
            <a:pPr marL="3657600" lvl="8" indent="0">
              <a:buNone/>
            </a:pPr>
            <a:endParaRPr lang="en-IN" dirty="0"/>
          </a:p>
        </p:txBody>
      </p:sp>
    </p:spTree>
    <p:extLst>
      <p:ext uri="{BB962C8B-B14F-4D97-AF65-F5344CB8AC3E}">
        <p14:creationId xmlns:p14="http://schemas.microsoft.com/office/powerpoint/2010/main" val="768379858"/>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F48E0E-19C6-C3E8-7DF5-FB1F58FF9872}"/>
              </a:ext>
            </a:extLst>
          </p:cNvPr>
          <p:cNvSpPr>
            <a:spLocks noGrp="1"/>
          </p:cNvSpPr>
          <p:nvPr>
            <p:ph type="title"/>
          </p:nvPr>
        </p:nvSpPr>
        <p:spPr>
          <a:xfrm>
            <a:off x="704088" y="914400"/>
            <a:ext cx="10780776" cy="1180210"/>
          </a:xfrm>
        </p:spPr>
        <p:txBody>
          <a:bodyPr>
            <a:normAutofit/>
          </a:bodyPr>
          <a:lstStyle/>
          <a:p>
            <a:r>
              <a:rPr lang="en-IN" dirty="0"/>
              <a:t>New Models Used</a:t>
            </a:r>
            <a:endParaRPr lang="en-IN"/>
          </a:p>
        </p:txBody>
      </p:sp>
      <p:cxnSp>
        <p:nvCxnSpPr>
          <p:cNvPr id="12" name="Straight Connector 11">
            <a:extLst>
              <a:ext uri="{FF2B5EF4-FFF2-40B4-BE49-F238E27FC236}">
                <a16:creationId xmlns:a16="http://schemas.microsoft.com/office/drawing/2014/main" id="{4E495065-8864-87FB-2BCC-254769963E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2376"/>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Picture 4" descr="A diagram of a layer of paper">
            <a:extLst>
              <a:ext uri="{FF2B5EF4-FFF2-40B4-BE49-F238E27FC236}">
                <a16:creationId xmlns:a16="http://schemas.microsoft.com/office/drawing/2014/main" id="{0501EC61-06FA-926C-FCA3-5827CEE175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98" y="2951545"/>
            <a:ext cx="5549902" cy="2476982"/>
          </a:xfrm>
          <a:prstGeom prst="rect">
            <a:avLst/>
          </a:prstGeom>
        </p:spPr>
      </p:pic>
      <p:sp>
        <p:nvSpPr>
          <p:cNvPr id="3" name="Content Placeholder 2">
            <a:extLst>
              <a:ext uri="{FF2B5EF4-FFF2-40B4-BE49-F238E27FC236}">
                <a16:creationId xmlns:a16="http://schemas.microsoft.com/office/drawing/2014/main" id="{F09CE0CC-60CD-DF21-8B77-1C212626DA51}"/>
              </a:ext>
            </a:extLst>
          </p:cNvPr>
          <p:cNvSpPr>
            <a:spLocks noGrp="1"/>
          </p:cNvSpPr>
          <p:nvPr>
            <p:ph idx="1"/>
          </p:nvPr>
        </p:nvSpPr>
        <p:spPr>
          <a:xfrm>
            <a:off x="6664960" y="2346960"/>
            <a:ext cx="4819903" cy="3775456"/>
          </a:xfrm>
        </p:spPr>
        <p:txBody>
          <a:bodyPr>
            <a:normAutofit/>
          </a:bodyPr>
          <a:lstStyle/>
          <a:p>
            <a:pPr>
              <a:lnSpc>
                <a:spcPct val="100000"/>
              </a:lnSpc>
            </a:pPr>
            <a:r>
              <a:rPr lang="en-US" sz="1700" b="1"/>
              <a:t>Convolutional Neural Network (CNN)</a:t>
            </a:r>
            <a:r>
              <a:rPr lang="en-US" sz="1700"/>
              <a:t> was used to classify dental images into </a:t>
            </a:r>
            <a:r>
              <a:rPr lang="en-US" sz="1700" b="1"/>
              <a:t>Cavity</a:t>
            </a:r>
            <a:r>
              <a:rPr lang="en-US" sz="1700"/>
              <a:t> and </a:t>
            </a:r>
            <a:r>
              <a:rPr lang="en-US" sz="1700" b="1"/>
              <a:t>Healthy</a:t>
            </a:r>
            <a:r>
              <a:rPr lang="en-US" sz="1700"/>
              <a:t> categories.</a:t>
            </a:r>
          </a:p>
          <a:p>
            <a:pPr>
              <a:lnSpc>
                <a:spcPct val="100000"/>
              </a:lnSpc>
            </a:pPr>
            <a:r>
              <a:rPr lang="en-US" sz="1700"/>
              <a:t>The CNN automatically extracts important visual features like </a:t>
            </a:r>
            <a:r>
              <a:rPr lang="en-US" sz="1700" b="1"/>
              <a:t>edges, textures, and patterns</a:t>
            </a:r>
            <a:r>
              <a:rPr lang="en-US" sz="1700"/>
              <a:t> from tooth X-rays.</a:t>
            </a:r>
          </a:p>
          <a:p>
            <a:pPr>
              <a:lnSpc>
                <a:spcPct val="100000"/>
              </a:lnSpc>
            </a:pPr>
            <a:r>
              <a:rPr lang="en-US" sz="1700"/>
              <a:t>It consists of </a:t>
            </a:r>
            <a:r>
              <a:rPr lang="en-US" sz="1700" b="1"/>
              <a:t>convolutional + pooling layers</a:t>
            </a:r>
            <a:r>
              <a:rPr lang="en-US" sz="1700"/>
              <a:t> for feature extraction, followed by </a:t>
            </a:r>
            <a:r>
              <a:rPr lang="en-US" sz="1700" b="1"/>
              <a:t>fully connected layers</a:t>
            </a:r>
            <a:r>
              <a:rPr lang="en-US" sz="1700"/>
              <a:t> for decision-making.</a:t>
            </a:r>
          </a:p>
          <a:p>
            <a:pPr>
              <a:lnSpc>
                <a:spcPct val="100000"/>
              </a:lnSpc>
            </a:pPr>
            <a:r>
              <a:rPr lang="en-US" sz="1700"/>
              <a:t>The final output layer predicts the probability of a tooth being </a:t>
            </a:r>
            <a:r>
              <a:rPr lang="en-US" sz="1700" b="1"/>
              <a:t>cavity</a:t>
            </a:r>
            <a:r>
              <a:rPr lang="en-US" sz="1700"/>
              <a:t> or </a:t>
            </a:r>
            <a:r>
              <a:rPr lang="en-US" sz="1700" b="1"/>
              <a:t>healthy</a:t>
            </a:r>
            <a:r>
              <a:rPr lang="en-US" sz="1700"/>
              <a:t>.</a:t>
            </a:r>
            <a:endParaRPr lang="en-IN" sz="1700"/>
          </a:p>
        </p:txBody>
      </p:sp>
    </p:spTree>
    <p:extLst>
      <p:ext uri="{BB962C8B-B14F-4D97-AF65-F5344CB8AC3E}">
        <p14:creationId xmlns:p14="http://schemas.microsoft.com/office/powerpoint/2010/main" val="8857948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C2053B-76E2-961E-B7FF-E983374014A0}"/>
              </a:ext>
            </a:extLst>
          </p:cNvPr>
          <p:cNvSpPr>
            <a:spLocks noGrp="1"/>
          </p:cNvSpPr>
          <p:nvPr>
            <p:ph type="title"/>
          </p:nvPr>
        </p:nvSpPr>
        <p:spPr>
          <a:xfrm>
            <a:off x="1969770" y="5852162"/>
            <a:ext cx="5965190" cy="746854"/>
          </a:xfrm>
        </p:spPr>
        <p:txBody>
          <a:bodyPr vert="horz" lIns="91440" tIns="45720" rIns="91440" bIns="45720" rtlCol="0" anchor="t">
            <a:normAutofit/>
          </a:bodyPr>
          <a:lstStyle/>
          <a:p>
            <a:r>
              <a:rPr lang="en-US"/>
              <a:t>Code implementation</a:t>
            </a:r>
          </a:p>
        </p:txBody>
      </p:sp>
      <p:pic>
        <p:nvPicPr>
          <p:cNvPr id="9" name="Content Placeholder 8">
            <a:extLst>
              <a:ext uri="{FF2B5EF4-FFF2-40B4-BE49-F238E27FC236}">
                <a16:creationId xmlns:a16="http://schemas.microsoft.com/office/drawing/2014/main" id="{D2AFDAEC-5DC5-88A5-344E-B9659C372573}"/>
              </a:ext>
            </a:extLst>
          </p:cNvPr>
          <p:cNvPicPr>
            <a:picLocks noGrp="1" noChangeAspect="1"/>
          </p:cNvPicPr>
          <p:nvPr>
            <p:ph idx="1"/>
          </p:nvPr>
        </p:nvPicPr>
        <p:blipFill>
          <a:blip r:embed="rId2"/>
          <a:stretch>
            <a:fillRect/>
          </a:stretch>
        </p:blipFill>
        <p:spPr>
          <a:xfrm>
            <a:off x="1969770" y="960866"/>
            <a:ext cx="8252460" cy="4642008"/>
          </a:xfrm>
          <a:prstGeom prst="rect">
            <a:avLst/>
          </a:prstGeom>
        </p:spPr>
      </p:pic>
      <p:cxnSp>
        <p:nvCxnSpPr>
          <p:cNvPr id="27" name="Straight Connector 26">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69770" y="5719083"/>
            <a:ext cx="82296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391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1D3AEB2-A6E3-FEA1-1453-7CF3CAC26543}"/>
              </a:ext>
            </a:extLst>
          </p:cNvPr>
          <p:cNvPicPr>
            <a:picLocks noGrp="1" noChangeAspect="1"/>
          </p:cNvPicPr>
          <p:nvPr>
            <p:ph idx="1"/>
          </p:nvPr>
        </p:nvPicPr>
        <p:blipFill>
          <a:blip r:embed="rId2"/>
          <a:stretch>
            <a:fillRect/>
          </a:stretch>
        </p:blipFill>
        <p:spPr>
          <a:xfrm>
            <a:off x="1723760" y="1076325"/>
            <a:ext cx="8644467" cy="4862513"/>
          </a:xfrm>
          <a:prstGeom prst="rect">
            <a:avLst/>
          </a:prstGeom>
        </p:spPr>
      </p:pic>
    </p:spTree>
    <p:extLst>
      <p:ext uri="{BB962C8B-B14F-4D97-AF65-F5344CB8AC3E}">
        <p14:creationId xmlns:p14="http://schemas.microsoft.com/office/powerpoint/2010/main" val="3939905052"/>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183</TotalTime>
  <Words>537</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Calisto MT</vt:lpstr>
      <vt:lpstr>Univers Condensed</vt:lpstr>
      <vt:lpstr>ChronicleVTI</vt:lpstr>
      <vt:lpstr>Dental Cavity Detection using Deep Learning (CNN)</vt:lpstr>
      <vt:lpstr>Contents</vt:lpstr>
      <vt:lpstr>Introduction </vt:lpstr>
      <vt:lpstr>PowerPoint Presentation</vt:lpstr>
      <vt:lpstr>Existing Systems VS Proposed System </vt:lpstr>
      <vt:lpstr>DataSet’s used</vt:lpstr>
      <vt:lpstr>New Models Used</vt:lpstr>
      <vt:lpstr>Code implementation</vt:lpstr>
      <vt:lpstr>PowerPoint Presentation</vt:lpstr>
      <vt:lpstr>PowerPoint Presentation</vt:lpstr>
      <vt:lpstr>PowerPoint Presentation</vt:lpstr>
      <vt:lpstr>Outcomes / Results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Ramya Munaga</dc:creator>
  <cp:lastModifiedBy>Ramya Munaga</cp:lastModifiedBy>
  <cp:revision>2</cp:revision>
  <dcterms:created xsi:type="dcterms:W3CDTF">2025-09-08T12:58:23Z</dcterms:created>
  <dcterms:modified xsi:type="dcterms:W3CDTF">2025-09-08T16:47:23Z</dcterms:modified>
</cp:coreProperties>
</file>