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58" r:id="rId4"/>
    <p:sldId id="334" r:id="rId5"/>
    <p:sldId id="259" r:id="rId6"/>
    <p:sldId id="279" r:id="rId7"/>
    <p:sldId id="260" r:id="rId8"/>
    <p:sldId id="261" r:id="rId9"/>
    <p:sldId id="262" r:id="rId10"/>
    <p:sldId id="272" r:id="rId11"/>
    <p:sldId id="335" r:id="rId12"/>
    <p:sldId id="263" r:id="rId13"/>
    <p:sldId id="271" r:id="rId14"/>
    <p:sldId id="277" r:id="rId15"/>
    <p:sldId id="265" r:id="rId16"/>
    <p:sldId id="266" r:id="rId17"/>
    <p:sldId id="267" r:id="rId18"/>
    <p:sldId id="268" r:id="rId19"/>
    <p:sldId id="269"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1"/>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520BB-9626-4BB0-B4D9-14C971A819A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5E98D2A1-2BD9-432C-A5D4-6A52CE1427B0}">
      <dgm:prSet custT="1"/>
      <dgm:spPr/>
      <dgm:t>
        <a:bodyPr/>
        <a:lstStyle/>
        <a:p>
          <a:r>
            <a:rPr lang="en-US" sz="1800" dirty="0">
              <a:latin typeface="Sitka Text" pitchFamily="2" charset="0"/>
            </a:rPr>
            <a:t>Check the Dues in your ERP, pay the required fee through ERP  and ensure no Due is reflected in your account.</a:t>
          </a:r>
        </a:p>
      </dgm:t>
    </dgm:pt>
    <dgm:pt modelId="{44A8CD12-FEBF-44BA-A05E-EB134FC6EED8}" type="parTrans" cxnId="{2520CD1C-9060-47CC-BA84-E518BBB261F2}">
      <dgm:prSet/>
      <dgm:spPr/>
      <dgm:t>
        <a:bodyPr/>
        <a:lstStyle/>
        <a:p>
          <a:endParaRPr lang="en-US"/>
        </a:p>
      </dgm:t>
    </dgm:pt>
    <dgm:pt modelId="{9D70EB3F-3449-4771-8A69-ABFE2D079D25}" type="sibTrans" cxnId="{2520CD1C-9060-47CC-BA84-E518BBB261F2}">
      <dgm:prSet/>
      <dgm:spPr/>
      <dgm:t>
        <a:bodyPr/>
        <a:lstStyle/>
        <a:p>
          <a:endParaRPr lang="en-US" b="1"/>
        </a:p>
      </dgm:t>
    </dgm:pt>
    <dgm:pt modelId="{9CD4B2AB-A944-44A5-80A6-6ABE809B1ACF}">
      <dgm:prSet custT="1"/>
      <dgm:spPr/>
      <dgm:t>
        <a:bodyPr/>
        <a:lstStyle/>
        <a:p>
          <a:r>
            <a:rPr lang="en-US" sz="1800" dirty="0">
              <a:latin typeface="Sitka Text" pitchFamily="2" charset="0"/>
            </a:rPr>
            <a:t>Send the Receipts to your counsellors today or show it to the counsellor before the registration</a:t>
          </a:r>
          <a:r>
            <a:rPr lang="en-US" sz="2100" dirty="0"/>
            <a:t>.</a:t>
          </a:r>
        </a:p>
      </dgm:t>
    </dgm:pt>
    <dgm:pt modelId="{44A86977-3384-4540-84BC-8B8A29FE7D14}" type="parTrans" cxnId="{81967F4F-9384-49C5-91C5-FFD17BFAD073}">
      <dgm:prSet/>
      <dgm:spPr/>
      <dgm:t>
        <a:bodyPr/>
        <a:lstStyle/>
        <a:p>
          <a:endParaRPr lang="en-US"/>
        </a:p>
      </dgm:t>
    </dgm:pt>
    <dgm:pt modelId="{10B7E595-07E8-477E-8500-64F5FDF22A08}" type="sibTrans" cxnId="{81967F4F-9384-49C5-91C5-FFD17BFAD073}">
      <dgm:prSet/>
      <dgm:spPr/>
      <dgm:t>
        <a:bodyPr/>
        <a:lstStyle/>
        <a:p>
          <a:endParaRPr lang="en-US"/>
        </a:p>
      </dgm:t>
    </dgm:pt>
    <dgm:pt modelId="{1E9D6190-5740-44F0-9DE4-FE5217ADEB4C}">
      <dgm:prSet custT="1"/>
      <dgm:spPr/>
      <dgm:t>
        <a:bodyPr/>
        <a:lstStyle/>
        <a:p>
          <a:r>
            <a:rPr lang="en-US" sz="1800" dirty="0">
              <a:latin typeface="Sitka Text" pitchFamily="2" charset="0"/>
            </a:rPr>
            <a:t>Decide your Courses Carefully and be ready for the registrations.</a:t>
          </a:r>
        </a:p>
      </dgm:t>
    </dgm:pt>
    <dgm:pt modelId="{0602A871-0024-403B-A317-FDDEAA1577D5}" type="parTrans" cxnId="{69C969D1-511D-446B-9E2A-67DD0278F53E}">
      <dgm:prSet/>
      <dgm:spPr/>
      <dgm:t>
        <a:bodyPr/>
        <a:lstStyle/>
        <a:p>
          <a:endParaRPr lang="en-US"/>
        </a:p>
      </dgm:t>
    </dgm:pt>
    <dgm:pt modelId="{91C20D13-1A99-431B-A44A-1B5E2E352FD0}" type="sibTrans" cxnId="{69C969D1-511D-446B-9E2A-67DD0278F53E}">
      <dgm:prSet/>
      <dgm:spPr/>
      <dgm:t>
        <a:bodyPr/>
        <a:lstStyle/>
        <a:p>
          <a:endParaRPr lang="en-US"/>
        </a:p>
      </dgm:t>
    </dgm:pt>
    <dgm:pt modelId="{F855FE02-DDCA-4AF2-83A2-8B68AAA9C260}">
      <dgm:prSet custT="1"/>
      <dgm:spPr/>
      <dgm:t>
        <a:bodyPr/>
        <a:lstStyle/>
        <a:p>
          <a:r>
            <a:rPr lang="en-US" sz="1800" dirty="0">
              <a:latin typeface="Sitka Text" pitchFamily="2" charset="0"/>
            </a:rPr>
            <a:t>On the day of registration, do the registrations </a:t>
          </a:r>
          <a:r>
            <a:rPr lang="en-US" sz="1800" b="1" dirty="0">
              <a:solidFill>
                <a:srgbClr val="FF0000"/>
              </a:solidFill>
              <a:latin typeface="Sitka Text" pitchFamily="2" charset="0"/>
            </a:rPr>
            <a:t>online</a:t>
          </a:r>
          <a:r>
            <a:rPr lang="en-US" sz="1800" dirty="0">
              <a:latin typeface="Sitka Text" pitchFamily="2" charset="0"/>
            </a:rPr>
            <a:t> with proper guidance.</a:t>
          </a:r>
        </a:p>
      </dgm:t>
    </dgm:pt>
    <dgm:pt modelId="{88A356B5-3A22-43BB-A8E5-0649A3858F18}" type="parTrans" cxnId="{4BB69C90-EE83-45D4-971A-85A75C212C2F}">
      <dgm:prSet/>
      <dgm:spPr/>
      <dgm:t>
        <a:bodyPr/>
        <a:lstStyle/>
        <a:p>
          <a:endParaRPr lang="en-US"/>
        </a:p>
      </dgm:t>
    </dgm:pt>
    <dgm:pt modelId="{C797440F-3A87-4F89-818E-2F698FAF34C3}" type="sibTrans" cxnId="{4BB69C90-EE83-45D4-971A-85A75C212C2F}">
      <dgm:prSet/>
      <dgm:spPr/>
      <dgm:t>
        <a:bodyPr/>
        <a:lstStyle/>
        <a:p>
          <a:endParaRPr lang="en-US"/>
        </a:p>
      </dgm:t>
    </dgm:pt>
    <dgm:pt modelId="{9125ED08-4E2B-4858-ACA8-4AE85BE5D935}">
      <dgm:prSet custT="1"/>
      <dgm:spPr/>
      <dgm:t>
        <a:bodyPr/>
        <a:lstStyle/>
        <a:p>
          <a:r>
            <a:rPr lang="en-US" sz="1800" dirty="0">
              <a:latin typeface="Sitka Text" pitchFamily="2" charset="0"/>
            </a:rPr>
            <a:t>Thoroughly Check the courses you have selected before  submitting the registration form</a:t>
          </a:r>
        </a:p>
      </dgm:t>
    </dgm:pt>
    <dgm:pt modelId="{39DF90E1-E609-4209-A56D-E8A4F578459A}" type="parTrans" cxnId="{9A8E6724-D03B-45C0-BD80-8877A6E9D35C}">
      <dgm:prSet/>
      <dgm:spPr/>
      <dgm:t>
        <a:bodyPr/>
        <a:lstStyle/>
        <a:p>
          <a:endParaRPr lang="en-US"/>
        </a:p>
      </dgm:t>
    </dgm:pt>
    <dgm:pt modelId="{B11EF165-085E-4826-84A3-66BBF1B0EEFC}" type="sibTrans" cxnId="{9A8E6724-D03B-45C0-BD80-8877A6E9D35C}">
      <dgm:prSet/>
      <dgm:spPr/>
      <dgm:t>
        <a:bodyPr/>
        <a:lstStyle/>
        <a:p>
          <a:endParaRPr lang="en-US"/>
        </a:p>
      </dgm:t>
    </dgm:pt>
    <dgm:pt modelId="{ABB7C13B-DAB6-47A2-82CB-14D0A654B5F5}">
      <dgm:prSet custT="1"/>
      <dgm:spPr/>
      <dgm:t>
        <a:bodyPr/>
        <a:lstStyle/>
        <a:p>
          <a:r>
            <a:rPr lang="en-US" sz="1800" dirty="0">
              <a:latin typeface="Sitka Text" pitchFamily="2" charset="0"/>
            </a:rPr>
            <a:t>Check the Coursera Fee&amp; VAC Fee in ERP and pay Accordingly (Rs. 6000/-per Year &amp;Rs1000 per Course).</a:t>
          </a:r>
        </a:p>
      </dgm:t>
    </dgm:pt>
    <dgm:pt modelId="{9B7F94D2-B8D7-4364-9CF8-B2298CC1624B}" type="parTrans" cxnId="{F6014E5F-8BA9-4F29-879E-A188987B728F}">
      <dgm:prSet/>
      <dgm:spPr/>
      <dgm:t>
        <a:bodyPr/>
        <a:lstStyle/>
        <a:p>
          <a:endParaRPr lang="en-US"/>
        </a:p>
      </dgm:t>
    </dgm:pt>
    <dgm:pt modelId="{CA6F3858-D8CB-4577-B1BC-B0386B49CDA3}" type="sibTrans" cxnId="{F6014E5F-8BA9-4F29-879E-A188987B728F}">
      <dgm:prSet/>
      <dgm:spPr/>
      <dgm:t>
        <a:bodyPr/>
        <a:lstStyle/>
        <a:p>
          <a:endParaRPr lang="en-US"/>
        </a:p>
      </dgm:t>
    </dgm:pt>
    <dgm:pt modelId="{A8DE9CAB-E84E-48F6-B411-147838758E5A}" type="pres">
      <dgm:prSet presAssocID="{67A520BB-9626-4BB0-B4D9-14C971A819A6}" presName="Name0" presStyleCnt="0">
        <dgm:presLayoutVars>
          <dgm:dir/>
          <dgm:resizeHandles val="exact"/>
        </dgm:presLayoutVars>
      </dgm:prSet>
      <dgm:spPr/>
    </dgm:pt>
    <dgm:pt modelId="{209D8ADA-8E94-4085-8B84-F57C752EFC70}" type="pres">
      <dgm:prSet presAssocID="{5E98D2A1-2BD9-432C-A5D4-6A52CE1427B0}" presName="node" presStyleLbl="node1" presStyleIdx="0" presStyleCnt="6">
        <dgm:presLayoutVars>
          <dgm:bulletEnabled val="1"/>
        </dgm:presLayoutVars>
      </dgm:prSet>
      <dgm:spPr/>
    </dgm:pt>
    <dgm:pt modelId="{A7AD1C14-D951-4B6D-9620-9BB3FB69EDFD}" type="pres">
      <dgm:prSet presAssocID="{9D70EB3F-3449-4771-8A69-ABFE2D079D25}" presName="sibTrans" presStyleLbl="sibTrans1D1" presStyleIdx="0" presStyleCnt="5"/>
      <dgm:spPr/>
    </dgm:pt>
    <dgm:pt modelId="{E2A1953A-B92B-4C01-9DC1-C63334CC1872}" type="pres">
      <dgm:prSet presAssocID="{9D70EB3F-3449-4771-8A69-ABFE2D079D25}" presName="connectorText" presStyleLbl="sibTrans1D1" presStyleIdx="0" presStyleCnt="5"/>
      <dgm:spPr/>
    </dgm:pt>
    <dgm:pt modelId="{0A266FB2-D988-4BCC-8B5C-7848D316925F}" type="pres">
      <dgm:prSet presAssocID="{9CD4B2AB-A944-44A5-80A6-6ABE809B1ACF}" presName="node" presStyleLbl="node1" presStyleIdx="1" presStyleCnt="6">
        <dgm:presLayoutVars>
          <dgm:bulletEnabled val="1"/>
        </dgm:presLayoutVars>
      </dgm:prSet>
      <dgm:spPr/>
    </dgm:pt>
    <dgm:pt modelId="{82013726-934F-4DF5-AA8E-C67C8EC711A1}" type="pres">
      <dgm:prSet presAssocID="{10B7E595-07E8-477E-8500-64F5FDF22A08}" presName="sibTrans" presStyleLbl="sibTrans1D1" presStyleIdx="1" presStyleCnt="5"/>
      <dgm:spPr/>
    </dgm:pt>
    <dgm:pt modelId="{D4343865-11FF-4A26-8798-93890C415864}" type="pres">
      <dgm:prSet presAssocID="{10B7E595-07E8-477E-8500-64F5FDF22A08}" presName="connectorText" presStyleLbl="sibTrans1D1" presStyleIdx="1" presStyleCnt="5"/>
      <dgm:spPr/>
    </dgm:pt>
    <dgm:pt modelId="{E4BB6243-2FE3-4254-9612-32855284251F}" type="pres">
      <dgm:prSet presAssocID="{1E9D6190-5740-44F0-9DE4-FE5217ADEB4C}" presName="node" presStyleLbl="node1" presStyleIdx="2" presStyleCnt="6">
        <dgm:presLayoutVars>
          <dgm:bulletEnabled val="1"/>
        </dgm:presLayoutVars>
      </dgm:prSet>
      <dgm:spPr/>
    </dgm:pt>
    <dgm:pt modelId="{6CCC0715-1693-4021-81D0-932EC0648E77}" type="pres">
      <dgm:prSet presAssocID="{91C20D13-1A99-431B-A44A-1B5E2E352FD0}" presName="sibTrans" presStyleLbl="sibTrans1D1" presStyleIdx="2" presStyleCnt="5"/>
      <dgm:spPr/>
    </dgm:pt>
    <dgm:pt modelId="{5C1BECF9-398E-4637-A52A-C981FBC6A52A}" type="pres">
      <dgm:prSet presAssocID="{91C20D13-1A99-431B-A44A-1B5E2E352FD0}" presName="connectorText" presStyleLbl="sibTrans1D1" presStyleIdx="2" presStyleCnt="5"/>
      <dgm:spPr/>
    </dgm:pt>
    <dgm:pt modelId="{6FEA1648-6E2F-47B8-9A1B-4C78A6C88127}" type="pres">
      <dgm:prSet presAssocID="{F855FE02-DDCA-4AF2-83A2-8B68AAA9C260}" presName="node" presStyleLbl="node1" presStyleIdx="3" presStyleCnt="6">
        <dgm:presLayoutVars>
          <dgm:bulletEnabled val="1"/>
        </dgm:presLayoutVars>
      </dgm:prSet>
      <dgm:spPr/>
    </dgm:pt>
    <dgm:pt modelId="{C9567538-49EA-4880-852F-8C8A6815F275}" type="pres">
      <dgm:prSet presAssocID="{C797440F-3A87-4F89-818E-2F698FAF34C3}" presName="sibTrans" presStyleLbl="sibTrans1D1" presStyleIdx="3" presStyleCnt="5"/>
      <dgm:spPr/>
    </dgm:pt>
    <dgm:pt modelId="{E539CC1A-FC8D-436D-87BA-AF508061ECE1}" type="pres">
      <dgm:prSet presAssocID="{C797440F-3A87-4F89-818E-2F698FAF34C3}" presName="connectorText" presStyleLbl="sibTrans1D1" presStyleIdx="3" presStyleCnt="5"/>
      <dgm:spPr/>
    </dgm:pt>
    <dgm:pt modelId="{E566E2F4-4E78-421F-B94C-A6EFFB77BD24}" type="pres">
      <dgm:prSet presAssocID="{9125ED08-4E2B-4858-ACA8-4AE85BE5D935}" presName="node" presStyleLbl="node1" presStyleIdx="4" presStyleCnt="6">
        <dgm:presLayoutVars>
          <dgm:bulletEnabled val="1"/>
        </dgm:presLayoutVars>
      </dgm:prSet>
      <dgm:spPr/>
    </dgm:pt>
    <dgm:pt modelId="{D7FD3D2F-6B7E-478A-BD25-803645ADB2D8}" type="pres">
      <dgm:prSet presAssocID="{B11EF165-085E-4826-84A3-66BBF1B0EEFC}" presName="sibTrans" presStyleLbl="sibTrans1D1" presStyleIdx="4" presStyleCnt="5"/>
      <dgm:spPr/>
    </dgm:pt>
    <dgm:pt modelId="{1A94F686-30BE-4ECE-8FDC-8386D6BF4E68}" type="pres">
      <dgm:prSet presAssocID="{B11EF165-085E-4826-84A3-66BBF1B0EEFC}" presName="connectorText" presStyleLbl="sibTrans1D1" presStyleIdx="4" presStyleCnt="5"/>
      <dgm:spPr/>
    </dgm:pt>
    <dgm:pt modelId="{63A8373D-F81A-4A7B-9076-EEE0D58EA230}" type="pres">
      <dgm:prSet presAssocID="{ABB7C13B-DAB6-47A2-82CB-14D0A654B5F5}" presName="node" presStyleLbl="node1" presStyleIdx="5" presStyleCnt="6">
        <dgm:presLayoutVars>
          <dgm:bulletEnabled val="1"/>
        </dgm:presLayoutVars>
      </dgm:prSet>
      <dgm:spPr/>
    </dgm:pt>
  </dgm:ptLst>
  <dgm:cxnLst>
    <dgm:cxn modelId="{8907DB02-8C05-4722-BBBE-9D3FA6D71FD7}" type="presOf" srcId="{5E98D2A1-2BD9-432C-A5D4-6A52CE1427B0}" destId="{209D8ADA-8E94-4085-8B84-F57C752EFC70}" srcOrd="0" destOrd="0" presId="urn:microsoft.com/office/officeart/2016/7/layout/RepeatingBendingProcessNew"/>
    <dgm:cxn modelId="{1C47430B-B5D6-451E-AB3C-4E07C2647192}" type="presOf" srcId="{9125ED08-4E2B-4858-ACA8-4AE85BE5D935}" destId="{E566E2F4-4E78-421F-B94C-A6EFFB77BD24}" srcOrd="0" destOrd="0" presId="urn:microsoft.com/office/officeart/2016/7/layout/RepeatingBendingProcessNew"/>
    <dgm:cxn modelId="{5128CD14-2261-4C05-B835-AEE8DB297719}" type="presOf" srcId="{10B7E595-07E8-477E-8500-64F5FDF22A08}" destId="{82013726-934F-4DF5-AA8E-C67C8EC711A1}" srcOrd="0" destOrd="0" presId="urn:microsoft.com/office/officeart/2016/7/layout/RepeatingBendingProcessNew"/>
    <dgm:cxn modelId="{2520CD1C-9060-47CC-BA84-E518BBB261F2}" srcId="{67A520BB-9626-4BB0-B4D9-14C971A819A6}" destId="{5E98D2A1-2BD9-432C-A5D4-6A52CE1427B0}" srcOrd="0" destOrd="0" parTransId="{44A8CD12-FEBF-44BA-A05E-EB134FC6EED8}" sibTransId="{9D70EB3F-3449-4771-8A69-ABFE2D079D25}"/>
    <dgm:cxn modelId="{9A8E6724-D03B-45C0-BD80-8877A6E9D35C}" srcId="{67A520BB-9626-4BB0-B4D9-14C971A819A6}" destId="{9125ED08-4E2B-4858-ACA8-4AE85BE5D935}" srcOrd="4" destOrd="0" parTransId="{39DF90E1-E609-4209-A56D-E8A4F578459A}" sibTransId="{B11EF165-085E-4826-84A3-66BBF1B0EEFC}"/>
    <dgm:cxn modelId="{CB57175B-6CB1-48ED-AB94-661D79EF5F2D}" type="presOf" srcId="{9D70EB3F-3449-4771-8A69-ABFE2D079D25}" destId="{A7AD1C14-D951-4B6D-9620-9BB3FB69EDFD}" srcOrd="0" destOrd="0" presId="urn:microsoft.com/office/officeart/2016/7/layout/RepeatingBendingProcessNew"/>
    <dgm:cxn modelId="{F6014E5F-8BA9-4F29-879E-A188987B728F}" srcId="{67A520BB-9626-4BB0-B4D9-14C971A819A6}" destId="{ABB7C13B-DAB6-47A2-82CB-14D0A654B5F5}" srcOrd="5" destOrd="0" parTransId="{9B7F94D2-B8D7-4364-9CF8-B2298CC1624B}" sibTransId="{CA6F3858-D8CB-4577-B1BC-B0386B49CDA3}"/>
    <dgm:cxn modelId="{79477B41-B6FA-4DBB-81FC-D8ED959FD62F}" type="presOf" srcId="{10B7E595-07E8-477E-8500-64F5FDF22A08}" destId="{D4343865-11FF-4A26-8798-93890C415864}" srcOrd="1" destOrd="0" presId="urn:microsoft.com/office/officeart/2016/7/layout/RepeatingBendingProcessNew"/>
    <dgm:cxn modelId="{4409F261-032B-46DC-BA0D-3146A783ED6B}" type="presOf" srcId="{C797440F-3A87-4F89-818E-2F698FAF34C3}" destId="{E539CC1A-FC8D-436D-87BA-AF508061ECE1}" srcOrd="1" destOrd="0" presId="urn:microsoft.com/office/officeart/2016/7/layout/RepeatingBendingProcessNew"/>
    <dgm:cxn modelId="{81967F4F-9384-49C5-91C5-FFD17BFAD073}" srcId="{67A520BB-9626-4BB0-B4D9-14C971A819A6}" destId="{9CD4B2AB-A944-44A5-80A6-6ABE809B1ACF}" srcOrd="1" destOrd="0" parTransId="{44A86977-3384-4540-84BC-8B8A29FE7D14}" sibTransId="{10B7E595-07E8-477E-8500-64F5FDF22A08}"/>
    <dgm:cxn modelId="{90B9B75A-AE79-4B21-8052-700A77D94FA2}" type="presOf" srcId="{91C20D13-1A99-431B-A44A-1B5E2E352FD0}" destId="{5C1BECF9-398E-4637-A52A-C981FBC6A52A}" srcOrd="1" destOrd="0" presId="urn:microsoft.com/office/officeart/2016/7/layout/RepeatingBendingProcessNew"/>
    <dgm:cxn modelId="{F0DE8685-71E2-4FC6-B883-42A3D92BB14C}" type="presOf" srcId="{B11EF165-085E-4826-84A3-66BBF1B0EEFC}" destId="{1A94F686-30BE-4ECE-8FDC-8386D6BF4E68}" srcOrd="1" destOrd="0" presId="urn:microsoft.com/office/officeart/2016/7/layout/RepeatingBendingProcessNew"/>
    <dgm:cxn modelId="{58F3EA8B-0061-4045-AF62-8B325223E907}" type="presOf" srcId="{9D70EB3F-3449-4771-8A69-ABFE2D079D25}" destId="{E2A1953A-B92B-4C01-9DC1-C63334CC1872}" srcOrd="1" destOrd="0" presId="urn:microsoft.com/office/officeart/2016/7/layout/RepeatingBendingProcessNew"/>
    <dgm:cxn modelId="{8196748D-4B4E-4B4F-BF97-D1AC2DB177E9}" type="presOf" srcId="{67A520BB-9626-4BB0-B4D9-14C971A819A6}" destId="{A8DE9CAB-E84E-48F6-B411-147838758E5A}" srcOrd="0" destOrd="0" presId="urn:microsoft.com/office/officeart/2016/7/layout/RepeatingBendingProcessNew"/>
    <dgm:cxn modelId="{4BB69C90-EE83-45D4-971A-85A75C212C2F}" srcId="{67A520BB-9626-4BB0-B4D9-14C971A819A6}" destId="{F855FE02-DDCA-4AF2-83A2-8B68AAA9C260}" srcOrd="3" destOrd="0" parTransId="{88A356B5-3A22-43BB-A8E5-0649A3858F18}" sibTransId="{C797440F-3A87-4F89-818E-2F698FAF34C3}"/>
    <dgm:cxn modelId="{8A401991-1320-4A56-A17D-7F081B943E6C}" type="presOf" srcId="{C797440F-3A87-4F89-818E-2F698FAF34C3}" destId="{C9567538-49EA-4880-852F-8C8A6815F275}" srcOrd="0" destOrd="0" presId="urn:microsoft.com/office/officeart/2016/7/layout/RepeatingBendingProcessNew"/>
    <dgm:cxn modelId="{5B491095-EBFB-4FD8-B5CA-C704BA7E6487}" type="presOf" srcId="{91C20D13-1A99-431B-A44A-1B5E2E352FD0}" destId="{6CCC0715-1693-4021-81D0-932EC0648E77}" srcOrd="0" destOrd="0" presId="urn:microsoft.com/office/officeart/2016/7/layout/RepeatingBendingProcessNew"/>
    <dgm:cxn modelId="{1D833B9B-EE4F-4E2E-90B7-F233C1F43674}" type="presOf" srcId="{1E9D6190-5740-44F0-9DE4-FE5217ADEB4C}" destId="{E4BB6243-2FE3-4254-9612-32855284251F}" srcOrd="0" destOrd="0" presId="urn:microsoft.com/office/officeart/2016/7/layout/RepeatingBendingProcessNew"/>
    <dgm:cxn modelId="{0E06FFA8-3BE6-43F1-9ACE-598C6152A484}" type="presOf" srcId="{B11EF165-085E-4826-84A3-66BBF1B0EEFC}" destId="{D7FD3D2F-6B7E-478A-BD25-803645ADB2D8}" srcOrd="0" destOrd="0" presId="urn:microsoft.com/office/officeart/2016/7/layout/RepeatingBendingProcessNew"/>
    <dgm:cxn modelId="{CF2824A9-F522-44D0-B74C-B535E42F810B}" type="presOf" srcId="{ABB7C13B-DAB6-47A2-82CB-14D0A654B5F5}" destId="{63A8373D-F81A-4A7B-9076-EEE0D58EA230}" srcOrd="0" destOrd="0" presId="urn:microsoft.com/office/officeart/2016/7/layout/RepeatingBendingProcessNew"/>
    <dgm:cxn modelId="{69C969D1-511D-446B-9E2A-67DD0278F53E}" srcId="{67A520BB-9626-4BB0-B4D9-14C971A819A6}" destId="{1E9D6190-5740-44F0-9DE4-FE5217ADEB4C}" srcOrd="2" destOrd="0" parTransId="{0602A871-0024-403B-A317-FDDEAA1577D5}" sibTransId="{91C20D13-1A99-431B-A44A-1B5E2E352FD0}"/>
    <dgm:cxn modelId="{9D2675D8-74E9-47E1-8101-E27105740E4E}" type="presOf" srcId="{F855FE02-DDCA-4AF2-83A2-8B68AAA9C260}" destId="{6FEA1648-6E2F-47B8-9A1B-4C78A6C88127}" srcOrd="0" destOrd="0" presId="urn:microsoft.com/office/officeart/2016/7/layout/RepeatingBendingProcessNew"/>
    <dgm:cxn modelId="{D8FFDAE9-2A23-4E5A-A12A-9343EB9C61E7}" type="presOf" srcId="{9CD4B2AB-A944-44A5-80A6-6ABE809B1ACF}" destId="{0A266FB2-D988-4BCC-8B5C-7848D316925F}" srcOrd="0" destOrd="0" presId="urn:microsoft.com/office/officeart/2016/7/layout/RepeatingBendingProcessNew"/>
    <dgm:cxn modelId="{20366CAE-E2B3-4935-B365-CC161224A534}" type="presParOf" srcId="{A8DE9CAB-E84E-48F6-B411-147838758E5A}" destId="{209D8ADA-8E94-4085-8B84-F57C752EFC70}" srcOrd="0" destOrd="0" presId="urn:microsoft.com/office/officeart/2016/7/layout/RepeatingBendingProcessNew"/>
    <dgm:cxn modelId="{9854FA5A-0617-466A-8128-6DF548D88F21}" type="presParOf" srcId="{A8DE9CAB-E84E-48F6-B411-147838758E5A}" destId="{A7AD1C14-D951-4B6D-9620-9BB3FB69EDFD}" srcOrd="1" destOrd="0" presId="urn:microsoft.com/office/officeart/2016/7/layout/RepeatingBendingProcessNew"/>
    <dgm:cxn modelId="{5CA1BC7E-5A3C-4B47-86B1-A7F47499F517}" type="presParOf" srcId="{A7AD1C14-D951-4B6D-9620-9BB3FB69EDFD}" destId="{E2A1953A-B92B-4C01-9DC1-C63334CC1872}" srcOrd="0" destOrd="0" presId="urn:microsoft.com/office/officeart/2016/7/layout/RepeatingBendingProcessNew"/>
    <dgm:cxn modelId="{1FCD4685-80E8-4E62-AB95-90A14AA19C0A}" type="presParOf" srcId="{A8DE9CAB-E84E-48F6-B411-147838758E5A}" destId="{0A266FB2-D988-4BCC-8B5C-7848D316925F}" srcOrd="2" destOrd="0" presId="urn:microsoft.com/office/officeart/2016/7/layout/RepeatingBendingProcessNew"/>
    <dgm:cxn modelId="{46759E6E-69EB-407B-8687-2C4266A05CEA}" type="presParOf" srcId="{A8DE9CAB-E84E-48F6-B411-147838758E5A}" destId="{82013726-934F-4DF5-AA8E-C67C8EC711A1}" srcOrd="3" destOrd="0" presId="urn:microsoft.com/office/officeart/2016/7/layout/RepeatingBendingProcessNew"/>
    <dgm:cxn modelId="{04E1CFDE-A969-4EBC-BF00-8FC468313C28}" type="presParOf" srcId="{82013726-934F-4DF5-AA8E-C67C8EC711A1}" destId="{D4343865-11FF-4A26-8798-93890C415864}" srcOrd="0" destOrd="0" presId="urn:microsoft.com/office/officeart/2016/7/layout/RepeatingBendingProcessNew"/>
    <dgm:cxn modelId="{5AA9B2FB-CD41-42D3-B851-2654800140BE}" type="presParOf" srcId="{A8DE9CAB-E84E-48F6-B411-147838758E5A}" destId="{E4BB6243-2FE3-4254-9612-32855284251F}" srcOrd="4" destOrd="0" presId="urn:microsoft.com/office/officeart/2016/7/layout/RepeatingBendingProcessNew"/>
    <dgm:cxn modelId="{CAF3DFA2-1C0A-4538-B28E-0867BD9CDFF1}" type="presParOf" srcId="{A8DE9CAB-E84E-48F6-B411-147838758E5A}" destId="{6CCC0715-1693-4021-81D0-932EC0648E77}" srcOrd="5" destOrd="0" presId="urn:microsoft.com/office/officeart/2016/7/layout/RepeatingBendingProcessNew"/>
    <dgm:cxn modelId="{968AA4B9-E804-432B-9DA0-F61549A84645}" type="presParOf" srcId="{6CCC0715-1693-4021-81D0-932EC0648E77}" destId="{5C1BECF9-398E-4637-A52A-C981FBC6A52A}" srcOrd="0" destOrd="0" presId="urn:microsoft.com/office/officeart/2016/7/layout/RepeatingBendingProcessNew"/>
    <dgm:cxn modelId="{40228890-2662-437D-AE82-A601D4EE1ABE}" type="presParOf" srcId="{A8DE9CAB-E84E-48F6-B411-147838758E5A}" destId="{6FEA1648-6E2F-47B8-9A1B-4C78A6C88127}" srcOrd="6" destOrd="0" presId="urn:microsoft.com/office/officeart/2016/7/layout/RepeatingBendingProcessNew"/>
    <dgm:cxn modelId="{05261A54-A35F-4729-9C2F-D533C2199C4E}" type="presParOf" srcId="{A8DE9CAB-E84E-48F6-B411-147838758E5A}" destId="{C9567538-49EA-4880-852F-8C8A6815F275}" srcOrd="7" destOrd="0" presId="urn:microsoft.com/office/officeart/2016/7/layout/RepeatingBendingProcessNew"/>
    <dgm:cxn modelId="{7369B2DB-F5D5-40AF-84FE-B746AAB1562A}" type="presParOf" srcId="{C9567538-49EA-4880-852F-8C8A6815F275}" destId="{E539CC1A-FC8D-436D-87BA-AF508061ECE1}" srcOrd="0" destOrd="0" presId="urn:microsoft.com/office/officeart/2016/7/layout/RepeatingBendingProcessNew"/>
    <dgm:cxn modelId="{B7BF0DD4-F13E-4465-9EE1-8CFDBA91D7DF}" type="presParOf" srcId="{A8DE9CAB-E84E-48F6-B411-147838758E5A}" destId="{E566E2F4-4E78-421F-B94C-A6EFFB77BD24}" srcOrd="8" destOrd="0" presId="urn:microsoft.com/office/officeart/2016/7/layout/RepeatingBendingProcessNew"/>
    <dgm:cxn modelId="{36E89CF9-FF47-40DD-A119-E1388DA7AD16}" type="presParOf" srcId="{A8DE9CAB-E84E-48F6-B411-147838758E5A}" destId="{D7FD3D2F-6B7E-478A-BD25-803645ADB2D8}" srcOrd="9" destOrd="0" presId="urn:microsoft.com/office/officeart/2016/7/layout/RepeatingBendingProcessNew"/>
    <dgm:cxn modelId="{3720DD01-B0AB-47AF-A2A6-847541BC249E}" type="presParOf" srcId="{D7FD3D2F-6B7E-478A-BD25-803645ADB2D8}" destId="{1A94F686-30BE-4ECE-8FDC-8386D6BF4E68}" srcOrd="0" destOrd="0" presId="urn:microsoft.com/office/officeart/2016/7/layout/RepeatingBendingProcessNew"/>
    <dgm:cxn modelId="{42859D08-345F-4E39-B7A1-6EAE2BB42A0B}" type="presParOf" srcId="{A8DE9CAB-E84E-48F6-B411-147838758E5A}" destId="{63A8373D-F81A-4A7B-9076-EEE0D58EA23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D1C14-D951-4B6D-9620-9BB3FB69EDF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357014" y="912848"/>
        <a:ext cx="34897" cy="6979"/>
      </dsp:txXfrm>
    </dsp:sp>
    <dsp:sp modelId="{209D8ADA-8E94-4085-8B84-F57C752EFC70}">
      <dsp:nvSpPr>
        <dsp:cNvPr id="0" name=""/>
        <dsp:cNvSpPr/>
      </dsp:nvSpPr>
      <dsp:spPr>
        <a:xfrm>
          <a:off x="8061"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Check the Dues in your ERP, pay the required fee through ERP  and ensure no Due is reflected in your account.</a:t>
          </a:r>
        </a:p>
      </dsp:txBody>
      <dsp:txXfrm>
        <a:off x="8061" y="5979"/>
        <a:ext cx="3034531" cy="1820718"/>
      </dsp:txXfrm>
    </dsp:sp>
    <dsp:sp modelId="{82013726-934F-4DF5-AA8E-C67C8EC711A1}">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0A266FB2-D988-4BCC-8B5C-7848D316925F}">
      <dsp:nvSpPr>
        <dsp:cNvPr id="0" name=""/>
        <dsp:cNvSpPr/>
      </dsp:nvSpPr>
      <dsp:spPr>
        <a:xfrm>
          <a:off x="3740534"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Send the Receipts to your counsellors today or show it to the counsellor before the registration</a:t>
          </a:r>
          <a:r>
            <a:rPr lang="en-US" sz="2100" kern="1200" dirty="0"/>
            <a:t>.</a:t>
          </a:r>
        </a:p>
      </dsp:txBody>
      <dsp:txXfrm>
        <a:off x="3740534" y="5979"/>
        <a:ext cx="3034531" cy="1820718"/>
      </dsp:txXfrm>
    </dsp:sp>
    <dsp:sp modelId="{6CCC0715-1693-4021-81D0-932EC0648E77}">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E4BB6243-2FE3-4254-9612-32855284251F}">
      <dsp:nvSpPr>
        <dsp:cNvPr id="0" name=""/>
        <dsp:cNvSpPr/>
      </dsp:nvSpPr>
      <dsp:spPr>
        <a:xfrm>
          <a:off x="7473007" y="5979"/>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Decide your Courses Carefully and be ready for the registrations.</a:t>
          </a:r>
        </a:p>
      </dsp:txBody>
      <dsp:txXfrm>
        <a:off x="7473007" y="5979"/>
        <a:ext cx="3034531" cy="1820718"/>
      </dsp:txXfrm>
    </dsp:sp>
    <dsp:sp modelId="{C9567538-49EA-4880-852F-8C8A6815F275}">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6FEA1648-6E2F-47B8-9A1B-4C78A6C88127}">
      <dsp:nvSpPr>
        <dsp:cNvPr id="0" name=""/>
        <dsp:cNvSpPr/>
      </dsp:nvSpPr>
      <dsp:spPr>
        <a:xfrm>
          <a:off x="8061"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On the day of registration, do the registrations </a:t>
          </a:r>
          <a:r>
            <a:rPr lang="en-US" sz="1800" b="1" kern="1200" dirty="0">
              <a:solidFill>
                <a:srgbClr val="FF0000"/>
              </a:solidFill>
              <a:latin typeface="Sitka Text" pitchFamily="2" charset="0"/>
            </a:rPr>
            <a:t>online</a:t>
          </a:r>
          <a:r>
            <a:rPr lang="en-US" sz="1800" kern="1200" dirty="0">
              <a:latin typeface="Sitka Text" pitchFamily="2" charset="0"/>
            </a:rPr>
            <a:t> with proper guidance.</a:t>
          </a:r>
        </a:p>
      </dsp:txBody>
      <dsp:txXfrm>
        <a:off x="8061" y="2524640"/>
        <a:ext cx="3034531" cy="1820718"/>
      </dsp:txXfrm>
    </dsp:sp>
    <dsp:sp modelId="{D7FD3D2F-6B7E-478A-BD25-803645ADB2D8}">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E566E2F4-4E78-421F-B94C-A6EFFB77BD24}">
      <dsp:nvSpPr>
        <dsp:cNvPr id="0" name=""/>
        <dsp:cNvSpPr/>
      </dsp:nvSpPr>
      <dsp:spPr>
        <a:xfrm>
          <a:off x="3740534"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Thoroughly Check the courses you have selected before  submitting the registration form</a:t>
          </a:r>
        </a:p>
      </dsp:txBody>
      <dsp:txXfrm>
        <a:off x="3740534" y="2524640"/>
        <a:ext cx="3034531" cy="1820718"/>
      </dsp:txXfrm>
    </dsp:sp>
    <dsp:sp modelId="{63A8373D-F81A-4A7B-9076-EEE0D58EA230}">
      <dsp:nvSpPr>
        <dsp:cNvPr id="0" name=""/>
        <dsp:cNvSpPr/>
      </dsp:nvSpPr>
      <dsp:spPr>
        <a:xfrm>
          <a:off x="7473007" y="2524640"/>
          <a:ext cx="3034531" cy="18207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Sitka Text" pitchFamily="2" charset="0"/>
            </a:rPr>
            <a:t>Check the Coursera Fee&amp; VAC Fee in ERP and pay Accordingly (Rs. 6000/-per Year &amp;Rs1000 per Course).</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12AAB-FBF7-5746-8703-6905A6CFAF97}"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2F51A-9F5A-084B-876F-FEF37A7A3ECD}" type="slidenum">
              <a:rPr lang="en-US" smtClean="0"/>
              <a:t>‹#›</a:t>
            </a:fld>
            <a:endParaRPr lang="en-US"/>
          </a:p>
        </p:txBody>
      </p:sp>
    </p:spTree>
    <p:extLst>
      <p:ext uri="{BB962C8B-B14F-4D97-AF65-F5344CB8AC3E}">
        <p14:creationId xmlns:p14="http://schemas.microsoft.com/office/powerpoint/2010/main" val="36720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F6BF-9BFE-F8E9-8082-A66B224773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38B1117-9018-3068-F21C-4E71F57C2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F814649-4223-B63D-6469-0782A0A853FE}"/>
              </a:ext>
            </a:extLst>
          </p:cNvPr>
          <p:cNvSpPr>
            <a:spLocks noGrp="1"/>
          </p:cNvSpPr>
          <p:nvPr>
            <p:ph type="dt" sz="half" idx="10"/>
          </p:nvPr>
        </p:nvSpPr>
        <p:spPr/>
        <p:txBody>
          <a:bodyPr/>
          <a:lstStyle/>
          <a:p>
            <a:fld id="{3114BCB7-5A30-4BB1-B9DC-5E9D3C59EFB4}" type="datetime1">
              <a:rPr lang="en-IN" smtClean="0"/>
              <a:t>03-07-2025</a:t>
            </a:fld>
            <a:endParaRPr lang="en-US"/>
          </a:p>
        </p:txBody>
      </p:sp>
      <p:sp>
        <p:nvSpPr>
          <p:cNvPr id="5" name="Footer Placeholder 4">
            <a:extLst>
              <a:ext uri="{FF2B5EF4-FFF2-40B4-BE49-F238E27FC236}">
                <a16:creationId xmlns:a16="http://schemas.microsoft.com/office/drawing/2014/main" id="{390EA250-085D-3DF4-619A-22910BEDE7E0}"/>
              </a:ext>
            </a:extLst>
          </p:cNvPr>
          <p:cNvSpPr>
            <a:spLocks noGrp="1"/>
          </p:cNvSpPr>
          <p:nvPr>
            <p:ph type="ftr" sz="quarter" idx="11"/>
          </p:nvPr>
        </p:nvSpPr>
        <p:spPr/>
        <p:txBody>
          <a:body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0A9AC219-0C2E-BA21-2713-5BDEF8055152}"/>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33899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C578-7428-0C29-6485-F6CDEC067CD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706B2F-EF07-0491-4079-3BC85E62BB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5FC655-976D-40D5-37D8-32243CF771E3}"/>
              </a:ext>
            </a:extLst>
          </p:cNvPr>
          <p:cNvSpPr>
            <a:spLocks noGrp="1"/>
          </p:cNvSpPr>
          <p:nvPr>
            <p:ph type="dt" sz="half" idx="10"/>
          </p:nvPr>
        </p:nvSpPr>
        <p:spPr/>
        <p:txBody>
          <a:bodyPr/>
          <a:lstStyle/>
          <a:p>
            <a:fld id="{F9E751A2-B097-49CB-9C44-04E1315D2C70}" type="datetime1">
              <a:rPr lang="en-IN" smtClean="0"/>
              <a:t>03-07-2025</a:t>
            </a:fld>
            <a:endParaRPr lang="en-US"/>
          </a:p>
        </p:txBody>
      </p:sp>
      <p:sp>
        <p:nvSpPr>
          <p:cNvPr id="5" name="Footer Placeholder 4">
            <a:extLst>
              <a:ext uri="{FF2B5EF4-FFF2-40B4-BE49-F238E27FC236}">
                <a16:creationId xmlns:a16="http://schemas.microsoft.com/office/drawing/2014/main" id="{C94C23E6-36FE-E970-DEA6-BEB0E0AB4872}"/>
              </a:ext>
            </a:extLst>
          </p:cNvPr>
          <p:cNvSpPr>
            <a:spLocks noGrp="1"/>
          </p:cNvSpPr>
          <p:nvPr>
            <p:ph type="ftr" sz="quarter" idx="11"/>
          </p:nvPr>
        </p:nvSpPr>
        <p:spPr/>
        <p:txBody>
          <a:body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A7409926-28E2-F34C-59C8-24D9D5D32E0D}"/>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412774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CFE8F-54B5-0D23-A4C2-AC9AEEB1C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F2B876-0562-4E3D-15E5-0EC386E21A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7C6127-D2FF-4E48-CFF1-D411757920E4}"/>
              </a:ext>
            </a:extLst>
          </p:cNvPr>
          <p:cNvSpPr>
            <a:spLocks noGrp="1"/>
          </p:cNvSpPr>
          <p:nvPr>
            <p:ph type="dt" sz="half" idx="10"/>
          </p:nvPr>
        </p:nvSpPr>
        <p:spPr/>
        <p:txBody>
          <a:bodyPr/>
          <a:lstStyle/>
          <a:p>
            <a:fld id="{A7B4F8A1-2F28-449C-A986-8512380FEED4}" type="datetime1">
              <a:rPr lang="en-IN" smtClean="0"/>
              <a:t>03-07-2025</a:t>
            </a:fld>
            <a:endParaRPr lang="en-US"/>
          </a:p>
        </p:txBody>
      </p:sp>
      <p:sp>
        <p:nvSpPr>
          <p:cNvPr id="5" name="Footer Placeholder 4">
            <a:extLst>
              <a:ext uri="{FF2B5EF4-FFF2-40B4-BE49-F238E27FC236}">
                <a16:creationId xmlns:a16="http://schemas.microsoft.com/office/drawing/2014/main" id="{93D78A00-8610-994B-A13B-D814273987E3}"/>
              </a:ext>
            </a:extLst>
          </p:cNvPr>
          <p:cNvSpPr>
            <a:spLocks noGrp="1"/>
          </p:cNvSpPr>
          <p:nvPr>
            <p:ph type="ftr" sz="quarter" idx="11"/>
          </p:nvPr>
        </p:nvSpPr>
        <p:spPr/>
        <p:txBody>
          <a:body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6161B1C9-4EDA-90CA-AC17-E107A8619D4C}"/>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375100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CB16-8A5F-2476-4616-A1CFF8DF57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6F5E5C-3A80-3481-2888-1F3432D04E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518A40-F18E-7113-906F-5EF26E23AD06}"/>
              </a:ext>
            </a:extLst>
          </p:cNvPr>
          <p:cNvSpPr>
            <a:spLocks noGrp="1"/>
          </p:cNvSpPr>
          <p:nvPr>
            <p:ph type="dt" sz="half" idx="10"/>
          </p:nvPr>
        </p:nvSpPr>
        <p:spPr/>
        <p:txBody>
          <a:bodyPr/>
          <a:lstStyle/>
          <a:p>
            <a:fld id="{4EBC6426-6CC9-4364-BAAD-E52CE8E537BF}" type="datetime1">
              <a:rPr lang="en-IN" smtClean="0"/>
              <a:t>03-07-2025</a:t>
            </a:fld>
            <a:endParaRPr lang="en-US"/>
          </a:p>
        </p:txBody>
      </p:sp>
      <p:sp>
        <p:nvSpPr>
          <p:cNvPr id="5" name="Footer Placeholder 4">
            <a:extLst>
              <a:ext uri="{FF2B5EF4-FFF2-40B4-BE49-F238E27FC236}">
                <a16:creationId xmlns:a16="http://schemas.microsoft.com/office/drawing/2014/main" id="{0F85FEEB-DEE7-D207-6266-271D7D02929B}"/>
              </a:ext>
            </a:extLst>
          </p:cNvPr>
          <p:cNvSpPr>
            <a:spLocks noGrp="1"/>
          </p:cNvSpPr>
          <p:nvPr>
            <p:ph type="ftr" sz="quarter" idx="11"/>
          </p:nvPr>
        </p:nvSpPr>
        <p:spPr/>
        <p:txBody>
          <a:body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C83AE1A8-63AA-3CE5-B87B-D51B2425C9A9}"/>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80630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7DD-B129-58A1-A159-944FB32A99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2FF5F8F-7ABB-67F9-06B3-EC7A37F18D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0F8BB4-FB42-1DD7-FA9A-8E4A4011B0EA}"/>
              </a:ext>
            </a:extLst>
          </p:cNvPr>
          <p:cNvSpPr>
            <a:spLocks noGrp="1"/>
          </p:cNvSpPr>
          <p:nvPr>
            <p:ph type="dt" sz="half" idx="10"/>
          </p:nvPr>
        </p:nvSpPr>
        <p:spPr/>
        <p:txBody>
          <a:bodyPr/>
          <a:lstStyle/>
          <a:p>
            <a:fld id="{CFE552AD-730C-46A2-B82A-F55A05512EC9}" type="datetime1">
              <a:rPr lang="en-IN" smtClean="0"/>
              <a:t>03-07-2025</a:t>
            </a:fld>
            <a:endParaRPr lang="en-US"/>
          </a:p>
        </p:txBody>
      </p:sp>
      <p:sp>
        <p:nvSpPr>
          <p:cNvPr id="5" name="Footer Placeholder 4">
            <a:extLst>
              <a:ext uri="{FF2B5EF4-FFF2-40B4-BE49-F238E27FC236}">
                <a16:creationId xmlns:a16="http://schemas.microsoft.com/office/drawing/2014/main" id="{435E555F-D00E-55BF-8664-AD965C003887}"/>
              </a:ext>
            </a:extLst>
          </p:cNvPr>
          <p:cNvSpPr>
            <a:spLocks noGrp="1"/>
          </p:cNvSpPr>
          <p:nvPr>
            <p:ph type="ftr" sz="quarter" idx="11"/>
          </p:nvPr>
        </p:nvSpPr>
        <p:spPr/>
        <p:txBody>
          <a:body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AAF85CA6-BD04-3C68-B8DF-DCCCF4E2B684}"/>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31808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74AB-69FF-9445-ED35-42A3AB91F1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BD215D-EDC4-1EAF-2F59-42246499C7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B370F08-FD9E-01F1-38CD-2CE58BFC90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60FB80D-420A-06F7-864F-804B69F64C80}"/>
              </a:ext>
            </a:extLst>
          </p:cNvPr>
          <p:cNvSpPr>
            <a:spLocks noGrp="1"/>
          </p:cNvSpPr>
          <p:nvPr>
            <p:ph type="dt" sz="half" idx="10"/>
          </p:nvPr>
        </p:nvSpPr>
        <p:spPr/>
        <p:txBody>
          <a:bodyPr/>
          <a:lstStyle/>
          <a:p>
            <a:fld id="{B378AA9B-E6F2-43B2-A767-A6C5D0B7CD11}" type="datetime1">
              <a:rPr lang="en-IN" smtClean="0"/>
              <a:t>03-07-2025</a:t>
            </a:fld>
            <a:endParaRPr lang="en-US"/>
          </a:p>
        </p:txBody>
      </p:sp>
      <p:sp>
        <p:nvSpPr>
          <p:cNvPr id="6" name="Footer Placeholder 5">
            <a:extLst>
              <a:ext uri="{FF2B5EF4-FFF2-40B4-BE49-F238E27FC236}">
                <a16:creationId xmlns:a16="http://schemas.microsoft.com/office/drawing/2014/main" id="{D600D633-BD97-F9A8-AC04-5B20F3466867}"/>
              </a:ext>
            </a:extLst>
          </p:cNvPr>
          <p:cNvSpPr>
            <a:spLocks noGrp="1"/>
          </p:cNvSpPr>
          <p:nvPr>
            <p:ph type="ftr" sz="quarter" idx="11"/>
          </p:nvPr>
        </p:nvSpPr>
        <p:spPr/>
        <p:txBody>
          <a:bodyPr/>
          <a:lstStyle/>
          <a:p>
            <a:r>
              <a:rPr lang="en-US"/>
              <a:t>Y24- Registrations - Odd Sem - 2025-26 - Department of CSE-3</a:t>
            </a:r>
          </a:p>
        </p:txBody>
      </p:sp>
      <p:sp>
        <p:nvSpPr>
          <p:cNvPr id="7" name="Slide Number Placeholder 6">
            <a:extLst>
              <a:ext uri="{FF2B5EF4-FFF2-40B4-BE49-F238E27FC236}">
                <a16:creationId xmlns:a16="http://schemas.microsoft.com/office/drawing/2014/main" id="{42CD8412-94E2-2E96-114A-447330EF29AA}"/>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187920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CE66-303D-5BEC-D0AB-61B3373080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8700D8-E291-4FE0-1792-726C21AA6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EF46FD-D4BF-F056-CBB0-59B1CC34FA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3D8B14-AF83-1F70-074A-DFDA7E97D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DDFD57-B0A1-40B4-C064-80CF436C1E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C101693-E808-0238-5344-D500EB4E2A23}"/>
              </a:ext>
            </a:extLst>
          </p:cNvPr>
          <p:cNvSpPr>
            <a:spLocks noGrp="1"/>
          </p:cNvSpPr>
          <p:nvPr>
            <p:ph type="dt" sz="half" idx="10"/>
          </p:nvPr>
        </p:nvSpPr>
        <p:spPr/>
        <p:txBody>
          <a:bodyPr/>
          <a:lstStyle/>
          <a:p>
            <a:fld id="{60F83852-9E81-46F2-9ED7-88FFE595CE82}" type="datetime1">
              <a:rPr lang="en-IN" smtClean="0"/>
              <a:t>03-07-2025</a:t>
            </a:fld>
            <a:endParaRPr lang="en-US"/>
          </a:p>
        </p:txBody>
      </p:sp>
      <p:sp>
        <p:nvSpPr>
          <p:cNvPr id="8" name="Footer Placeholder 7">
            <a:extLst>
              <a:ext uri="{FF2B5EF4-FFF2-40B4-BE49-F238E27FC236}">
                <a16:creationId xmlns:a16="http://schemas.microsoft.com/office/drawing/2014/main" id="{194AD981-46D1-B6BE-1F27-78C6388B4646}"/>
              </a:ext>
            </a:extLst>
          </p:cNvPr>
          <p:cNvSpPr>
            <a:spLocks noGrp="1"/>
          </p:cNvSpPr>
          <p:nvPr>
            <p:ph type="ftr" sz="quarter" idx="11"/>
          </p:nvPr>
        </p:nvSpPr>
        <p:spPr/>
        <p:txBody>
          <a:bodyPr/>
          <a:lstStyle/>
          <a:p>
            <a:r>
              <a:rPr lang="en-US"/>
              <a:t>Y24- Registrations - Odd Sem - 2025-26 - Department of CSE-3</a:t>
            </a:r>
          </a:p>
        </p:txBody>
      </p:sp>
      <p:sp>
        <p:nvSpPr>
          <p:cNvPr id="9" name="Slide Number Placeholder 8">
            <a:extLst>
              <a:ext uri="{FF2B5EF4-FFF2-40B4-BE49-F238E27FC236}">
                <a16:creationId xmlns:a16="http://schemas.microsoft.com/office/drawing/2014/main" id="{97AE23CD-21A5-662C-44EC-13AE18D48A58}"/>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199642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74F-602E-6462-6B19-60D080644E5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D7EEAF0-5B57-0661-ECF9-99F05534A519}"/>
              </a:ext>
            </a:extLst>
          </p:cNvPr>
          <p:cNvSpPr>
            <a:spLocks noGrp="1"/>
          </p:cNvSpPr>
          <p:nvPr>
            <p:ph type="dt" sz="half" idx="10"/>
          </p:nvPr>
        </p:nvSpPr>
        <p:spPr/>
        <p:txBody>
          <a:bodyPr/>
          <a:lstStyle/>
          <a:p>
            <a:fld id="{1C0278B7-8148-4A36-B338-47C27B919AFD}" type="datetime1">
              <a:rPr lang="en-IN" smtClean="0"/>
              <a:t>03-07-2025</a:t>
            </a:fld>
            <a:endParaRPr lang="en-US"/>
          </a:p>
        </p:txBody>
      </p:sp>
      <p:sp>
        <p:nvSpPr>
          <p:cNvPr id="4" name="Footer Placeholder 3">
            <a:extLst>
              <a:ext uri="{FF2B5EF4-FFF2-40B4-BE49-F238E27FC236}">
                <a16:creationId xmlns:a16="http://schemas.microsoft.com/office/drawing/2014/main" id="{C79079EC-542E-9DF6-45A5-296D9CA77583}"/>
              </a:ext>
            </a:extLst>
          </p:cNvPr>
          <p:cNvSpPr>
            <a:spLocks noGrp="1"/>
          </p:cNvSpPr>
          <p:nvPr>
            <p:ph type="ftr" sz="quarter" idx="11"/>
          </p:nvPr>
        </p:nvSpPr>
        <p:spPr/>
        <p:txBody>
          <a:bodyPr/>
          <a:lstStyle/>
          <a:p>
            <a:r>
              <a:rPr lang="en-US"/>
              <a:t>Y24- Registrations - Odd Sem - 2025-26 - Department of CSE-3</a:t>
            </a:r>
          </a:p>
        </p:txBody>
      </p:sp>
      <p:sp>
        <p:nvSpPr>
          <p:cNvPr id="5" name="Slide Number Placeholder 4">
            <a:extLst>
              <a:ext uri="{FF2B5EF4-FFF2-40B4-BE49-F238E27FC236}">
                <a16:creationId xmlns:a16="http://schemas.microsoft.com/office/drawing/2014/main" id="{CBB9A8BD-68E8-919B-99E5-905B5F93472C}"/>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58101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8CEFC-D13C-A96E-27BF-9B531E6E75FB}"/>
              </a:ext>
            </a:extLst>
          </p:cNvPr>
          <p:cNvSpPr>
            <a:spLocks noGrp="1"/>
          </p:cNvSpPr>
          <p:nvPr>
            <p:ph type="dt" sz="half" idx="10"/>
          </p:nvPr>
        </p:nvSpPr>
        <p:spPr/>
        <p:txBody>
          <a:bodyPr/>
          <a:lstStyle/>
          <a:p>
            <a:fld id="{0FEADD54-7046-452A-94A6-041A37BE8C03}" type="datetime1">
              <a:rPr lang="en-IN" smtClean="0"/>
              <a:t>03-07-2025</a:t>
            </a:fld>
            <a:endParaRPr lang="en-US"/>
          </a:p>
        </p:txBody>
      </p:sp>
      <p:sp>
        <p:nvSpPr>
          <p:cNvPr id="3" name="Footer Placeholder 2">
            <a:extLst>
              <a:ext uri="{FF2B5EF4-FFF2-40B4-BE49-F238E27FC236}">
                <a16:creationId xmlns:a16="http://schemas.microsoft.com/office/drawing/2014/main" id="{64F3BFF3-7858-4EAF-8DB7-24C4267BED9A}"/>
              </a:ext>
            </a:extLst>
          </p:cNvPr>
          <p:cNvSpPr>
            <a:spLocks noGrp="1"/>
          </p:cNvSpPr>
          <p:nvPr>
            <p:ph type="ftr" sz="quarter" idx="11"/>
          </p:nvPr>
        </p:nvSpPr>
        <p:spPr/>
        <p:txBody>
          <a:bodyPr/>
          <a:lstStyle/>
          <a:p>
            <a:r>
              <a:rPr lang="en-US"/>
              <a:t>Y24- Registrations - Odd Sem - 2025-26 - Department of CSE-3</a:t>
            </a:r>
          </a:p>
        </p:txBody>
      </p:sp>
      <p:sp>
        <p:nvSpPr>
          <p:cNvPr id="4" name="Slide Number Placeholder 3">
            <a:extLst>
              <a:ext uri="{FF2B5EF4-FFF2-40B4-BE49-F238E27FC236}">
                <a16:creationId xmlns:a16="http://schemas.microsoft.com/office/drawing/2014/main" id="{C50A40BF-F0A3-C008-E8FA-6DD183D9FB01}"/>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153783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0B46-AFAC-C7B9-17EA-852FAC302E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18617D-130A-61F4-5C77-10AB0E65E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128506-2002-5DE2-70A6-3DEC960C4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4DFCD1-7EDF-251E-5A0A-78F32243A7FB}"/>
              </a:ext>
            </a:extLst>
          </p:cNvPr>
          <p:cNvSpPr>
            <a:spLocks noGrp="1"/>
          </p:cNvSpPr>
          <p:nvPr>
            <p:ph type="dt" sz="half" idx="10"/>
          </p:nvPr>
        </p:nvSpPr>
        <p:spPr/>
        <p:txBody>
          <a:bodyPr/>
          <a:lstStyle/>
          <a:p>
            <a:fld id="{60B28F79-E904-43F9-B651-3ABB30068709}" type="datetime1">
              <a:rPr lang="en-IN" smtClean="0"/>
              <a:t>03-07-2025</a:t>
            </a:fld>
            <a:endParaRPr lang="en-US"/>
          </a:p>
        </p:txBody>
      </p:sp>
      <p:sp>
        <p:nvSpPr>
          <p:cNvPr id="6" name="Footer Placeholder 5">
            <a:extLst>
              <a:ext uri="{FF2B5EF4-FFF2-40B4-BE49-F238E27FC236}">
                <a16:creationId xmlns:a16="http://schemas.microsoft.com/office/drawing/2014/main" id="{A2DEC68D-859A-DEC5-DD62-B03C14DA24ED}"/>
              </a:ext>
            </a:extLst>
          </p:cNvPr>
          <p:cNvSpPr>
            <a:spLocks noGrp="1"/>
          </p:cNvSpPr>
          <p:nvPr>
            <p:ph type="ftr" sz="quarter" idx="11"/>
          </p:nvPr>
        </p:nvSpPr>
        <p:spPr/>
        <p:txBody>
          <a:bodyPr/>
          <a:lstStyle/>
          <a:p>
            <a:r>
              <a:rPr lang="en-US"/>
              <a:t>Y24- Registrations - Odd Sem - 2025-26 - Department of CSE-3</a:t>
            </a:r>
          </a:p>
        </p:txBody>
      </p:sp>
      <p:sp>
        <p:nvSpPr>
          <p:cNvPr id="7" name="Slide Number Placeholder 6">
            <a:extLst>
              <a:ext uri="{FF2B5EF4-FFF2-40B4-BE49-F238E27FC236}">
                <a16:creationId xmlns:a16="http://schemas.microsoft.com/office/drawing/2014/main" id="{C9296AE5-6375-7D2B-CAC3-47AC3E9EB040}"/>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51810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17DA-B137-59A4-49B8-D547134F4B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A2313C-56FE-2C43-FA5A-C434AD8C3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A8CCB1-6C3F-C8D2-665E-1180B2B5E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6750ED-D8EA-4924-AAC9-A566DD0D3029}"/>
              </a:ext>
            </a:extLst>
          </p:cNvPr>
          <p:cNvSpPr>
            <a:spLocks noGrp="1"/>
          </p:cNvSpPr>
          <p:nvPr>
            <p:ph type="dt" sz="half" idx="10"/>
          </p:nvPr>
        </p:nvSpPr>
        <p:spPr/>
        <p:txBody>
          <a:bodyPr/>
          <a:lstStyle/>
          <a:p>
            <a:fld id="{4590E7BC-46F4-4159-8E12-037D7CD7E743}" type="datetime1">
              <a:rPr lang="en-IN" smtClean="0"/>
              <a:t>03-07-2025</a:t>
            </a:fld>
            <a:endParaRPr lang="en-US"/>
          </a:p>
        </p:txBody>
      </p:sp>
      <p:sp>
        <p:nvSpPr>
          <p:cNvPr id="6" name="Footer Placeholder 5">
            <a:extLst>
              <a:ext uri="{FF2B5EF4-FFF2-40B4-BE49-F238E27FC236}">
                <a16:creationId xmlns:a16="http://schemas.microsoft.com/office/drawing/2014/main" id="{899DA779-C551-CBAA-46D5-7384BA734B65}"/>
              </a:ext>
            </a:extLst>
          </p:cNvPr>
          <p:cNvSpPr>
            <a:spLocks noGrp="1"/>
          </p:cNvSpPr>
          <p:nvPr>
            <p:ph type="ftr" sz="quarter" idx="11"/>
          </p:nvPr>
        </p:nvSpPr>
        <p:spPr/>
        <p:txBody>
          <a:bodyPr/>
          <a:lstStyle/>
          <a:p>
            <a:r>
              <a:rPr lang="en-US"/>
              <a:t>Y24- Registrations - Odd Sem - 2025-26 - Department of CSE-3</a:t>
            </a:r>
          </a:p>
        </p:txBody>
      </p:sp>
      <p:sp>
        <p:nvSpPr>
          <p:cNvPr id="7" name="Slide Number Placeholder 6">
            <a:extLst>
              <a:ext uri="{FF2B5EF4-FFF2-40B4-BE49-F238E27FC236}">
                <a16:creationId xmlns:a16="http://schemas.microsoft.com/office/drawing/2014/main" id="{41C36BEF-2A3F-421B-576E-DDDE891EA352}"/>
              </a:ext>
            </a:extLst>
          </p:cNvPr>
          <p:cNvSpPr>
            <a:spLocks noGrp="1"/>
          </p:cNvSpPr>
          <p:nvPr>
            <p:ph type="sldNum" sz="quarter" idx="12"/>
          </p:nvPr>
        </p:nvSpPr>
        <p:spPr/>
        <p:txBody>
          <a:bodyPr/>
          <a:lstStyle/>
          <a:p>
            <a:fld id="{F2DB91B5-A1AF-8F44-B584-A5C8B9065F98}" type="slidenum">
              <a:rPr lang="en-US" smtClean="0"/>
              <a:t>‹#›</a:t>
            </a:fld>
            <a:endParaRPr lang="en-US"/>
          </a:p>
        </p:txBody>
      </p:sp>
    </p:spTree>
    <p:extLst>
      <p:ext uri="{BB962C8B-B14F-4D97-AF65-F5344CB8AC3E}">
        <p14:creationId xmlns:p14="http://schemas.microsoft.com/office/powerpoint/2010/main" val="1009595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55B2A-2B97-5F15-B4F7-51E448EF8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76047A-05A1-1259-F2AC-16690FCF4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2484BC-5889-716F-91E0-CA9B16F1E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8CBF45-961B-49E7-B639-3AE5B9D3D6B0}" type="datetime1">
              <a:rPr lang="en-IN" smtClean="0"/>
              <a:t>03-07-2025</a:t>
            </a:fld>
            <a:endParaRPr lang="en-US"/>
          </a:p>
        </p:txBody>
      </p:sp>
      <p:sp>
        <p:nvSpPr>
          <p:cNvPr id="5" name="Footer Placeholder 4">
            <a:extLst>
              <a:ext uri="{FF2B5EF4-FFF2-40B4-BE49-F238E27FC236}">
                <a16:creationId xmlns:a16="http://schemas.microsoft.com/office/drawing/2014/main" id="{710F4A35-A48B-4AA0-6D6A-E5F1E3621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Y24- Registrations - Odd Sem - 2025-26 - Department of CSE-3</a:t>
            </a:r>
          </a:p>
        </p:txBody>
      </p:sp>
      <p:sp>
        <p:nvSpPr>
          <p:cNvPr id="6" name="Slide Number Placeholder 5">
            <a:extLst>
              <a:ext uri="{FF2B5EF4-FFF2-40B4-BE49-F238E27FC236}">
                <a16:creationId xmlns:a16="http://schemas.microsoft.com/office/drawing/2014/main" id="{0DC8188E-2614-6944-D2F2-822DDB70B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DB91B5-A1AF-8F44-B584-A5C8B9065F98}" type="slidenum">
              <a:rPr lang="en-US" smtClean="0"/>
              <a:t>‹#›</a:t>
            </a:fld>
            <a:endParaRPr lang="en-US"/>
          </a:p>
        </p:txBody>
      </p:sp>
    </p:spTree>
    <p:extLst>
      <p:ext uri="{BB962C8B-B14F-4D97-AF65-F5344CB8AC3E}">
        <p14:creationId xmlns:p14="http://schemas.microsoft.com/office/powerpoint/2010/main" val="281302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tirapathireddyb@kluniversity.in" TargetMode="External"/><Relationship Id="rId2" Type="http://schemas.openxmlformats.org/officeDocument/2006/relationships/hyperlink" Target="mailto:kiran_cse@kluniversity.i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09AA-8F4B-47E2-3E19-3B44B73CA797}"/>
              </a:ext>
            </a:extLst>
          </p:cNvPr>
          <p:cNvSpPr>
            <a:spLocks noGrp="1"/>
          </p:cNvSpPr>
          <p:nvPr>
            <p:ph type="ctrTitle"/>
          </p:nvPr>
        </p:nvSpPr>
        <p:spPr>
          <a:xfrm>
            <a:off x="1423987" y="2289175"/>
            <a:ext cx="9144000" cy="966787"/>
          </a:xfrm>
        </p:spPr>
        <p:txBody>
          <a:bodyPr/>
          <a:lstStyle/>
          <a:p>
            <a:r>
              <a:rPr lang="en-US" dirty="0">
                <a:solidFill>
                  <a:schemeClr val="accent5">
                    <a:lumMod val="50000"/>
                  </a:schemeClr>
                </a:solidFill>
              </a:rPr>
              <a:t>Y23 REGISTRATIONS</a:t>
            </a:r>
          </a:p>
        </p:txBody>
      </p:sp>
      <p:sp>
        <p:nvSpPr>
          <p:cNvPr id="3" name="Subtitle 2">
            <a:extLst>
              <a:ext uri="{FF2B5EF4-FFF2-40B4-BE49-F238E27FC236}">
                <a16:creationId xmlns:a16="http://schemas.microsoft.com/office/drawing/2014/main" id="{AC5FA959-F8EE-54FC-9E94-2A92E4D196FA}"/>
              </a:ext>
            </a:extLst>
          </p:cNvPr>
          <p:cNvSpPr>
            <a:spLocks noGrp="1"/>
          </p:cNvSpPr>
          <p:nvPr>
            <p:ph type="subTitle" idx="1"/>
          </p:nvPr>
        </p:nvSpPr>
        <p:spPr>
          <a:xfrm>
            <a:off x="1309688" y="3255962"/>
            <a:ext cx="9144000" cy="1073148"/>
          </a:xfrm>
        </p:spPr>
        <p:txBody>
          <a:bodyPr/>
          <a:lstStyle/>
          <a:p>
            <a:r>
              <a:rPr lang="en-US" dirty="0"/>
              <a:t>Odd Semester  2025-26 </a:t>
            </a:r>
          </a:p>
          <a:p>
            <a:r>
              <a:rPr lang="en-US" sz="3200" b="1" dirty="0">
                <a:solidFill>
                  <a:schemeClr val="accent3">
                    <a:lumMod val="50000"/>
                  </a:schemeClr>
                </a:solidFill>
              </a:rPr>
              <a:t>DEPARTMENT OF CSE [2]</a:t>
            </a:r>
          </a:p>
        </p:txBody>
      </p:sp>
      <p:cxnSp>
        <p:nvCxnSpPr>
          <p:cNvPr id="7" name="Straight Connector 6">
            <a:extLst>
              <a:ext uri="{FF2B5EF4-FFF2-40B4-BE49-F238E27FC236}">
                <a16:creationId xmlns:a16="http://schemas.microsoft.com/office/drawing/2014/main" id="{9DA24EA6-CC66-147F-9006-75F43EB3C736}"/>
              </a:ext>
            </a:extLst>
          </p:cNvPr>
          <p:cNvCxnSpPr/>
          <p:nvPr/>
        </p:nvCxnSpPr>
        <p:spPr>
          <a:xfrm>
            <a:off x="871538" y="2114550"/>
            <a:ext cx="10531418" cy="0"/>
          </a:xfrm>
          <a:prstGeom prst="lin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AAB1984-0B46-2CF9-9C0F-034BEFBF6DAE}"/>
              </a:ext>
            </a:extLst>
          </p:cNvPr>
          <p:cNvCxnSpPr/>
          <p:nvPr/>
        </p:nvCxnSpPr>
        <p:spPr>
          <a:xfrm>
            <a:off x="871538" y="4429919"/>
            <a:ext cx="10531418" cy="0"/>
          </a:xfrm>
          <a:prstGeom prst="lin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07BE305A-DFC7-36B0-BF7A-6620717CD684}"/>
              </a:ext>
            </a:extLst>
          </p:cNvPr>
          <p:cNvPicPr>
            <a:picLocks noChangeAspect="1"/>
          </p:cNvPicPr>
          <p:nvPr/>
        </p:nvPicPr>
        <p:blipFill>
          <a:blip r:embed="rId2"/>
          <a:stretch>
            <a:fillRect/>
          </a:stretch>
        </p:blipFill>
        <p:spPr>
          <a:xfrm>
            <a:off x="8739686" y="6108776"/>
            <a:ext cx="3452314" cy="749226"/>
          </a:xfrm>
          <a:prstGeom prst="rect">
            <a:avLst/>
          </a:prstGeom>
        </p:spPr>
      </p:pic>
      <p:pic>
        <p:nvPicPr>
          <p:cNvPr id="6" name="Picture 5" descr="A logo for a computer science institute&#10;&#10;Description automatically generated">
            <a:extLst>
              <a:ext uri="{FF2B5EF4-FFF2-40B4-BE49-F238E27FC236}">
                <a16:creationId xmlns:a16="http://schemas.microsoft.com/office/drawing/2014/main" id="{231070D3-E369-24A6-83B0-D3EE6508D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278031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36150-ABEB-7121-A856-78C0B15085E6}"/>
            </a:ext>
          </a:extLst>
        </p:cNvPr>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E3C2F7E4-B507-5A0C-5D05-EC09D1F19313}"/>
              </a:ext>
            </a:extLst>
          </p:cNvPr>
          <p:cNvGraphicFramePr>
            <a:graphicFrameLocks noGrp="1"/>
          </p:cNvGraphicFramePr>
          <p:nvPr>
            <p:extLst>
              <p:ext uri="{D42A27DB-BD31-4B8C-83A1-F6EECF244321}">
                <p14:modId xmlns:p14="http://schemas.microsoft.com/office/powerpoint/2010/main" val="3966492464"/>
              </p:ext>
            </p:extLst>
          </p:nvPr>
        </p:nvGraphicFramePr>
        <p:xfrm>
          <a:off x="1692874" y="806129"/>
          <a:ext cx="10195449" cy="1301441"/>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CLOUD NATIVE SOFTWARE ENGINEERING SPECIALIZATION (Cluster—1 )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23CNE3101A</a:t>
                      </a:r>
                    </a:p>
                  </a:txBody>
                  <a:tcPr/>
                </a:tc>
                <a:tc>
                  <a:txBody>
                    <a:bodyPr/>
                    <a:lstStyle/>
                    <a:p>
                      <a:r>
                        <a:rPr lang="en-US" dirty="0"/>
                        <a:t>FOUNDATIONS OF CLOUD NATIVE COMPUTING</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sp>
        <p:nvSpPr>
          <p:cNvPr id="3" name="Rounded Rectangle 8">
            <a:extLst>
              <a:ext uri="{FF2B5EF4-FFF2-40B4-BE49-F238E27FC236}">
                <a16:creationId xmlns:a16="http://schemas.microsoft.com/office/drawing/2014/main" id="{D9877DF2-A000-2C39-3724-F57337A56CDD}"/>
              </a:ext>
            </a:extLst>
          </p:cNvPr>
          <p:cNvSpPr/>
          <p:nvPr/>
        </p:nvSpPr>
        <p:spPr>
          <a:xfrm>
            <a:off x="430976" y="539577"/>
            <a:ext cx="1093023" cy="942225"/>
          </a:xfrm>
          <a:prstGeom prst="roundRect">
            <a:avLst/>
          </a:prstGeom>
          <a:solidFill>
            <a:schemeClr val="accent2">
              <a:lumMod val="40000"/>
              <a:lumOff val="60000"/>
            </a:schemeClr>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PE-1</a:t>
            </a:r>
          </a:p>
        </p:txBody>
      </p:sp>
      <p:sp>
        <p:nvSpPr>
          <p:cNvPr id="4" name="Rounded Rectangle 9">
            <a:extLst>
              <a:ext uri="{FF2B5EF4-FFF2-40B4-BE49-F238E27FC236}">
                <a16:creationId xmlns:a16="http://schemas.microsoft.com/office/drawing/2014/main" id="{A352F6CD-761B-030B-EA6F-1A6B82F86EBA}"/>
              </a:ext>
            </a:extLst>
          </p:cNvPr>
          <p:cNvSpPr/>
          <p:nvPr/>
        </p:nvSpPr>
        <p:spPr>
          <a:xfrm>
            <a:off x="262101"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- 3</a:t>
            </a:r>
          </a:p>
        </p:txBody>
      </p:sp>
      <p:graphicFrame>
        <p:nvGraphicFramePr>
          <p:cNvPr id="7" name="Table 6">
            <a:extLst>
              <a:ext uri="{FF2B5EF4-FFF2-40B4-BE49-F238E27FC236}">
                <a16:creationId xmlns:a16="http://schemas.microsoft.com/office/drawing/2014/main" id="{7BBBDE73-981C-6BD9-E479-682061AD003F}"/>
              </a:ext>
            </a:extLst>
          </p:cNvPr>
          <p:cNvGraphicFramePr>
            <a:graphicFrameLocks noGrp="1"/>
          </p:cNvGraphicFramePr>
          <p:nvPr>
            <p:extLst>
              <p:ext uri="{D42A27DB-BD31-4B8C-83A1-F6EECF244321}">
                <p14:modId xmlns:p14="http://schemas.microsoft.com/office/powerpoint/2010/main" val="1097777580"/>
              </p:ext>
            </p:extLst>
          </p:nvPr>
        </p:nvGraphicFramePr>
        <p:xfrm>
          <a:off x="1745527" y="2227899"/>
          <a:ext cx="10195449" cy="1371600"/>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CROSS PLATFORM DEVELOPMENT FRAMEWORKS SPECIALIZATION (Cluster—1 )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23CPD3101A</a:t>
                      </a:r>
                    </a:p>
                  </a:txBody>
                  <a:tcPr/>
                </a:tc>
                <a:tc>
                  <a:txBody>
                    <a:bodyPr/>
                    <a:lstStyle/>
                    <a:p>
                      <a:r>
                        <a:rPr lang="en-US" dirty="0"/>
                        <a:t>FUNDAMENTALS OF MOBILE APPLICATION DEVELOPMENT</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12" name="Table 11">
            <a:extLst>
              <a:ext uri="{FF2B5EF4-FFF2-40B4-BE49-F238E27FC236}">
                <a16:creationId xmlns:a16="http://schemas.microsoft.com/office/drawing/2014/main" id="{A72CA4B6-DD89-ADFB-DE0A-5F71A35E4E52}"/>
              </a:ext>
            </a:extLst>
          </p:cNvPr>
          <p:cNvGraphicFramePr>
            <a:graphicFrameLocks noGrp="1"/>
          </p:cNvGraphicFramePr>
          <p:nvPr>
            <p:extLst>
              <p:ext uri="{D42A27DB-BD31-4B8C-83A1-F6EECF244321}">
                <p14:modId xmlns:p14="http://schemas.microsoft.com/office/powerpoint/2010/main" val="699156121"/>
              </p:ext>
            </p:extLst>
          </p:nvPr>
        </p:nvGraphicFramePr>
        <p:xfrm>
          <a:off x="1692874" y="3719828"/>
          <a:ext cx="10195449" cy="1301441"/>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CYBER SECURITY AND BLOCKCHAIN TECHNOLOGY SPECIALIZATION (Cluster—1 )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23CSB3101A</a:t>
                      </a:r>
                    </a:p>
                  </a:txBody>
                  <a:tcPr/>
                </a:tc>
                <a:tc>
                  <a:txBody>
                    <a:bodyPr/>
                    <a:lstStyle/>
                    <a:p>
                      <a:r>
                        <a:rPr lang="en-US" dirty="0"/>
                        <a:t>CRYPT ANALYSIS &amp; CYBER DEFENSE</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sp>
        <p:nvSpPr>
          <p:cNvPr id="9" name="Title 1">
            <a:extLst>
              <a:ext uri="{FF2B5EF4-FFF2-40B4-BE49-F238E27FC236}">
                <a16:creationId xmlns:a16="http://schemas.microsoft.com/office/drawing/2014/main" id="{EBE8EF46-CBF4-F507-881E-D27A0507A24D}"/>
              </a:ext>
            </a:extLst>
          </p:cNvPr>
          <p:cNvSpPr>
            <a:spLocks noGrp="1"/>
          </p:cNvSpPr>
          <p:nvPr>
            <p:ph type="ctrTitle"/>
          </p:nvPr>
        </p:nvSpPr>
        <p:spPr>
          <a:xfrm>
            <a:off x="4372232" y="135924"/>
            <a:ext cx="4291001" cy="556054"/>
          </a:xfrm>
        </p:spPr>
        <p:txBody>
          <a:bodyPr>
            <a:normAutofit fontScale="90000"/>
          </a:bodyPr>
          <a:lstStyle/>
          <a:p>
            <a:r>
              <a:rPr lang="en-US" sz="2400" b="1" dirty="0"/>
              <a:t>Selection Based on Specialization</a:t>
            </a:r>
          </a:p>
        </p:txBody>
      </p:sp>
      <p:graphicFrame>
        <p:nvGraphicFramePr>
          <p:cNvPr id="2" name="Table 1">
            <a:extLst>
              <a:ext uri="{FF2B5EF4-FFF2-40B4-BE49-F238E27FC236}">
                <a16:creationId xmlns:a16="http://schemas.microsoft.com/office/drawing/2014/main" id="{7DC7C794-4E4F-212A-41FD-3955532D8C82}"/>
              </a:ext>
            </a:extLst>
          </p:cNvPr>
          <p:cNvGraphicFramePr>
            <a:graphicFrameLocks noGrp="1"/>
          </p:cNvGraphicFramePr>
          <p:nvPr>
            <p:extLst>
              <p:ext uri="{D42A27DB-BD31-4B8C-83A1-F6EECF244321}">
                <p14:modId xmlns:p14="http://schemas.microsoft.com/office/powerpoint/2010/main" val="1077859509"/>
              </p:ext>
            </p:extLst>
          </p:nvPr>
        </p:nvGraphicFramePr>
        <p:xfrm>
          <a:off x="1692873" y="5141598"/>
          <a:ext cx="10195449" cy="1371600"/>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BLOCKCHAIN ENGINEERING FOR WEB3 SPECIALIZATION (Cluster—1)</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23BEW3101A</a:t>
                      </a:r>
                    </a:p>
                  </a:txBody>
                  <a:tcPr/>
                </a:tc>
                <a:tc>
                  <a:txBody>
                    <a:bodyPr/>
                    <a:lstStyle/>
                    <a:p>
                      <a:r>
                        <a:rPr lang="en-US" dirty="0"/>
                        <a:t>INTRODUCTION TO BLOCKCHAIN TECHNOLOGY, CRYPTOCURRENCIES AND TOKENS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pic>
        <p:nvPicPr>
          <p:cNvPr id="5" name="Picture 4" descr="A logo for a computer science institute&#10;&#10;Description automatically generated">
            <a:extLst>
              <a:ext uri="{FF2B5EF4-FFF2-40B4-BE49-F238E27FC236}">
                <a16:creationId xmlns:a16="http://schemas.microsoft.com/office/drawing/2014/main" id="{F0367DA9-4043-E1C2-3744-47DFA2103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283698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4F02F-9362-8B4E-7EBE-9FD805C909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6E94F-B404-4C8A-E7B7-3BB674A6D2B8}"/>
              </a:ext>
            </a:extLst>
          </p:cNvPr>
          <p:cNvSpPr>
            <a:spLocks noGrp="1"/>
          </p:cNvSpPr>
          <p:nvPr>
            <p:ph type="ctrTitle"/>
          </p:nvPr>
        </p:nvSpPr>
        <p:spPr>
          <a:xfrm>
            <a:off x="4372232" y="135924"/>
            <a:ext cx="4206160" cy="556054"/>
          </a:xfrm>
        </p:spPr>
        <p:txBody>
          <a:bodyPr>
            <a:normAutofit fontScale="90000"/>
          </a:bodyPr>
          <a:lstStyle/>
          <a:p>
            <a:r>
              <a:rPr lang="en-US" sz="2400" b="1" dirty="0"/>
              <a:t>Selection Based on Specialization</a:t>
            </a:r>
          </a:p>
        </p:txBody>
      </p:sp>
      <p:sp>
        <p:nvSpPr>
          <p:cNvPr id="3" name="Rounded Rectangle 8">
            <a:extLst>
              <a:ext uri="{FF2B5EF4-FFF2-40B4-BE49-F238E27FC236}">
                <a16:creationId xmlns:a16="http://schemas.microsoft.com/office/drawing/2014/main" id="{D68443DF-4D21-D08D-F162-F41D2AE77AF4}"/>
              </a:ext>
            </a:extLst>
          </p:cNvPr>
          <p:cNvSpPr/>
          <p:nvPr/>
        </p:nvSpPr>
        <p:spPr>
          <a:xfrm>
            <a:off x="430976" y="539577"/>
            <a:ext cx="1093023" cy="942225"/>
          </a:xfrm>
          <a:prstGeom prst="roundRect">
            <a:avLst/>
          </a:prstGeom>
          <a:solidFill>
            <a:schemeClr val="accent2">
              <a:lumMod val="40000"/>
              <a:lumOff val="60000"/>
            </a:schemeClr>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PE-1</a:t>
            </a:r>
          </a:p>
        </p:txBody>
      </p:sp>
      <p:sp>
        <p:nvSpPr>
          <p:cNvPr id="4" name="Rounded Rectangle 9">
            <a:extLst>
              <a:ext uri="{FF2B5EF4-FFF2-40B4-BE49-F238E27FC236}">
                <a16:creationId xmlns:a16="http://schemas.microsoft.com/office/drawing/2014/main" id="{98E1972A-FE1D-F325-1168-229CEA93B765}"/>
              </a:ext>
            </a:extLst>
          </p:cNvPr>
          <p:cNvSpPr/>
          <p:nvPr/>
        </p:nvSpPr>
        <p:spPr>
          <a:xfrm>
            <a:off x="262101"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- 3</a:t>
            </a:r>
          </a:p>
        </p:txBody>
      </p:sp>
      <p:graphicFrame>
        <p:nvGraphicFramePr>
          <p:cNvPr id="7" name="Table 6">
            <a:extLst>
              <a:ext uri="{FF2B5EF4-FFF2-40B4-BE49-F238E27FC236}">
                <a16:creationId xmlns:a16="http://schemas.microsoft.com/office/drawing/2014/main" id="{986F69F2-84D7-7970-0744-3740F8C114E6}"/>
              </a:ext>
            </a:extLst>
          </p:cNvPr>
          <p:cNvGraphicFramePr>
            <a:graphicFrameLocks noGrp="1"/>
          </p:cNvGraphicFramePr>
          <p:nvPr>
            <p:extLst>
              <p:ext uri="{D42A27DB-BD31-4B8C-83A1-F6EECF244321}">
                <p14:modId xmlns:p14="http://schemas.microsoft.com/office/powerpoint/2010/main" val="1941374880"/>
              </p:ext>
            </p:extLst>
          </p:nvPr>
        </p:nvGraphicFramePr>
        <p:xfrm>
          <a:off x="1745526" y="2207219"/>
          <a:ext cx="10195449" cy="1357200"/>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421519">
                <a:tc gridSpan="8">
                  <a:txBody>
                    <a:bodyPr/>
                    <a:lstStyle/>
                    <a:p>
                      <a:pPr algn="ctr"/>
                      <a:r>
                        <a:rPr lang="en-US" dirty="0"/>
                        <a:t>DISTRIBUTED LEDGER ANALYTICS SPECIALIZATION (Cluster—1)</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23DLA3101A</a:t>
                      </a:r>
                    </a:p>
                  </a:txBody>
                  <a:tcPr/>
                </a:tc>
                <a:tc>
                  <a:txBody>
                    <a:bodyPr/>
                    <a:lstStyle/>
                    <a:p>
                      <a:r>
                        <a:rPr lang="en-US" dirty="0"/>
                        <a:t>SYSTEM &amp; NETWORK TRAFFIC SECURITY ANALYTICS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13" name="Table 12">
            <a:extLst>
              <a:ext uri="{FF2B5EF4-FFF2-40B4-BE49-F238E27FC236}">
                <a16:creationId xmlns:a16="http://schemas.microsoft.com/office/drawing/2014/main" id="{30D321FC-6B19-8A43-D241-ABDFB5290C98}"/>
              </a:ext>
            </a:extLst>
          </p:cNvPr>
          <p:cNvGraphicFramePr>
            <a:graphicFrameLocks noGrp="1"/>
          </p:cNvGraphicFramePr>
          <p:nvPr/>
        </p:nvGraphicFramePr>
        <p:xfrm>
          <a:off x="1745524" y="5176676"/>
          <a:ext cx="10195449" cy="1301441"/>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GAME DEVELOPMENT AND UX DESIGN SPECIALIZATION (Cluster—1 )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23GDU3101A</a:t>
                      </a:r>
                    </a:p>
                  </a:txBody>
                  <a:tcPr/>
                </a:tc>
                <a:tc>
                  <a:txBody>
                    <a:bodyPr/>
                    <a:lstStyle/>
                    <a:p>
                      <a:r>
                        <a:rPr lang="en-US" dirty="0"/>
                        <a:t>PROGRAMMING FOR GAME DEVELOPMENT</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5" name="Table 4">
            <a:extLst>
              <a:ext uri="{FF2B5EF4-FFF2-40B4-BE49-F238E27FC236}">
                <a16:creationId xmlns:a16="http://schemas.microsoft.com/office/drawing/2014/main" id="{46A0BB52-554C-2E67-A7A4-68B6176DCEFA}"/>
              </a:ext>
            </a:extLst>
          </p:cNvPr>
          <p:cNvGraphicFramePr>
            <a:graphicFrameLocks noGrp="1"/>
          </p:cNvGraphicFramePr>
          <p:nvPr>
            <p:extLst>
              <p:ext uri="{D42A27DB-BD31-4B8C-83A1-F6EECF244321}">
                <p14:modId xmlns:p14="http://schemas.microsoft.com/office/powerpoint/2010/main" val="3710475394"/>
              </p:ext>
            </p:extLst>
          </p:nvPr>
        </p:nvGraphicFramePr>
        <p:xfrm>
          <a:off x="1692874" y="771873"/>
          <a:ext cx="10195449" cy="1301441"/>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CLOUD AND EDGE COMPUTING SPECIALIZATION (Cluster—1)</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23CEC3101A</a:t>
                      </a:r>
                    </a:p>
                  </a:txBody>
                  <a:tcPr/>
                </a:tc>
                <a:tc>
                  <a:txBody>
                    <a:bodyPr/>
                    <a:lstStyle/>
                    <a:p>
                      <a:r>
                        <a:rPr lang="en-US" dirty="0"/>
                        <a:t>CLOUD INFRASTRUCTURE AND SERVICES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6" name="Table 5">
            <a:extLst>
              <a:ext uri="{FF2B5EF4-FFF2-40B4-BE49-F238E27FC236}">
                <a16:creationId xmlns:a16="http://schemas.microsoft.com/office/drawing/2014/main" id="{E030293A-BF58-19A6-2577-2C7000E5A055}"/>
              </a:ext>
            </a:extLst>
          </p:cNvPr>
          <p:cNvGraphicFramePr>
            <a:graphicFrameLocks noGrp="1"/>
          </p:cNvGraphicFramePr>
          <p:nvPr>
            <p:extLst>
              <p:ext uri="{D42A27DB-BD31-4B8C-83A1-F6EECF244321}">
                <p14:modId xmlns:p14="http://schemas.microsoft.com/office/powerpoint/2010/main" val="243868452"/>
              </p:ext>
            </p:extLst>
          </p:nvPr>
        </p:nvGraphicFramePr>
        <p:xfrm>
          <a:off x="1807463" y="3688547"/>
          <a:ext cx="10195449" cy="1301441"/>
        </p:xfrm>
        <a:graphic>
          <a:graphicData uri="http://schemas.openxmlformats.org/drawingml/2006/table">
            <a:tbl>
              <a:tblPr firstRow="1" bandRow="1">
                <a:tableStyleId>{93296810-A885-4BE3-A3E7-6D5BEEA58F35}</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14915">
                <a:tc gridSpan="8">
                  <a:txBody>
                    <a:bodyPr/>
                    <a:lstStyle/>
                    <a:p>
                      <a:pPr algn="ctr"/>
                      <a:r>
                        <a:rPr lang="en-US" dirty="0"/>
                        <a:t>CLOUD INFRASTRUCTURE DESIGN AND ENGINEERING SPECIALIZATION (Cluster—1)</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23CID3101A</a:t>
                      </a:r>
                    </a:p>
                  </a:txBody>
                  <a:tcPr/>
                </a:tc>
                <a:tc>
                  <a:txBody>
                    <a:bodyPr/>
                    <a:lstStyle/>
                    <a:p>
                      <a:r>
                        <a:rPr lang="en-US" dirty="0"/>
                        <a:t>CLOUD INFRASTRUCTURE ENGINEERING</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pic>
        <p:nvPicPr>
          <p:cNvPr id="8" name="Picture 7" descr="A logo for a computer science institute&#10;&#10;Description automatically generated">
            <a:extLst>
              <a:ext uri="{FF2B5EF4-FFF2-40B4-BE49-F238E27FC236}">
                <a16:creationId xmlns:a16="http://schemas.microsoft.com/office/drawing/2014/main" id="{3A0E2A67-1602-A4A9-B218-5C1AA27DC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2685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8D45-0C9F-BAC8-2353-BD615E575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E0705-4B7C-401D-5795-D85AEDB98259}"/>
              </a:ext>
            </a:extLst>
          </p:cNvPr>
          <p:cNvSpPr>
            <a:spLocks noGrp="1"/>
          </p:cNvSpPr>
          <p:nvPr>
            <p:ph type="ctrTitle"/>
          </p:nvPr>
        </p:nvSpPr>
        <p:spPr>
          <a:xfrm>
            <a:off x="4372232" y="135924"/>
            <a:ext cx="4291001" cy="556054"/>
          </a:xfrm>
        </p:spPr>
        <p:txBody>
          <a:bodyPr>
            <a:normAutofit fontScale="90000"/>
          </a:bodyPr>
          <a:lstStyle/>
          <a:p>
            <a:r>
              <a:rPr lang="en-US" sz="2400" b="1" dirty="0"/>
              <a:t>Selection Based on Specialization</a:t>
            </a:r>
          </a:p>
        </p:txBody>
      </p:sp>
      <p:graphicFrame>
        <p:nvGraphicFramePr>
          <p:cNvPr id="20" name="Table 19">
            <a:extLst>
              <a:ext uri="{FF2B5EF4-FFF2-40B4-BE49-F238E27FC236}">
                <a16:creationId xmlns:a16="http://schemas.microsoft.com/office/drawing/2014/main" id="{3B795CB1-2A63-5E8B-80BF-18DE9F71B1EB}"/>
              </a:ext>
            </a:extLst>
          </p:cNvPr>
          <p:cNvGraphicFramePr>
            <a:graphicFrameLocks noGrp="1"/>
          </p:cNvGraphicFramePr>
          <p:nvPr>
            <p:extLst>
              <p:ext uri="{D42A27DB-BD31-4B8C-83A1-F6EECF244321}">
                <p14:modId xmlns:p14="http://schemas.microsoft.com/office/powerpoint/2010/main" val="1139116635"/>
              </p:ext>
            </p:extLst>
          </p:nvPr>
        </p:nvGraphicFramePr>
        <p:xfrm>
          <a:off x="1745528" y="831081"/>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AI &amp; AUTONOMOUS SYSTEMS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23AAS3102A</a:t>
                      </a:r>
                    </a:p>
                  </a:txBody>
                  <a:tcPr/>
                </a:tc>
                <a:tc>
                  <a:txBody>
                    <a:bodyPr/>
                    <a:lstStyle/>
                    <a:p>
                      <a:r>
                        <a:rPr lang="en-US" dirty="0"/>
                        <a:t>AI &amp; CONTROLS FOR AUTONOMOUS FUTURE TRANSPORT</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sp>
        <p:nvSpPr>
          <p:cNvPr id="3" name="Rounded Rectangle 8">
            <a:extLst>
              <a:ext uri="{FF2B5EF4-FFF2-40B4-BE49-F238E27FC236}">
                <a16:creationId xmlns:a16="http://schemas.microsoft.com/office/drawing/2014/main" id="{761A8D27-79E9-89EF-4DD3-DC58484631DF}"/>
              </a:ext>
            </a:extLst>
          </p:cNvPr>
          <p:cNvSpPr/>
          <p:nvPr/>
        </p:nvSpPr>
        <p:spPr>
          <a:xfrm>
            <a:off x="430976" y="539577"/>
            <a:ext cx="1093023" cy="942225"/>
          </a:xfrm>
          <a:prstGeom prst="roundRect">
            <a:avLst/>
          </a:prstGeom>
          <a:solidFill>
            <a:schemeClr val="accent2">
              <a:lumMod val="40000"/>
              <a:lumOff val="60000"/>
            </a:schemeClr>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PE-1</a:t>
            </a:r>
          </a:p>
        </p:txBody>
      </p:sp>
      <p:sp>
        <p:nvSpPr>
          <p:cNvPr id="4" name="Rounded Rectangle 9">
            <a:extLst>
              <a:ext uri="{FF2B5EF4-FFF2-40B4-BE49-F238E27FC236}">
                <a16:creationId xmlns:a16="http://schemas.microsoft.com/office/drawing/2014/main" id="{C59FEFDE-FD1D-A495-C6A4-1C0AE78F1D76}"/>
              </a:ext>
            </a:extLst>
          </p:cNvPr>
          <p:cNvSpPr/>
          <p:nvPr/>
        </p:nvSpPr>
        <p:spPr>
          <a:xfrm>
            <a:off x="262101"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- 3</a:t>
            </a:r>
          </a:p>
        </p:txBody>
      </p:sp>
      <p:graphicFrame>
        <p:nvGraphicFramePr>
          <p:cNvPr id="7" name="Table 6">
            <a:extLst>
              <a:ext uri="{FF2B5EF4-FFF2-40B4-BE49-F238E27FC236}">
                <a16:creationId xmlns:a16="http://schemas.microsoft.com/office/drawing/2014/main" id="{B5E5F606-5673-17C4-7278-64EDFCB9202A}"/>
              </a:ext>
            </a:extLst>
          </p:cNvPr>
          <p:cNvGraphicFramePr>
            <a:graphicFrameLocks noGrp="1"/>
          </p:cNvGraphicFramePr>
          <p:nvPr>
            <p:extLst>
              <p:ext uri="{D42A27DB-BD31-4B8C-83A1-F6EECF244321}">
                <p14:modId xmlns:p14="http://schemas.microsoft.com/office/powerpoint/2010/main" val="108753683"/>
              </p:ext>
            </p:extLst>
          </p:nvPr>
        </p:nvGraphicFramePr>
        <p:xfrm>
          <a:off x="1670115" y="2271625"/>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AI FOR COMPUTATIONAL INTELLIGENCE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23ACI3101A</a:t>
                      </a:r>
                    </a:p>
                  </a:txBody>
                  <a:tcPr/>
                </a:tc>
                <a:tc>
                  <a:txBody>
                    <a:bodyPr/>
                    <a:lstStyle/>
                    <a:p>
                      <a:r>
                        <a:rPr lang="en-US" dirty="0"/>
                        <a:t>GENERATIVE ADVERSARIAL NETWORKS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12" name="Table 11">
            <a:extLst>
              <a:ext uri="{FF2B5EF4-FFF2-40B4-BE49-F238E27FC236}">
                <a16:creationId xmlns:a16="http://schemas.microsoft.com/office/drawing/2014/main" id="{4C62F7A4-78EA-0E61-0083-3EF95439A954}"/>
              </a:ext>
            </a:extLst>
          </p:cNvPr>
          <p:cNvGraphicFramePr>
            <a:graphicFrameLocks noGrp="1"/>
          </p:cNvGraphicFramePr>
          <p:nvPr>
            <p:extLst>
              <p:ext uri="{D42A27DB-BD31-4B8C-83A1-F6EECF244321}">
                <p14:modId xmlns:p14="http://schemas.microsoft.com/office/powerpoint/2010/main" val="2081100534"/>
              </p:ext>
            </p:extLst>
          </p:nvPr>
        </p:nvGraphicFramePr>
        <p:xfrm>
          <a:off x="1745528" y="3712169"/>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AI SYSTEMS FOR VISUAL INTELLIGENCE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23AVI3101A</a:t>
                      </a:r>
                    </a:p>
                  </a:txBody>
                  <a:tcPr/>
                </a:tc>
                <a:tc>
                  <a:txBody>
                    <a:bodyPr/>
                    <a:lstStyle/>
                    <a:p>
                      <a:r>
                        <a:rPr lang="en-US" dirty="0"/>
                        <a:t>DEEP LEARNING </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13" name="Table 12">
            <a:extLst>
              <a:ext uri="{FF2B5EF4-FFF2-40B4-BE49-F238E27FC236}">
                <a16:creationId xmlns:a16="http://schemas.microsoft.com/office/drawing/2014/main" id="{32774DAC-0FE7-79B4-8677-DD6E24601171}"/>
              </a:ext>
            </a:extLst>
          </p:cNvPr>
          <p:cNvGraphicFramePr>
            <a:graphicFrameLocks noGrp="1"/>
          </p:cNvGraphicFramePr>
          <p:nvPr>
            <p:extLst>
              <p:ext uri="{D42A27DB-BD31-4B8C-83A1-F6EECF244321}">
                <p14:modId xmlns:p14="http://schemas.microsoft.com/office/powerpoint/2010/main" val="3627823263"/>
              </p:ext>
            </p:extLst>
          </p:nvPr>
        </p:nvGraphicFramePr>
        <p:xfrm>
          <a:off x="1745528" y="5152713"/>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AI DRIVEN EDGE ARCHITECTURES AND APPLICATIONS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23ADE3101A</a:t>
                      </a:r>
                    </a:p>
                  </a:txBody>
                  <a:tcPr/>
                </a:tc>
                <a:tc>
                  <a:txBody>
                    <a:bodyPr/>
                    <a:lstStyle/>
                    <a:p>
                      <a:r>
                        <a:rPr lang="en-US" dirty="0"/>
                        <a:t>EDGE COMPUTING FUNDAMENTALS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pic>
        <p:nvPicPr>
          <p:cNvPr id="5" name="Picture 4" descr="A logo for a computer science institute&#10;&#10;Description automatically generated">
            <a:extLst>
              <a:ext uri="{FF2B5EF4-FFF2-40B4-BE49-F238E27FC236}">
                <a16:creationId xmlns:a16="http://schemas.microsoft.com/office/drawing/2014/main" id="{387C7C5A-EEB8-726A-1AA3-D200C7057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38251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84092-8C75-73E0-2630-8F3AE15DB039}"/>
            </a:ext>
          </a:extLst>
        </p:cNvPr>
        <p:cNvGrpSpPr/>
        <p:nvPr/>
      </p:nvGrpSpPr>
      <p:grpSpPr>
        <a:xfrm>
          <a:off x="0" y="0"/>
          <a:ext cx="0" cy="0"/>
          <a:chOff x="0" y="0"/>
          <a:chExt cx="0" cy="0"/>
        </a:xfrm>
      </p:grpSpPr>
      <p:pic>
        <p:nvPicPr>
          <p:cNvPr id="9" name="Picture 8" descr="A logo for a computer science institute&#10;&#10;Description automatically generated">
            <a:extLst>
              <a:ext uri="{FF2B5EF4-FFF2-40B4-BE49-F238E27FC236}">
                <a16:creationId xmlns:a16="http://schemas.microsoft.com/office/drawing/2014/main" id="{B0DFA566-91DE-32FE-9174-43E2CB156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graphicFrame>
        <p:nvGraphicFramePr>
          <p:cNvPr id="20" name="Table 19">
            <a:extLst>
              <a:ext uri="{FF2B5EF4-FFF2-40B4-BE49-F238E27FC236}">
                <a16:creationId xmlns:a16="http://schemas.microsoft.com/office/drawing/2014/main" id="{E9C99634-1462-72ED-11AE-9199A7BF6B49}"/>
              </a:ext>
            </a:extLst>
          </p:cNvPr>
          <p:cNvGraphicFramePr>
            <a:graphicFrameLocks noGrp="1"/>
          </p:cNvGraphicFramePr>
          <p:nvPr>
            <p:extLst>
              <p:ext uri="{D42A27DB-BD31-4B8C-83A1-F6EECF244321}">
                <p14:modId xmlns:p14="http://schemas.microsoft.com/office/powerpoint/2010/main" val="53654006"/>
              </p:ext>
            </p:extLst>
          </p:nvPr>
        </p:nvGraphicFramePr>
        <p:xfrm>
          <a:off x="1745527" y="735970"/>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AI DRIVEN LANGUAGE TECHNOLOGIES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23ALT3101A</a:t>
                      </a:r>
                    </a:p>
                  </a:txBody>
                  <a:tcPr/>
                </a:tc>
                <a:tc>
                  <a:txBody>
                    <a:bodyPr/>
                    <a:lstStyle/>
                    <a:p>
                      <a:r>
                        <a:rPr lang="en-US" dirty="0"/>
                        <a:t>APPLIED MACHINE LEARNING FOR TEXT ANALYSIS</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sp>
        <p:nvSpPr>
          <p:cNvPr id="3" name="Rounded Rectangle 8">
            <a:extLst>
              <a:ext uri="{FF2B5EF4-FFF2-40B4-BE49-F238E27FC236}">
                <a16:creationId xmlns:a16="http://schemas.microsoft.com/office/drawing/2014/main" id="{468E8C90-83CC-1C7E-EC6B-6B7F147BC6C4}"/>
              </a:ext>
            </a:extLst>
          </p:cNvPr>
          <p:cNvSpPr/>
          <p:nvPr/>
        </p:nvSpPr>
        <p:spPr>
          <a:xfrm>
            <a:off x="430976" y="539577"/>
            <a:ext cx="1093023" cy="942225"/>
          </a:xfrm>
          <a:prstGeom prst="roundRect">
            <a:avLst/>
          </a:prstGeom>
          <a:solidFill>
            <a:schemeClr val="accent2">
              <a:lumMod val="40000"/>
              <a:lumOff val="60000"/>
            </a:schemeClr>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PE-1</a:t>
            </a:r>
          </a:p>
        </p:txBody>
      </p:sp>
      <p:sp>
        <p:nvSpPr>
          <p:cNvPr id="4" name="Rounded Rectangle 9">
            <a:extLst>
              <a:ext uri="{FF2B5EF4-FFF2-40B4-BE49-F238E27FC236}">
                <a16:creationId xmlns:a16="http://schemas.microsoft.com/office/drawing/2014/main" id="{3AADB783-FD5D-6833-3EC4-5A7D65DD4BD6}"/>
              </a:ext>
            </a:extLst>
          </p:cNvPr>
          <p:cNvSpPr/>
          <p:nvPr/>
        </p:nvSpPr>
        <p:spPr>
          <a:xfrm>
            <a:off x="262101"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- 3</a:t>
            </a:r>
          </a:p>
        </p:txBody>
      </p:sp>
      <p:sp>
        <p:nvSpPr>
          <p:cNvPr id="5" name="Title 1">
            <a:extLst>
              <a:ext uri="{FF2B5EF4-FFF2-40B4-BE49-F238E27FC236}">
                <a16:creationId xmlns:a16="http://schemas.microsoft.com/office/drawing/2014/main" id="{C60C8E01-BB01-2A02-9C0F-8EE24681C0A7}"/>
              </a:ext>
            </a:extLst>
          </p:cNvPr>
          <p:cNvSpPr>
            <a:spLocks noGrp="1"/>
          </p:cNvSpPr>
          <p:nvPr>
            <p:ph type="ctrTitle"/>
          </p:nvPr>
        </p:nvSpPr>
        <p:spPr>
          <a:xfrm>
            <a:off x="4371975" y="136525"/>
            <a:ext cx="4413806" cy="555625"/>
          </a:xfrm>
        </p:spPr>
        <p:txBody>
          <a:bodyPr>
            <a:normAutofit fontScale="90000"/>
          </a:bodyPr>
          <a:lstStyle/>
          <a:p>
            <a:r>
              <a:rPr lang="en-US" sz="2400" b="1" dirty="0"/>
              <a:t>Selection Based on Specialization</a:t>
            </a:r>
          </a:p>
        </p:txBody>
      </p:sp>
      <p:graphicFrame>
        <p:nvGraphicFramePr>
          <p:cNvPr id="2" name="Table 1">
            <a:extLst>
              <a:ext uri="{FF2B5EF4-FFF2-40B4-BE49-F238E27FC236}">
                <a16:creationId xmlns:a16="http://schemas.microsoft.com/office/drawing/2014/main" id="{02BAF0C3-5194-F048-1852-B2E0616E1A44}"/>
              </a:ext>
            </a:extLst>
          </p:cNvPr>
          <p:cNvGraphicFramePr>
            <a:graphicFrameLocks noGrp="1"/>
          </p:cNvGraphicFramePr>
          <p:nvPr>
            <p:extLst>
              <p:ext uri="{D42A27DB-BD31-4B8C-83A1-F6EECF244321}">
                <p14:modId xmlns:p14="http://schemas.microsoft.com/office/powerpoint/2010/main" val="3860707910"/>
              </p:ext>
            </p:extLst>
          </p:nvPr>
        </p:nvGraphicFramePr>
        <p:xfrm>
          <a:off x="1745524" y="2167840"/>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53813">
                <a:tc gridSpan="8">
                  <a:txBody>
                    <a:bodyPr/>
                    <a:lstStyle/>
                    <a:p>
                      <a:pPr algn="ctr"/>
                      <a:r>
                        <a:rPr lang="en-US" dirty="0"/>
                        <a:t>DATA ENGINEERING FOR AI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23DEA3101A</a:t>
                      </a:r>
                    </a:p>
                  </a:txBody>
                  <a:tcPr/>
                </a:tc>
                <a:tc>
                  <a:txBody>
                    <a:bodyPr/>
                    <a:lstStyle/>
                    <a:p>
                      <a:r>
                        <a:rPr lang="en-US" dirty="0"/>
                        <a:t>FUNDAMENTALS OF DATA ENGINEERING</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6" name="Table 5">
            <a:extLst>
              <a:ext uri="{FF2B5EF4-FFF2-40B4-BE49-F238E27FC236}">
                <a16:creationId xmlns:a16="http://schemas.microsoft.com/office/drawing/2014/main" id="{2E43A506-9038-BE0B-DE4D-79D2DDA57F5D}"/>
              </a:ext>
            </a:extLst>
          </p:cNvPr>
          <p:cNvGraphicFramePr>
            <a:graphicFrameLocks noGrp="1"/>
          </p:cNvGraphicFramePr>
          <p:nvPr>
            <p:extLst>
              <p:ext uri="{D42A27DB-BD31-4B8C-83A1-F6EECF244321}">
                <p14:modId xmlns:p14="http://schemas.microsoft.com/office/powerpoint/2010/main" val="3742239849"/>
              </p:ext>
            </p:extLst>
          </p:nvPr>
        </p:nvGraphicFramePr>
        <p:xfrm>
          <a:off x="1745524" y="5151697"/>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DATA SCIENCE AND BIG DATA ANALYTICS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sz="1600" dirty="0"/>
                        <a:t>23DSB3101A</a:t>
                      </a:r>
                    </a:p>
                  </a:txBody>
                  <a:tcPr/>
                </a:tc>
                <a:tc>
                  <a:txBody>
                    <a:bodyPr/>
                    <a:lstStyle/>
                    <a:p>
                      <a:r>
                        <a:rPr lang="en-US" dirty="0"/>
                        <a:t>DATA ANALYTICS AND VISUALIZATION</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graphicFrame>
        <p:nvGraphicFramePr>
          <p:cNvPr id="8" name="Table 7">
            <a:extLst>
              <a:ext uri="{FF2B5EF4-FFF2-40B4-BE49-F238E27FC236}">
                <a16:creationId xmlns:a16="http://schemas.microsoft.com/office/drawing/2014/main" id="{C3E80FDF-EEB0-EF25-95AD-5C72B164796A}"/>
              </a:ext>
            </a:extLst>
          </p:cNvPr>
          <p:cNvGraphicFramePr>
            <a:graphicFrameLocks noGrp="1"/>
          </p:cNvGraphicFramePr>
          <p:nvPr>
            <p:extLst>
              <p:ext uri="{D42A27DB-BD31-4B8C-83A1-F6EECF244321}">
                <p14:modId xmlns:p14="http://schemas.microsoft.com/office/powerpoint/2010/main" val="1814102979"/>
              </p:ext>
            </p:extLst>
          </p:nvPr>
        </p:nvGraphicFramePr>
        <p:xfrm>
          <a:off x="1745525" y="3719827"/>
          <a:ext cx="10195449" cy="1301441"/>
        </p:xfrm>
        <a:graphic>
          <a:graphicData uri="http://schemas.openxmlformats.org/drawingml/2006/table">
            <a:tbl>
              <a:tblPr firstRow="1" bandRow="1">
                <a:tableStyleId>{7DF18680-E054-41AD-8BC1-D1AEF772440D}</a:tableStyleId>
              </a:tblPr>
              <a:tblGrid>
                <a:gridCol w="1495489">
                  <a:extLst>
                    <a:ext uri="{9D8B030D-6E8A-4147-A177-3AD203B41FA5}">
                      <a16:colId xmlns:a16="http://schemas.microsoft.com/office/drawing/2014/main" val="4259165604"/>
                    </a:ext>
                  </a:extLst>
                </a:gridCol>
                <a:gridCol w="5949061">
                  <a:extLst>
                    <a:ext uri="{9D8B030D-6E8A-4147-A177-3AD203B41FA5}">
                      <a16:colId xmlns:a16="http://schemas.microsoft.com/office/drawing/2014/main" val="1784743707"/>
                    </a:ext>
                  </a:extLst>
                </a:gridCol>
                <a:gridCol w="322898">
                  <a:extLst>
                    <a:ext uri="{9D8B030D-6E8A-4147-A177-3AD203B41FA5}">
                      <a16:colId xmlns:a16="http://schemas.microsoft.com/office/drawing/2014/main" val="2666582347"/>
                    </a:ext>
                  </a:extLst>
                </a:gridCol>
                <a:gridCol w="322898">
                  <a:extLst>
                    <a:ext uri="{9D8B030D-6E8A-4147-A177-3AD203B41FA5}">
                      <a16:colId xmlns:a16="http://schemas.microsoft.com/office/drawing/2014/main" val="2815562842"/>
                    </a:ext>
                  </a:extLst>
                </a:gridCol>
                <a:gridCol w="337494">
                  <a:extLst>
                    <a:ext uri="{9D8B030D-6E8A-4147-A177-3AD203B41FA5}">
                      <a16:colId xmlns:a16="http://schemas.microsoft.com/office/drawing/2014/main" val="2570331692"/>
                    </a:ext>
                  </a:extLst>
                </a:gridCol>
                <a:gridCol w="336037">
                  <a:extLst>
                    <a:ext uri="{9D8B030D-6E8A-4147-A177-3AD203B41FA5}">
                      <a16:colId xmlns:a16="http://schemas.microsoft.com/office/drawing/2014/main" val="320010570"/>
                    </a:ext>
                  </a:extLst>
                </a:gridCol>
                <a:gridCol w="491648">
                  <a:extLst>
                    <a:ext uri="{9D8B030D-6E8A-4147-A177-3AD203B41FA5}">
                      <a16:colId xmlns:a16="http://schemas.microsoft.com/office/drawing/2014/main" val="3202057796"/>
                    </a:ext>
                  </a:extLst>
                </a:gridCol>
                <a:gridCol w="939924">
                  <a:extLst>
                    <a:ext uri="{9D8B030D-6E8A-4147-A177-3AD203B41FA5}">
                      <a16:colId xmlns:a16="http://schemas.microsoft.com/office/drawing/2014/main" val="1395306602"/>
                    </a:ext>
                  </a:extLst>
                </a:gridCol>
              </a:tblGrid>
              <a:tr h="325669">
                <a:tc gridSpan="8">
                  <a:txBody>
                    <a:bodyPr/>
                    <a:lstStyle/>
                    <a:p>
                      <a:pPr algn="ctr"/>
                      <a:r>
                        <a:rPr lang="en-US" dirty="0"/>
                        <a:t>EMBEDDED SYSTEMS &amp; IOT SPECIALIZATION (Cluster—2 )</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22514472"/>
                  </a:ext>
                </a:extLst>
              </a:tr>
              <a:tr h="325669">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69921">
                <a:tc>
                  <a:txBody>
                    <a:bodyPr/>
                    <a:lstStyle/>
                    <a:p>
                      <a:r>
                        <a:rPr lang="en-US" dirty="0"/>
                        <a:t>23EDS3101R</a:t>
                      </a:r>
                    </a:p>
                  </a:txBody>
                  <a:tcPr/>
                </a:tc>
                <a:tc>
                  <a:txBody>
                    <a:bodyPr/>
                    <a:lstStyle/>
                    <a:p>
                      <a:r>
                        <a:rPr lang="en-US" dirty="0"/>
                        <a:t>ADVANCED EMBEDDED SYSTEMS </a:t>
                      </a:r>
                    </a:p>
                  </a:txBody>
                  <a:tcPr/>
                </a:tc>
                <a:tc>
                  <a:txBody>
                    <a:bodyPr/>
                    <a:lstStyle/>
                    <a:p>
                      <a:r>
                        <a:rPr lang="en-US" dirty="0"/>
                        <a:t>4</a:t>
                      </a:r>
                    </a:p>
                  </a:txBody>
                  <a:tcPr/>
                </a:tc>
                <a:tc>
                  <a:txBody>
                    <a:bodyPr/>
                    <a:lstStyle/>
                    <a:p>
                      <a:r>
                        <a:rPr lang="en-US" dirty="0"/>
                        <a:t>0</a:t>
                      </a:r>
                    </a:p>
                  </a:txBody>
                  <a:tcPr/>
                </a:tc>
                <a:tc>
                  <a:txBody>
                    <a:bodyPr/>
                    <a:lstStyle/>
                    <a:p>
                      <a:r>
                        <a:rPr lang="en-US" dirty="0"/>
                        <a:t>4</a:t>
                      </a:r>
                    </a:p>
                  </a:txBody>
                  <a:tcPr/>
                </a:tc>
                <a:tc>
                  <a:txBody>
                    <a:bodyPr/>
                    <a:lstStyle/>
                    <a:p>
                      <a:r>
                        <a:rPr lang="en-US" dirty="0"/>
                        <a:t>4</a:t>
                      </a:r>
                    </a:p>
                  </a:txBody>
                  <a:tcPr/>
                </a:tc>
                <a:tc>
                  <a:txBody>
                    <a:bodyPr/>
                    <a:lstStyle/>
                    <a:p>
                      <a:r>
                        <a:rPr lang="en-US" dirty="0"/>
                        <a:t>7</a:t>
                      </a:r>
                    </a:p>
                  </a:txBody>
                  <a:tcPr/>
                </a:tc>
                <a:tc>
                  <a:txBody>
                    <a:bodyPr/>
                    <a:lstStyle/>
                    <a:p>
                      <a:r>
                        <a:rPr lang="en-US" dirty="0"/>
                        <a:t>12</a:t>
                      </a:r>
                    </a:p>
                  </a:txBody>
                  <a:tcPr/>
                </a:tc>
                <a:extLst>
                  <a:ext uri="{0D108BD9-81ED-4DB2-BD59-A6C34878D82A}">
                    <a16:rowId xmlns:a16="http://schemas.microsoft.com/office/drawing/2014/main" val="1917951856"/>
                  </a:ext>
                </a:extLst>
              </a:tr>
            </a:tbl>
          </a:graphicData>
        </a:graphic>
      </p:graphicFrame>
    </p:spTree>
    <p:extLst>
      <p:ext uri="{BB962C8B-B14F-4D97-AF65-F5344CB8AC3E}">
        <p14:creationId xmlns:p14="http://schemas.microsoft.com/office/powerpoint/2010/main" val="243165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for a computer science institute&#10;&#10;Description automatically generated">
            <a:extLst>
              <a:ext uri="{FF2B5EF4-FFF2-40B4-BE49-F238E27FC236}">
                <a16:creationId xmlns:a16="http://schemas.microsoft.com/office/drawing/2014/main" id="{64EBEE4C-40F2-A47C-F8DD-E71D0D576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
        <p:nvSpPr>
          <p:cNvPr id="3" name="Footer Placeholder 2">
            <a:extLst>
              <a:ext uri="{FF2B5EF4-FFF2-40B4-BE49-F238E27FC236}">
                <a16:creationId xmlns:a16="http://schemas.microsoft.com/office/drawing/2014/main" id="{D6FCED4B-B348-8195-80F0-8EB88DD0A012}"/>
              </a:ext>
            </a:extLst>
          </p:cNvPr>
          <p:cNvSpPr>
            <a:spLocks noGrp="1"/>
          </p:cNvSpPr>
          <p:nvPr>
            <p:ph type="ftr" sz="quarter" idx="11"/>
          </p:nvPr>
        </p:nvSpPr>
        <p:spPr/>
        <p:txBody>
          <a:bodyPr/>
          <a:lstStyle/>
          <a:p>
            <a:r>
              <a:rPr lang="en-US" dirty="0"/>
              <a:t>Y23- Registrations - Odd Sem - 2025-26 - Department of CSE-2</a:t>
            </a:r>
          </a:p>
        </p:txBody>
      </p:sp>
      <p:sp>
        <p:nvSpPr>
          <p:cNvPr id="4" name="Slide Number Placeholder 3">
            <a:extLst>
              <a:ext uri="{FF2B5EF4-FFF2-40B4-BE49-F238E27FC236}">
                <a16:creationId xmlns:a16="http://schemas.microsoft.com/office/drawing/2014/main" id="{A5962794-9048-B229-BE79-BBA31BD6ABCD}"/>
              </a:ext>
            </a:extLst>
          </p:cNvPr>
          <p:cNvSpPr>
            <a:spLocks noGrp="1"/>
          </p:cNvSpPr>
          <p:nvPr>
            <p:ph type="sldNum" sz="quarter" idx="12"/>
          </p:nvPr>
        </p:nvSpPr>
        <p:spPr/>
        <p:txBody>
          <a:bodyPr/>
          <a:lstStyle/>
          <a:p>
            <a:fld id="{F2DB91B5-A1AF-8F44-B584-A5C8B9065F98}" type="slidenum">
              <a:rPr lang="en-US" smtClean="0"/>
              <a:t>14</a:t>
            </a:fld>
            <a:endParaRPr lang="en-US"/>
          </a:p>
        </p:txBody>
      </p:sp>
      <p:sp>
        <p:nvSpPr>
          <p:cNvPr id="7" name="Rounded Rectangle 10">
            <a:extLst>
              <a:ext uri="{FF2B5EF4-FFF2-40B4-BE49-F238E27FC236}">
                <a16:creationId xmlns:a16="http://schemas.microsoft.com/office/drawing/2014/main" id="{A335C127-7443-D89E-CDC9-BAD7B251F8EE}"/>
              </a:ext>
            </a:extLst>
          </p:cNvPr>
          <p:cNvSpPr/>
          <p:nvPr/>
        </p:nvSpPr>
        <p:spPr>
          <a:xfrm>
            <a:off x="545757" y="540178"/>
            <a:ext cx="922638" cy="854989"/>
          </a:xfrm>
          <a:prstGeom prst="roundRect">
            <a:avLst/>
          </a:prstGeom>
          <a:solidFill>
            <a:schemeClr val="accent5">
              <a:lumMod val="40000"/>
              <a:lumOff val="60000"/>
            </a:schemeClr>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Flexi Core</a:t>
            </a:r>
          </a:p>
        </p:txBody>
      </p:sp>
      <p:sp>
        <p:nvSpPr>
          <p:cNvPr id="8" name="Rounded Rectangle 11">
            <a:extLst>
              <a:ext uri="{FF2B5EF4-FFF2-40B4-BE49-F238E27FC236}">
                <a16:creationId xmlns:a16="http://schemas.microsoft.com/office/drawing/2014/main" id="{DAD7DBCE-02A9-F840-5C06-9119D073B236}"/>
              </a:ext>
            </a:extLst>
          </p:cNvPr>
          <p:cNvSpPr/>
          <p:nvPr/>
        </p:nvSpPr>
        <p:spPr>
          <a:xfrm>
            <a:off x="376881" y="13652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- 4</a:t>
            </a:r>
          </a:p>
        </p:txBody>
      </p:sp>
      <p:graphicFrame>
        <p:nvGraphicFramePr>
          <p:cNvPr id="9" name="Table 8">
            <a:extLst>
              <a:ext uri="{FF2B5EF4-FFF2-40B4-BE49-F238E27FC236}">
                <a16:creationId xmlns:a16="http://schemas.microsoft.com/office/drawing/2014/main" id="{CD5B38D1-7DB0-41DE-178F-0C695F5E7DE3}"/>
              </a:ext>
            </a:extLst>
          </p:cNvPr>
          <p:cNvGraphicFramePr>
            <a:graphicFrameLocks noGrp="1"/>
          </p:cNvGraphicFramePr>
          <p:nvPr>
            <p:extLst>
              <p:ext uri="{D42A27DB-BD31-4B8C-83A1-F6EECF244321}">
                <p14:modId xmlns:p14="http://schemas.microsoft.com/office/powerpoint/2010/main" val="1549902401"/>
              </p:ext>
            </p:extLst>
          </p:nvPr>
        </p:nvGraphicFramePr>
        <p:xfrm>
          <a:off x="1838511" y="799689"/>
          <a:ext cx="9807732" cy="827170"/>
        </p:xfrm>
        <a:graphic>
          <a:graphicData uri="http://schemas.openxmlformats.org/drawingml/2006/table">
            <a:tbl>
              <a:tblPr firstRow="1" bandRow="1">
                <a:tableStyleId>{7DF18680-E054-41AD-8BC1-D1AEF772440D}</a:tableStyleId>
              </a:tblPr>
              <a:tblGrid>
                <a:gridCol w="1168652">
                  <a:extLst>
                    <a:ext uri="{9D8B030D-6E8A-4147-A177-3AD203B41FA5}">
                      <a16:colId xmlns:a16="http://schemas.microsoft.com/office/drawing/2014/main" val="3278593382"/>
                    </a:ext>
                  </a:extLst>
                </a:gridCol>
                <a:gridCol w="857827">
                  <a:extLst>
                    <a:ext uri="{9D8B030D-6E8A-4147-A177-3AD203B41FA5}">
                      <a16:colId xmlns:a16="http://schemas.microsoft.com/office/drawing/2014/main" val="4259165604"/>
                    </a:ext>
                  </a:extLst>
                </a:gridCol>
                <a:gridCol w="4360930">
                  <a:extLst>
                    <a:ext uri="{9D8B030D-6E8A-4147-A177-3AD203B41FA5}">
                      <a16:colId xmlns:a16="http://schemas.microsoft.com/office/drawing/2014/main" val="1784743707"/>
                    </a:ext>
                  </a:extLst>
                </a:gridCol>
                <a:gridCol w="401474">
                  <a:extLst>
                    <a:ext uri="{9D8B030D-6E8A-4147-A177-3AD203B41FA5}">
                      <a16:colId xmlns:a16="http://schemas.microsoft.com/office/drawing/2014/main" val="2666582347"/>
                    </a:ext>
                  </a:extLst>
                </a:gridCol>
                <a:gridCol w="401474">
                  <a:extLst>
                    <a:ext uri="{9D8B030D-6E8A-4147-A177-3AD203B41FA5}">
                      <a16:colId xmlns:a16="http://schemas.microsoft.com/office/drawing/2014/main" val="2815562842"/>
                    </a:ext>
                  </a:extLst>
                </a:gridCol>
                <a:gridCol w="419623">
                  <a:extLst>
                    <a:ext uri="{9D8B030D-6E8A-4147-A177-3AD203B41FA5}">
                      <a16:colId xmlns:a16="http://schemas.microsoft.com/office/drawing/2014/main" val="2570331692"/>
                    </a:ext>
                  </a:extLst>
                </a:gridCol>
                <a:gridCol w="417810">
                  <a:extLst>
                    <a:ext uri="{9D8B030D-6E8A-4147-A177-3AD203B41FA5}">
                      <a16:colId xmlns:a16="http://schemas.microsoft.com/office/drawing/2014/main" val="320010570"/>
                    </a:ext>
                  </a:extLst>
                </a:gridCol>
                <a:gridCol w="611290">
                  <a:extLst>
                    <a:ext uri="{9D8B030D-6E8A-4147-A177-3AD203B41FA5}">
                      <a16:colId xmlns:a16="http://schemas.microsoft.com/office/drawing/2014/main" val="3202057796"/>
                    </a:ext>
                  </a:extLst>
                </a:gridCol>
                <a:gridCol w="1168652">
                  <a:extLst>
                    <a:ext uri="{9D8B030D-6E8A-4147-A177-3AD203B41FA5}">
                      <a16:colId xmlns:a16="http://schemas.microsoft.com/office/drawing/2014/main" val="1395306602"/>
                    </a:ext>
                  </a:extLst>
                </a:gridCol>
              </a:tblGrid>
              <a:tr h="284897">
                <a:tc>
                  <a:txBody>
                    <a:bodyPr/>
                    <a:lstStyle/>
                    <a:p>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461410">
                <a:tc>
                  <a:txBody>
                    <a:bodyPr/>
                    <a:lstStyle/>
                    <a:p>
                      <a:r>
                        <a:rPr lang="en-US" dirty="0"/>
                        <a:t>SPEC</a:t>
                      </a:r>
                    </a:p>
                  </a:txBody>
                  <a:tcPr/>
                </a:tc>
                <a:tc>
                  <a:txBody>
                    <a:bodyPr/>
                    <a:lstStyle/>
                    <a:p>
                      <a:endParaRPr lang="en-US" dirty="0"/>
                    </a:p>
                  </a:txBody>
                  <a:tcPr/>
                </a:tc>
                <a:tc>
                  <a:txBody>
                    <a:bodyPr/>
                    <a:lstStyle/>
                    <a:p>
                      <a:r>
                        <a:rPr lang="en-US" dirty="0"/>
                        <a:t>FLEXI CORE </a:t>
                      </a:r>
                      <a:r>
                        <a:rPr lang="en-US" b="1" dirty="0"/>
                        <a:t>(only for Non-Acceleration)</a:t>
                      </a:r>
                    </a:p>
                  </a:txBody>
                  <a:tcPr/>
                </a:tc>
                <a:tc>
                  <a:txBody>
                    <a:bodyPr/>
                    <a:lstStyle/>
                    <a:p>
                      <a:r>
                        <a:rPr lang="en-US" dirty="0"/>
                        <a:t>2</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917951856"/>
                  </a:ext>
                </a:extLst>
              </a:tr>
            </a:tbl>
          </a:graphicData>
        </a:graphic>
      </p:graphicFrame>
      <p:pic>
        <p:nvPicPr>
          <p:cNvPr id="13" name="Picture 12">
            <a:extLst>
              <a:ext uri="{FF2B5EF4-FFF2-40B4-BE49-F238E27FC236}">
                <a16:creationId xmlns:a16="http://schemas.microsoft.com/office/drawing/2014/main" id="{C96C9FCB-9DA5-EC97-5097-CED3B29E67CE}"/>
              </a:ext>
            </a:extLst>
          </p:cNvPr>
          <p:cNvPicPr>
            <a:picLocks noChangeAspect="1"/>
          </p:cNvPicPr>
          <p:nvPr/>
        </p:nvPicPr>
        <p:blipFill>
          <a:blip r:embed="rId3"/>
          <a:stretch>
            <a:fillRect/>
          </a:stretch>
        </p:blipFill>
        <p:spPr>
          <a:xfrm>
            <a:off x="2229099" y="2336178"/>
            <a:ext cx="8840254" cy="3570845"/>
          </a:xfrm>
          <a:prstGeom prst="rect">
            <a:avLst/>
          </a:prstGeom>
        </p:spPr>
      </p:pic>
      <p:sp>
        <p:nvSpPr>
          <p:cNvPr id="15" name="TextBox 14">
            <a:extLst>
              <a:ext uri="{FF2B5EF4-FFF2-40B4-BE49-F238E27FC236}">
                <a16:creationId xmlns:a16="http://schemas.microsoft.com/office/drawing/2014/main" id="{18D887FD-273B-9A2B-8947-61F8DE0232FF}"/>
              </a:ext>
            </a:extLst>
          </p:cNvPr>
          <p:cNvSpPr txBox="1"/>
          <p:nvPr/>
        </p:nvSpPr>
        <p:spPr>
          <a:xfrm>
            <a:off x="3264031" y="355512"/>
            <a:ext cx="6094428" cy="369332"/>
          </a:xfrm>
          <a:prstGeom prst="rect">
            <a:avLst/>
          </a:prstGeom>
          <a:noFill/>
        </p:spPr>
        <p:txBody>
          <a:bodyPr wrap="square">
            <a:spAutoFit/>
          </a:bodyPr>
          <a:lstStyle/>
          <a:p>
            <a:pPr algn="ctr"/>
            <a:r>
              <a:rPr lang="en-US" sz="1800" b="1" dirty="0"/>
              <a:t>Selection Based on Specialization</a:t>
            </a:r>
            <a:endParaRPr lang="en-IN" dirty="0"/>
          </a:p>
        </p:txBody>
      </p:sp>
      <p:sp>
        <p:nvSpPr>
          <p:cNvPr id="2" name="Title 1">
            <a:extLst>
              <a:ext uri="{FF2B5EF4-FFF2-40B4-BE49-F238E27FC236}">
                <a16:creationId xmlns:a16="http://schemas.microsoft.com/office/drawing/2014/main" id="{A092104B-90D7-AAFF-6ED4-326B9C466E8A}"/>
              </a:ext>
            </a:extLst>
          </p:cNvPr>
          <p:cNvSpPr txBox="1">
            <a:spLocks/>
          </p:cNvSpPr>
          <p:nvPr/>
        </p:nvSpPr>
        <p:spPr>
          <a:xfrm>
            <a:off x="4038600" y="1701704"/>
            <a:ext cx="4441830" cy="556054"/>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Only for Non-Acceleration Students</a:t>
            </a:r>
          </a:p>
        </p:txBody>
      </p:sp>
    </p:spTree>
    <p:extLst>
      <p:ext uri="{BB962C8B-B14F-4D97-AF65-F5344CB8AC3E}">
        <p14:creationId xmlns:p14="http://schemas.microsoft.com/office/powerpoint/2010/main" val="191333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993F4-A738-9F71-9415-50C7658C1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9078A-4298-B44E-4331-1A92B380FD0A}"/>
              </a:ext>
            </a:extLst>
          </p:cNvPr>
          <p:cNvSpPr>
            <a:spLocks noGrp="1"/>
          </p:cNvSpPr>
          <p:nvPr>
            <p:ph type="ctrTitle"/>
          </p:nvPr>
        </p:nvSpPr>
        <p:spPr>
          <a:xfrm>
            <a:off x="4372232" y="135924"/>
            <a:ext cx="4441830" cy="556054"/>
          </a:xfrm>
        </p:spPr>
        <p:txBody>
          <a:bodyPr>
            <a:normAutofit fontScale="90000"/>
          </a:bodyPr>
          <a:lstStyle/>
          <a:p>
            <a:r>
              <a:rPr lang="en-US" sz="2400" b="1" dirty="0"/>
              <a:t>Only for Non-Acceleration Students</a:t>
            </a:r>
          </a:p>
        </p:txBody>
      </p:sp>
      <p:graphicFrame>
        <p:nvGraphicFramePr>
          <p:cNvPr id="20" name="Table 19">
            <a:extLst>
              <a:ext uri="{FF2B5EF4-FFF2-40B4-BE49-F238E27FC236}">
                <a16:creationId xmlns:a16="http://schemas.microsoft.com/office/drawing/2014/main" id="{A58C2404-2E2A-B8A7-5781-1BE4FCA07E53}"/>
              </a:ext>
            </a:extLst>
          </p:cNvPr>
          <p:cNvGraphicFramePr>
            <a:graphicFrameLocks noGrp="1"/>
          </p:cNvGraphicFramePr>
          <p:nvPr>
            <p:extLst>
              <p:ext uri="{D42A27DB-BD31-4B8C-83A1-F6EECF244321}">
                <p14:modId xmlns:p14="http://schemas.microsoft.com/office/powerpoint/2010/main" val="2881806891"/>
              </p:ext>
            </p:extLst>
          </p:nvPr>
        </p:nvGraphicFramePr>
        <p:xfrm>
          <a:off x="2096380" y="937566"/>
          <a:ext cx="8782150" cy="1178650"/>
        </p:xfrm>
        <a:graphic>
          <a:graphicData uri="http://schemas.openxmlformats.org/drawingml/2006/table">
            <a:tbl>
              <a:tblPr firstRow="1" bandRow="1">
                <a:tableStyleId>{7DF18680-E054-41AD-8BC1-D1AEF772440D}</a:tableStyleId>
              </a:tblPr>
              <a:tblGrid>
                <a:gridCol w="1046448">
                  <a:extLst>
                    <a:ext uri="{9D8B030D-6E8A-4147-A177-3AD203B41FA5}">
                      <a16:colId xmlns:a16="http://schemas.microsoft.com/office/drawing/2014/main" val="3278593382"/>
                    </a:ext>
                  </a:extLst>
                </a:gridCol>
                <a:gridCol w="1119002">
                  <a:extLst>
                    <a:ext uri="{9D8B030D-6E8A-4147-A177-3AD203B41FA5}">
                      <a16:colId xmlns:a16="http://schemas.microsoft.com/office/drawing/2014/main" val="4259165604"/>
                    </a:ext>
                  </a:extLst>
                </a:gridCol>
                <a:gridCol w="3554036">
                  <a:extLst>
                    <a:ext uri="{9D8B030D-6E8A-4147-A177-3AD203B41FA5}">
                      <a16:colId xmlns:a16="http://schemas.microsoft.com/office/drawing/2014/main" val="1784743707"/>
                    </a:ext>
                  </a:extLst>
                </a:gridCol>
                <a:gridCol w="359492">
                  <a:extLst>
                    <a:ext uri="{9D8B030D-6E8A-4147-A177-3AD203B41FA5}">
                      <a16:colId xmlns:a16="http://schemas.microsoft.com/office/drawing/2014/main" val="2666582347"/>
                    </a:ext>
                  </a:extLst>
                </a:gridCol>
                <a:gridCol w="359492">
                  <a:extLst>
                    <a:ext uri="{9D8B030D-6E8A-4147-A177-3AD203B41FA5}">
                      <a16:colId xmlns:a16="http://schemas.microsoft.com/office/drawing/2014/main" val="2815562842"/>
                    </a:ext>
                  </a:extLst>
                </a:gridCol>
                <a:gridCol w="375744">
                  <a:extLst>
                    <a:ext uri="{9D8B030D-6E8A-4147-A177-3AD203B41FA5}">
                      <a16:colId xmlns:a16="http://schemas.microsoft.com/office/drawing/2014/main" val="2570331692"/>
                    </a:ext>
                  </a:extLst>
                </a:gridCol>
                <a:gridCol w="374120">
                  <a:extLst>
                    <a:ext uri="{9D8B030D-6E8A-4147-A177-3AD203B41FA5}">
                      <a16:colId xmlns:a16="http://schemas.microsoft.com/office/drawing/2014/main" val="320010570"/>
                    </a:ext>
                  </a:extLst>
                </a:gridCol>
                <a:gridCol w="547368">
                  <a:extLst>
                    <a:ext uri="{9D8B030D-6E8A-4147-A177-3AD203B41FA5}">
                      <a16:colId xmlns:a16="http://schemas.microsoft.com/office/drawing/2014/main" val="3202057796"/>
                    </a:ext>
                  </a:extLst>
                </a:gridCol>
                <a:gridCol w="1046448">
                  <a:extLst>
                    <a:ext uri="{9D8B030D-6E8A-4147-A177-3AD203B41FA5}">
                      <a16:colId xmlns:a16="http://schemas.microsoft.com/office/drawing/2014/main" val="1395306602"/>
                    </a:ext>
                  </a:extLst>
                </a:gridCol>
              </a:tblGrid>
              <a:tr h="447130">
                <a:tc>
                  <a:txBody>
                    <a:bodyPr/>
                    <a:lstStyle/>
                    <a:p>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255503">
                <a:tc rowSpan="2">
                  <a:txBody>
                    <a:bodyPr/>
                    <a:lstStyle/>
                    <a:p>
                      <a:r>
                        <a:rPr lang="en-US" dirty="0"/>
                        <a:t>Only one</a:t>
                      </a:r>
                    </a:p>
                  </a:txBody>
                  <a:tcPr/>
                </a:tc>
                <a:tc>
                  <a:txBody>
                    <a:bodyPr/>
                    <a:lstStyle/>
                    <a:p>
                      <a:endParaRPr lang="en-US" dirty="0"/>
                    </a:p>
                  </a:txBody>
                  <a:tcPr/>
                </a:tc>
                <a:tc>
                  <a:txBody>
                    <a:bodyPr/>
                    <a:lstStyle/>
                    <a:p>
                      <a:r>
                        <a:rPr lang="en-US" dirty="0"/>
                        <a:t>PCC</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1917951856"/>
                  </a:ext>
                </a:extLst>
              </a:tr>
              <a:tr h="255503">
                <a:tc vMerge="1">
                  <a:txBody>
                    <a:bodyPr/>
                    <a:lstStyle/>
                    <a:p>
                      <a:endParaRPr lang="en-US" dirty="0"/>
                    </a:p>
                  </a:txBody>
                  <a:tcPr/>
                </a:tc>
                <a:tc>
                  <a:txBody>
                    <a:bodyPr/>
                    <a:lstStyle/>
                    <a:p>
                      <a:endParaRPr lang="en-US" dirty="0"/>
                    </a:p>
                  </a:txBody>
                  <a:tcPr/>
                </a:tc>
                <a:tc>
                  <a:txBody>
                    <a:bodyPr/>
                    <a:lstStyle/>
                    <a:p>
                      <a:r>
                        <a:rPr lang="en-US" dirty="0"/>
                        <a:t>Science Elective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3447384407"/>
                  </a:ext>
                </a:extLst>
              </a:tr>
            </a:tbl>
          </a:graphicData>
        </a:graphic>
      </p:graphicFrame>
      <p:sp>
        <p:nvSpPr>
          <p:cNvPr id="8" name="Rounded Rectangle 12">
            <a:extLst>
              <a:ext uri="{FF2B5EF4-FFF2-40B4-BE49-F238E27FC236}">
                <a16:creationId xmlns:a16="http://schemas.microsoft.com/office/drawing/2014/main" id="{2EBCE3EA-1117-D113-CC11-BAA60CC5CF6F}"/>
              </a:ext>
            </a:extLst>
          </p:cNvPr>
          <p:cNvSpPr/>
          <p:nvPr/>
        </p:nvSpPr>
        <p:spPr>
          <a:xfrm>
            <a:off x="368820" y="539577"/>
            <a:ext cx="1403419" cy="958135"/>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Science Elective-1</a:t>
            </a:r>
          </a:p>
        </p:txBody>
      </p:sp>
      <p:sp>
        <p:nvSpPr>
          <p:cNvPr id="9" name="Rounded Rectangle 13">
            <a:extLst>
              <a:ext uri="{FF2B5EF4-FFF2-40B4-BE49-F238E27FC236}">
                <a16:creationId xmlns:a16="http://schemas.microsoft.com/office/drawing/2014/main" id="{D0C5FBB2-CEB1-D258-3900-134BA68EAF13}"/>
              </a:ext>
            </a:extLst>
          </p:cNvPr>
          <p:cNvSpPr/>
          <p:nvPr/>
        </p:nvSpPr>
        <p:spPr>
          <a:xfrm>
            <a:off x="199945"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- 5</a:t>
            </a:r>
          </a:p>
        </p:txBody>
      </p:sp>
      <p:pic>
        <p:nvPicPr>
          <p:cNvPr id="11" name="Picture 10">
            <a:extLst>
              <a:ext uri="{FF2B5EF4-FFF2-40B4-BE49-F238E27FC236}">
                <a16:creationId xmlns:a16="http://schemas.microsoft.com/office/drawing/2014/main" id="{442BBD89-2DB1-8539-C7B5-89719CE010F9}"/>
              </a:ext>
            </a:extLst>
          </p:cNvPr>
          <p:cNvPicPr>
            <a:picLocks noChangeAspect="1"/>
          </p:cNvPicPr>
          <p:nvPr/>
        </p:nvPicPr>
        <p:blipFill>
          <a:blip r:embed="rId2"/>
          <a:stretch>
            <a:fillRect/>
          </a:stretch>
        </p:blipFill>
        <p:spPr>
          <a:xfrm>
            <a:off x="2002165" y="2776419"/>
            <a:ext cx="9045284" cy="1572008"/>
          </a:xfrm>
          <a:prstGeom prst="rect">
            <a:avLst/>
          </a:prstGeom>
        </p:spPr>
      </p:pic>
      <p:sp>
        <p:nvSpPr>
          <p:cNvPr id="3" name="Title 1">
            <a:extLst>
              <a:ext uri="{FF2B5EF4-FFF2-40B4-BE49-F238E27FC236}">
                <a16:creationId xmlns:a16="http://schemas.microsoft.com/office/drawing/2014/main" id="{A99D1C10-893D-7EA6-9CA9-5A089010A543}"/>
              </a:ext>
            </a:extLst>
          </p:cNvPr>
          <p:cNvSpPr txBox="1">
            <a:spLocks/>
          </p:cNvSpPr>
          <p:nvPr/>
        </p:nvSpPr>
        <p:spPr>
          <a:xfrm>
            <a:off x="4266540" y="2220365"/>
            <a:ext cx="4441830" cy="556054"/>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Only for Non-Acceleration Students</a:t>
            </a:r>
          </a:p>
        </p:txBody>
      </p:sp>
      <p:sp>
        <p:nvSpPr>
          <p:cNvPr id="4" name="Footer Placeholder 2">
            <a:extLst>
              <a:ext uri="{FF2B5EF4-FFF2-40B4-BE49-F238E27FC236}">
                <a16:creationId xmlns:a16="http://schemas.microsoft.com/office/drawing/2014/main" id="{AA8DBD4E-1FD8-638E-7442-C7BB76490BC0}"/>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5" name="Picture 4" descr="A logo for a computer science institute&#10;&#10;Description automatically generated">
            <a:extLst>
              <a:ext uri="{FF2B5EF4-FFF2-40B4-BE49-F238E27FC236}">
                <a16:creationId xmlns:a16="http://schemas.microsoft.com/office/drawing/2014/main" id="{891C6398-B937-E502-030F-41E675745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228128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E5B20-77C5-D65E-25A8-29AAF0579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CD999-0E39-D87B-12FE-0954A1F4FC48}"/>
              </a:ext>
            </a:extLst>
          </p:cNvPr>
          <p:cNvSpPr>
            <a:spLocks noGrp="1"/>
          </p:cNvSpPr>
          <p:nvPr>
            <p:ph type="ctrTitle"/>
          </p:nvPr>
        </p:nvSpPr>
        <p:spPr>
          <a:xfrm>
            <a:off x="3985733" y="413952"/>
            <a:ext cx="4083611" cy="556054"/>
          </a:xfrm>
        </p:spPr>
        <p:txBody>
          <a:bodyPr>
            <a:normAutofit/>
          </a:bodyPr>
          <a:lstStyle/>
          <a:p>
            <a:r>
              <a:rPr lang="en-US" sz="2400" b="1" dirty="0"/>
              <a:t>Choice for Honors Outcome</a:t>
            </a:r>
          </a:p>
        </p:txBody>
      </p:sp>
      <p:sp>
        <p:nvSpPr>
          <p:cNvPr id="3" name="Rounded Rectangle 2">
            <a:extLst>
              <a:ext uri="{FF2B5EF4-FFF2-40B4-BE49-F238E27FC236}">
                <a16:creationId xmlns:a16="http://schemas.microsoft.com/office/drawing/2014/main" id="{97616207-F873-3953-0E4F-AE0F1BCA4248}"/>
              </a:ext>
            </a:extLst>
          </p:cNvPr>
          <p:cNvSpPr/>
          <p:nvPr/>
        </p:nvSpPr>
        <p:spPr>
          <a:xfrm>
            <a:off x="420130" y="691979"/>
            <a:ext cx="1297460" cy="1136822"/>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HONORS FLEXI CORE</a:t>
            </a:r>
          </a:p>
        </p:txBody>
      </p:sp>
      <p:sp>
        <p:nvSpPr>
          <p:cNvPr id="4" name="Rounded Rectangle 3">
            <a:extLst>
              <a:ext uri="{FF2B5EF4-FFF2-40B4-BE49-F238E27FC236}">
                <a16:creationId xmlns:a16="http://schemas.microsoft.com/office/drawing/2014/main" id="{77AA8E54-60C3-7E4A-A3F3-491D3F37FB26}"/>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- 6</a:t>
            </a:r>
          </a:p>
        </p:txBody>
      </p:sp>
      <p:graphicFrame>
        <p:nvGraphicFramePr>
          <p:cNvPr id="20" name="Table 19">
            <a:extLst>
              <a:ext uri="{FF2B5EF4-FFF2-40B4-BE49-F238E27FC236}">
                <a16:creationId xmlns:a16="http://schemas.microsoft.com/office/drawing/2014/main" id="{EF5E8D17-AE07-18AA-B3E1-94ED04D60CED}"/>
              </a:ext>
            </a:extLst>
          </p:cNvPr>
          <p:cNvGraphicFramePr>
            <a:graphicFrameLocks noGrp="1"/>
          </p:cNvGraphicFramePr>
          <p:nvPr>
            <p:extLst>
              <p:ext uri="{D42A27DB-BD31-4B8C-83A1-F6EECF244321}">
                <p14:modId xmlns:p14="http://schemas.microsoft.com/office/powerpoint/2010/main" val="2402987432"/>
              </p:ext>
            </p:extLst>
          </p:nvPr>
        </p:nvGraphicFramePr>
        <p:xfrm>
          <a:off x="952107" y="2344047"/>
          <a:ext cx="10734447" cy="1803219"/>
        </p:xfrm>
        <a:graphic>
          <a:graphicData uri="http://schemas.openxmlformats.org/drawingml/2006/table">
            <a:tbl>
              <a:tblPr firstRow="1" bandRow="1">
                <a:tableStyleId>{7DF18680-E054-41AD-8BC1-D1AEF772440D}</a:tableStyleId>
              </a:tblPr>
              <a:tblGrid>
                <a:gridCol w="1086168">
                  <a:extLst>
                    <a:ext uri="{9D8B030D-6E8A-4147-A177-3AD203B41FA5}">
                      <a16:colId xmlns:a16="http://schemas.microsoft.com/office/drawing/2014/main" val="3278593382"/>
                    </a:ext>
                  </a:extLst>
                </a:gridCol>
                <a:gridCol w="1287780">
                  <a:extLst>
                    <a:ext uri="{9D8B030D-6E8A-4147-A177-3AD203B41FA5}">
                      <a16:colId xmlns:a16="http://schemas.microsoft.com/office/drawing/2014/main" val="4259165604"/>
                    </a:ext>
                  </a:extLst>
                </a:gridCol>
                <a:gridCol w="5065991">
                  <a:extLst>
                    <a:ext uri="{9D8B030D-6E8A-4147-A177-3AD203B41FA5}">
                      <a16:colId xmlns:a16="http://schemas.microsoft.com/office/drawing/2014/main" val="1784743707"/>
                    </a:ext>
                  </a:extLst>
                </a:gridCol>
                <a:gridCol w="386706">
                  <a:extLst>
                    <a:ext uri="{9D8B030D-6E8A-4147-A177-3AD203B41FA5}">
                      <a16:colId xmlns:a16="http://schemas.microsoft.com/office/drawing/2014/main" val="2666582347"/>
                    </a:ext>
                  </a:extLst>
                </a:gridCol>
                <a:gridCol w="386706">
                  <a:extLst>
                    <a:ext uri="{9D8B030D-6E8A-4147-A177-3AD203B41FA5}">
                      <a16:colId xmlns:a16="http://schemas.microsoft.com/office/drawing/2014/main" val="2815562842"/>
                    </a:ext>
                  </a:extLst>
                </a:gridCol>
                <a:gridCol w="404188">
                  <a:extLst>
                    <a:ext uri="{9D8B030D-6E8A-4147-A177-3AD203B41FA5}">
                      <a16:colId xmlns:a16="http://schemas.microsoft.com/office/drawing/2014/main" val="2570331692"/>
                    </a:ext>
                  </a:extLst>
                </a:gridCol>
                <a:gridCol w="402441">
                  <a:extLst>
                    <a:ext uri="{9D8B030D-6E8A-4147-A177-3AD203B41FA5}">
                      <a16:colId xmlns:a16="http://schemas.microsoft.com/office/drawing/2014/main" val="320010570"/>
                    </a:ext>
                  </a:extLst>
                </a:gridCol>
                <a:gridCol w="588804">
                  <a:extLst>
                    <a:ext uri="{9D8B030D-6E8A-4147-A177-3AD203B41FA5}">
                      <a16:colId xmlns:a16="http://schemas.microsoft.com/office/drawing/2014/main" val="3202057796"/>
                    </a:ext>
                  </a:extLst>
                </a:gridCol>
                <a:gridCol w="1125663">
                  <a:extLst>
                    <a:ext uri="{9D8B030D-6E8A-4147-A177-3AD203B41FA5}">
                      <a16:colId xmlns:a16="http://schemas.microsoft.com/office/drawing/2014/main" val="1395306602"/>
                    </a:ext>
                  </a:extLst>
                </a:gridCol>
              </a:tblGrid>
              <a:tr h="0">
                <a:tc>
                  <a:txBody>
                    <a:bodyPr/>
                    <a:lstStyle/>
                    <a:p>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479153">
                <a:tc rowSpan="3">
                  <a:txBody>
                    <a:bodyPr/>
                    <a:lstStyle/>
                    <a:p>
                      <a:r>
                        <a:rPr lang="en-US" b="1" dirty="0"/>
                        <a:t>Any One</a:t>
                      </a:r>
                    </a:p>
                  </a:txBody>
                  <a:tcPr vert="vert270" anchor="ctr" anchorCtr="1"/>
                </a:tc>
                <a:tc>
                  <a:txBody>
                    <a:bodyPr/>
                    <a:lstStyle/>
                    <a:p>
                      <a:r>
                        <a:rPr lang="en-US" dirty="0"/>
                        <a:t>23CS03HF</a:t>
                      </a:r>
                    </a:p>
                  </a:txBody>
                  <a:tcPr/>
                </a:tc>
                <a:tc>
                  <a:txBody>
                    <a:bodyPr/>
                    <a:lstStyle/>
                    <a:p>
                      <a:r>
                        <a:rPr lang="en-US" dirty="0"/>
                        <a:t>ADVANCED ALGORITHMS &amp; DATA STRUCTURES</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917951856"/>
                  </a:ext>
                </a:extLst>
              </a:tr>
              <a:tr h="479153">
                <a:tc vMerge="1">
                  <a:txBody>
                    <a:bodyPr/>
                    <a:lstStyle/>
                    <a:p>
                      <a:endParaRPr lang="en-US" dirty="0"/>
                    </a:p>
                  </a:txBody>
                  <a:tcPr/>
                </a:tc>
                <a:tc>
                  <a:txBody>
                    <a:bodyPr/>
                    <a:lstStyle/>
                    <a:p>
                      <a:r>
                        <a:rPr lang="en-US" dirty="0"/>
                        <a:t>23CS02HF</a:t>
                      </a:r>
                    </a:p>
                  </a:txBody>
                  <a:tcPr/>
                </a:tc>
                <a:tc>
                  <a:txBody>
                    <a:bodyPr/>
                    <a:lstStyle/>
                    <a:p>
                      <a:r>
                        <a:rPr lang="en-US" dirty="0"/>
                        <a:t>EMBEDDED SYSTEMS DESIGN</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98840437"/>
                  </a:ext>
                </a:extLst>
              </a:tr>
              <a:tr h="479153">
                <a:tc vMerge="1">
                  <a:txBody>
                    <a:bodyPr/>
                    <a:lstStyle/>
                    <a:p>
                      <a:endParaRPr lang="en-US" dirty="0"/>
                    </a:p>
                  </a:txBody>
                  <a:tcPr/>
                </a:tc>
                <a:tc>
                  <a:txBody>
                    <a:bodyPr/>
                    <a:lstStyle/>
                    <a:p>
                      <a:r>
                        <a:rPr lang="en-US" dirty="0"/>
                        <a:t>23CS04HF</a:t>
                      </a:r>
                    </a:p>
                  </a:txBody>
                  <a:tcPr/>
                </a:tc>
                <a:tc>
                  <a:txBody>
                    <a:bodyPr/>
                    <a:lstStyle/>
                    <a:p>
                      <a:r>
                        <a:rPr lang="en-US" dirty="0"/>
                        <a:t>HIGH PERFORMANCE COMPUTING</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114038306"/>
                  </a:ext>
                </a:extLst>
              </a:tr>
            </a:tbl>
          </a:graphicData>
        </a:graphic>
      </p:graphicFrame>
      <p:sp>
        <p:nvSpPr>
          <p:cNvPr id="5" name="Title 1">
            <a:extLst>
              <a:ext uri="{FF2B5EF4-FFF2-40B4-BE49-F238E27FC236}">
                <a16:creationId xmlns:a16="http://schemas.microsoft.com/office/drawing/2014/main" id="{A94F8B16-CFFA-66F7-C1CC-25C3409B6486}"/>
              </a:ext>
            </a:extLst>
          </p:cNvPr>
          <p:cNvSpPr txBox="1">
            <a:spLocks/>
          </p:cNvSpPr>
          <p:nvPr/>
        </p:nvSpPr>
        <p:spPr>
          <a:xfrm>
            <a:off x="2311181" y="4481196"/>
            <a:ext cx="8262551" cy="55605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t>Note: This category is only for those students aiming for Honors degree</a:t>
            </a:r>
          </a:p>
        </p:txBody>
      </p:sp>
      <p:sp>
        <p:nvSpPr>
          <p:cNvPr id="7" name="Footer Placeholder 2">
            <a:extLst>
              <a:ext uri="{FF2B5EF4-FFF2-40B4-BE49-F238E27FC236}">
                <a16:creationId xmlns:a16="http://schemas.microsoft.com/office/drawing/2014/main" id="{6DF3F913-D047-8C4C-1C22-F90B91071D27}"/>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8" name="Picture 7" descr="A logo for a computer science institute&#10;&#10;Description automatically generated">
            <a:extLst>
              <a:ext uri="{FF2B5EF4-FFF2-40B4-BE49-F238E27FC236}">
                <a16:creationId xmlns:a16="http://schemas.microsoft.com/office/drawing/2014/main" id="{3FA9CE3E-3EF5-CBE9-A9B5-E4F848B3A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81278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C6B81-0A8A-071F-3272-361F102D259D}"/>
            </a:ext>
          </a:extLst>
        </p:cNvPr>
        <p:cNvGrpSpPr/>
        <p:nvPr/>
      </p:nvGrpSpPr>
      <p:grpSpPr>
        <a:xfrm>
          <a:off x="0" y="0"/>
          <a:ext cx="0" cy="0"/>
          <a:chOff x="0" y="0"/>
          <a:chExt cx="0" cy="0"/>
        </a:xfrm>
      </p:grpSpPr>
      <p:pic>
        <p:nvPicPr>
          <p:cNvPr id="8" name="Picture 7" descr="A logo for a computer science institute&#10;&#10;Description automatically generated">
            <a:extLst>
              <a:ext uri="{FF2B5EF4-FFF2-40B4-BE49-F238E27FC236}">
                <a16:creationId xmlns:a16="http://schemas.microsoft.com/office/drawing/2014/main" id="{500875C3-94C1-CE11-6B91-164FE8004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
        <p:nvSpPr>
          <p:cNvPr id="2" name="Title 1">
            <a:extLst>
              <a:ext uri="{FF2B5EF4-FFF2-40B4-BE49-F238E27FC236}">
                <a16:creationId xmlns:a16="http://schemas.microsoft.com/office/drawing/2014/main" id="{9FFB809F-6575-89A9-AE71-B877F5E08813}"/>
              </a:ext>
            </a:extLst>
          </p:cNvPr>
          <p:cNvSpPr>
            <a:spLocks noGrp="1"/>
          </p:cNvSpPr>
          <p:nvPr>
            <p:ph type="ctrTitle"/>
          </p:nvPr>
        </p:nvSpPr>
        <p:spPr>
          <a:xfrm>
            <a:off x="4372232" y="135924"/>
            <a:ext cx="3447535" cy="556054"/>
          </a:xfrm>
        </p:spPr>
        <p:txBody>
          <a:bodyPr>
            <a:normAutofit/>
          </a:bodyPr>
          <a:lstStyle/>
          <a:p>
            <a:r>
              <a:rPr lang="en-US" sz="2400" dirty="0"/>
              <a:t>For All Students</a:t>
            </a:r>
          </a:p>
        </p:txBody>
      </p:sp>
      <p:sp>
        <p:nvSpPr>
          <p:cNvPr id="3" name="Rounded Rectangle 2">
            <a:extLst>
              <a:ext uri="{FF2B5EF4-FFF2-40B4-BE49-F238E27FC236}">
                <a16:creationId xmlns:a16="http://schemas.microsoft.com/office/drawing/2014/main" id="{B20D334D-9D46-DE26-C22F-3D3C19159FA6}"/>
              </a:ext>
            </a:extLst>
          </p:cNvPr>
          <p:cNvSpPr/>
          <p:nvPr/>
        </p:nvSpPr>
        <p:spPr>
          <a:xfrm>
            <a:off x="420130" y="691979"/>
            <a:ext cx="1507524" cy="10379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Value Added</a:t>
            </a:r>
          </a:p>
        </p:txBody>
      </p:sp>
      <p:sp>
        <p:nvSpPr>
          <p:cNvPr id="4" name="Rounded Rectangle 3">
            <a:extLst>
              <a:ext uri="{FF2B5EF4-FFF2-40B4-BE49-F238E27FC236}">
                <a16:creationId xmlns:a16="http://schemas.microsoft.com/office/drawing/2014/main" id="{111A86D7-CC6F-7F95-31D8-A5D05E595FA4}"/>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- 7</a:t>
            </a:r>
          </a:p>
        </p:txBody>
      </p:sp>
      <p:graphicFrame>
        <p:nvGraphicFramePr>
          <p:cNvPr id="20" name="Table 19">
            <a:extLst>
              <a:ext uri="{FF2B5EF4-FFF2-40B4-BE49-F238E27FC236}">
                <a16:creationId xmlns:a16="http://schemas.microsoft.com/office/drawing/2014/main" id="{B869CC4C-A118-5EF5-C8A1-237CDC005ED9}"/>
              </a:ext>
            </a:extLst>
          </p:cNvPr>
          <p:cNvGraphicFramePr>
            <a:graphicFrameLocks noGrp="1"/>
          </p:cNvGraphicFramePr>
          <p:nvPr>
            <p:extLst>
              <p:ext uri="{D42A27DB-BD31-4B8C-83A1-F6EECF244321}">
                <p14:modId xmlns:p14="http://schemas.microsoft.com/office/powerpoint/2010/main" val="2281421324"/>
              </p:ext>
            </p:extLst>
          </p:nvPr>
        </p:nvGraphicFramePr>
        <p:xfrm>
          <a:off x="2383331" y="951607"/>
          <a:ext cx="9016520" cy="731520"/>
        </p:xfrm>
        <a:graphic>
          <a:graphicData uri="http://schemas.openxmlformats.org/drawingml/2006/table">
            <a:tbl>
              <a:tblPr firstRow="1" bandRow="1">
                <a:tableStyleId>{7DF18680-E054-41AD-8BC1-D1AEF772440D}</a:tableStyleId>
              </a:tblPr>
              <a:tblGrid>
                <a:gridCol w="998524">
                  <a:extLst>
                    <a:ext uri="{9D8B030D-6E8A-4147-A177-3AD203B41FA5}">
                      <a16:colId xmlns:a16="http://schemas.microsoft.com/office/drawing/2014/main" val="3278593382"/>
                    </a:ext>
                  </a:extLst>
                </a:gridCol>
                <a:gridCol w="1223863">
                  <a:extLst>
                    <a:ext uri="{9D8B030D-6E8A-4147-A177-3AD203B41FA5}">
                      <a16:colId xmlns:a16="http://schemas.microsoft.com/office/drawing/2014/main" val="4259165604"/>
                    </a:ext>
                  </a:extLst>
                </a:gridCol>
                <a:gridCol w="3863601">
                  <a:extLst>
                    <a:ext uri="{9D8B030D-6E8A-4147-A177-3AD203B41FA5}">
                      <a16:colId xmlns:a16="http://schemas.microsoft.com/office/drawing/2014/main" val="1784743707"/>
                    </a:ext>
                  </a:extLst>
                </a:gridCol>
                <a:gridCol w="351155">
                  <a:extLst>
                    <a:ext uri="{9D8B030D-6E8A-4147-A177-3AD203B41FA5}">
                      <a16:colId xmlns:a16="http://schemas.microsoft.com/office/drawing/2014/main" val="2666582347"/>
                    </a:ext>
                  </a:extLst>
                </a:gridCol>
                <a:gridCol w="343029">
                  <a:extLst>
                    <a:ext uri="{9D8B030D-6E8A-4147-A177-3AD203B41FA5}">
                      <a16:colId xmlns:a16="http://schemas.microsoft.com/office/drawing/2014/main" val="2815562842"/>
                    </a:ext>
                  </a:extLst>
                </a:gridCol>
                <a:gridCol w="358536">
                  <a:extLst>
                    <a:ext uri="{9D8B030D-6E8A-4147-A177-3AD203B41FA5}">
                      <a16:colId xmlns:a16="http://schemas.microsoft.com/office/drawing/2014/main" val="2570331692"/>
                    </a:ext>
                  </a:extLst>
                </a:gridCol>
                <a:gridCol w="356987">
                  <a:extLst>
                    <a:ext uri="{9D8B030D-6E8A-4147-A177-3AD203B41FA5}">
                      <a16:colId xmlns:a16="http://schemas.microsoft.com/office/drawing/2014/main" val="320010570"/>
                    </a:ext>
                  </a:extLst>
                </a:gridCol>
                <a:gridCol w="522301">
                  <a:extLst>
                    <a:ext uri="{9D8B030D-6E8A-4147-A177-3AD203B41FA5}">
                      <a16:colId xmlns:a16="http://schemas.microsoft.com/office/drawing/2014/main" val="3202057796"/>
                    </a:ext>
                  </a:extLst>
                </a:gridCol>
                <a:gridCol w="998524">
                  <a:extLst>
                    <a:ext uri="{9D8B030D-6E8A-4147-A177-3AD203B41FA5}">
                      <a16:colId xmlns:a16="http://schemas.microsoft.com/office/drawing/2014/main" val="1395306602"/>
                    </a:ext>
                  </a:extLst>
                </a:gridCol>
              </a:tblGrid>
              <a:tr h="295189">
                <a:tc>
                  <a:txBody>
                    <a:bodyPr/>
                    <a:lstStyle/>
                    <a:p>
                      <a:endParaRPr lang="en-US" dirty="0"/>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295189">
                <a:tc>
                  <a:txBody>
                    <a:bodyPr/>
                    <a:lstStyle/>
                    <a:p>
                      <a:endParaRPr lang="en-US" dirty="0"/>
                    </a:p>
                  </a:txBody>
                  <a:tcPr/>
                </a:tc>
                <a:tc>
                  <a:txBody>
                    <a:bodyPr/>
                    <a:lstStyle/>
                    <a:p>
                      <a:endParaRPr lang="en-US" dirty="0"/>
                    </a:p>
                  </a:txBody>
                  <a:tcPr/>
                </a:tc>
                <a:tc>
                  <a:txBody>
                    <a:bodyPr/>
                    <a:lstStyle/>
                    <a:p>
                      <a:r>
                        <a:rPr lang="en-US" dirty="0"/>
                        <a:t>Value Added</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a:t>
                      </a:r>
                    </a:p>
                  </a:txBody>
                  <a:tcPr/>
                </a:tc>
                <a:tc>
                  <a:txBody>
                    <a:bodyPr/>
                    <a:lstStyle/>
                    <a:p>
                      <a:pPr algn="ctr"/>
                      <a:r>
                        <a:rPr lang="en-US" dirty="0"/>
                        <a:t>0</a:t>
                      </a:r>
                    </a:p>
                  </a:txBody>
                  <a:tcPr/>
                </a:tc>
                <a:tc>
                  <a:txBody>
                    <a:bodyPr/>
                    <a:lstStyle/>
                    <a:p>
                      <a:pPr algn="ctr"/>
                      <a:r>
                        <a:rPr lang="en-US" dirty="0"/>
                        <a:t>8</a:t>
                      </a:r>
                    </a:p>
                  </a:txBody>
                  <a:tcPr/>
                </a:tc>
                <a:extLst>
                  <a:ext uri="{0D108BD9-81ED-4DB2-BD59-A6C34878D82A}">
                    <a16:rowId xmlns:a16="http://schemas.microsoft.com/office/drawing/2014/main" val="1917951856"/>
                  </a:ext>
                </a:extLst>
              </a:tr>
            </a:tbl>
          </a:graphicData>
        </a:graphic>
      </p:graphicFrame>
      <p:pic>
        <p:nvPicPr>
          <p:cNvPr id="7" name="Picture 6">
            <a:extLst>
              <a:ext uri="{FF2B5EF4-FFF2-40B4-BE49-F238E27FC236}">
                <a16:creationId xmlns:a16="http://schemas.microsoft.com/office/drawing/2014/main" id="{809D8147-C1D2-D85A-ABA8-DFF990C7CEA6}"/>
              </a:ext>
            </a:extLst>
          </p:cNvPr>
          <p:cNvPicPr>
            <a:picLocks noChangeAspect="1"/>
          </p:cNvPicPr>
          <p:nvPr/>
        </p:nvPicPr>
        <p:blipFill>
          <a:blip r:embed="rId3"/>
          <a:stretch>
            <a:fillRect/>
          </a:stretch>
        </p:blipFill>
        <p:spPr>
          <a:xfrm>
            <a:off x="2740892" y="1942756"/>
            <a:ext cx="8067675" cy="3952875"/>
          </a:xfrm>
          <a:prstGeom prst="rect">
            <a:avLst/>
          </a:prstGeom>
        </p:spPr>
      </p:pic>
      <p:sp>
        <p:nvSpPr>
          <p:cNvPr id="6" name="Footer Placeholder 2">
            <a:extLst>
              <a:ext uri="{FF2B5EF4-FFF2-40B4-BE49-F238E27FC236}">
                <a16:creationId xmlns:a16="http://schemas.microsoft.com/office/drawing/2014/main" id="{952E73E3-EC65-CBDB-6C0D-4C8DA7606420}"/>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spTree>
    <p:extLst>
      <p:ext uri="{BB962C8B-B14F-4D97-AF65-F5344CB8AC3E}">
        <p14:creationId xmlns:p14="http://schemas.microsoft.com/office/powerpoint/2010/main" val="370693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FCA40-BEF6-190A-E890-B49B07A54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B8F79-CE2D-57B8-788F-2D42A0FE3B71}"/>
              </a:ext>
            </a:extLst>
          </p:cNvPr>
          <p:cNvSpPr>
            <a:spLocks noGrp="1"/>
          </p:cNvSpPr>
          <p:nvPr>
            <p:ph type="ctrTitle"/>
          </p:nvPr>
        </p:nvSpPr>
        <p:spPr>
          <a:xfrm>
            <a:off x="4266520" y="932935"/>
            <a:ext cx="4554952" cy="556054"/>
          </a:xfrm>
        </p:spPr>
        <p:txBody>
          <a:bodyPr>
            <a:normAutofit fontScale="90000"/>
          </a:bodyPr>
          <a:lstStyle/>
          <a:p>
            <a:r>
              <a:rPr lang="en-US" sz="2400" b="1" dirty="0"/>
              <a:t>For all Non-Acceleration Students</a:t>
            </a:r>
          </a:p>
        </p:txBody>
      </p:sp>
      <p:sp>
        <p:nvSpPr>
          <p:cNvPr id="3" name="Rounded Rectangle 2">
            <a:extLst>
              <a:ext uri="{FF2B5EF4-FFF2-40B4-BE49-F238E27FC236}">
                <a16:creationId xmlns:a16="http://schemas.microsoft.com/office/drawing/2014/main" id="{8AF062EA-6F3A-0D2E-0AD0-D534EF44A062}"/>
              </a:ext>
            </a:extLst>
          </p:cNvPr>
          <p:cNvSpPr/>
          <p:nvPr/>
        </p:nvSpPr>
        <p:spPr>
          <a:xfrm>
            <a:off x="420130" y="691979"/>
            <a:ext cx="1507524" cy="10379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PCC</a:t>
            </a:r>
          </a:p>
        </p:txBody>
      </p:sp>
      <p:sp>
        <p:nvSpPr>
          <p:cNvPr id="4" name="Rounded Rectangle 3">
            <a:extLst>
              <a:ext uri="{FF2B5EF4-FFF2-40B4-BE49-F238E27FC236}">
                <a16:creationId xmlns:a16="http://schemas.microsoft.com/office/drawing/2014/main" id="{AD93DBD3-2D79-7DF3-B2CF-449768F76BEF}"/>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- 8</a:t>
            </a:r>
          </a:p>
        </p:txBody>
      </p:sp>
      <p:graphicFrame>
        <p:nvGraphicFramePr>
          <p:cNvPr id="20" name="Table 19">
            <a:extLst>
              <a:ext uri="{FF2B5EF4-FFF2-40B4-BE49-F238E27FC236}">
                <a16:creationId xmlns:a16="http://schemas.microsoft.com/office/drawing/2014/main" id="{DECB17F9-ABC1-8B04-F8F6-6BFFAD448ECA}"/>
              </a:ext>
            </a:extLst>
          </p:cNvPr>
          <p:cNvGraphicFramePr>
            <a:graphicFrameLocks noGrp="1"/>
          </p:cNvGraphicFramePr>
          <p:nvPr>
            <p:extLst>
              <p:ext uri="{D42A27DB-BD31-4B8C-83A1-F6EECF244321}">
                <p14:modId xmlns:p14="http://schemas.microsoft.com/office/powerpoint/2010/main" val="328105483"/>
              </p:ext>
            </p:extLst>
          </p:nvPr>
        </p:nvGraphicFramePr>
        <p:xfrm>
          <a:off x="1927654" y="2260737"/>
          <a:ext cx="9232685" cy="844913"/>
        </p:xfrm>
        <a:graphic>
          <a:graphicData uri="http://schemas.openxmlformats.org/drawingml/2006/table">
            <a:tbl>
              <a:tblPr firstRow="1" bandRow="1">
                <a:tableStyleId>{7DF18680-E054-41AD-8BC1-D1AEF772440D}</a:tableStyleId>
              </a:tblPr>
              <a:tblGrid>
                <a:gridCol w="1023385">
                  <a:extLst>
                    <a:ext uri="{9D8B030D-6E8A-4147-A177-3AD203B41FA5}">
                      <a16:colId xmlns:a16="http://schemas.microsoft.com/office/drawing/2014/main" val="3278593382"/>
                    </a:ext>
                  </a:extLst>
                </a:gridCol>
                <a:gridCol w="1254335">
                  <a:extLst>
                    <a:ext uri="{9D8B030D-6E8A-4147-A177-3AD203B41FA5}">
                      <a16:colId xmlns:a16="http://schemas.microsoft.com/office/drawing/2014/main" val="4259165604"/>
                    </a:ext>
                  </a:extLst>
                </a:gridCol>
                <a:gridCol w="3959797">
                  <a:extLst>
                    <a:ext uri="{9D8B030D-6E8A-4147-A177-3AD203B41FA5}">
                      <a16:colId xmlns:a16="http://schemas.microsoft.com/office/drawing/2014/main" val="1784743707"/>
                    </a:ext>
                  </a:extLst>
                </a:gridCol>
                <a:gridCol w="351570">
                  <a:extLst>
                    <a:ext uri="{9D8B030D-6E8A-4147-A177-3AD203B41FA5}">
                      <a16:colId xmlns:a16="http://schemas.microsoft.com/office/drawing/2014/main" val="2666582347"/>
                    </a:ext>
                  </a:extLst>
                </a:gridCol>
                <a:gridCol w="351570">
                  <a:extLst>
                    <a:ext uri="{9D8B030D-6E8A-4147-A177-3AD203B41FA5}">
                      <a16:colId xmlns:a16="http://schemas.microsoft.com/office/drawing/2014/main" val="2815562842"/>
                    </a:ext>
                  </a:extLst>
                </a:gridCol>
                <a:gridCol w="367463">
                  <a:extLst>
                    <a:ext uri="{9D8B030D-6E8A-4147-A177-3AD203B41FA5}">
                      <a16:colId xmlns:a16="http://schemas.microsoft.com/office/drawing/2014/main" val="2570331692"/>
                    </a:ext>
                  </a:extLst>
                </a:gridCol>
                <a:gridCol w="365875">
                  <a:extLst>
                    <a:ext uri="{9D8B030D-6E8A-4147-A177-3AD203B41FA5}">
                      <a16:colId xmlns:a16="http://schemas.microsoft.com/office/drawing/2014/main" val="320010570"/>
                    </a:ext>
                  </a:extLst>
                </a:gridCol>
                <a:gridCol w="535305">
                  <a:extLst>
                    <a:ext uri="{9D8B030D-6E8A-4147-A177-3AD203B41FA5}">
                      <a16:colId xmlns:a16="http://schemas.microsoft.com/office/drawing/2014/main" val="3202057796"/>
                    </a:ext>
                  </a:extLst>
                </a:gridCol>
                <a:gridCol w="1023385">
                  <a:extLst>
                    <a:ext uri="{9D8B030D-6E8A-4147-A177-3AD203B41FA5}">
                      <a16:colId xmlns:a16="http://schemas.microsoft.com/office/drawing/2014/main" val="1395306602"/>
                    </a:ext>
                  </a:extLst>
                </a:gridCol>
              </a:tblGrid>
              <a:tr h="241656">
                <a:tc>
                  <a:txBody>
                    <a:bodyPr/>
                    <a:lstStyle/>
                    <a:p>
                      <a:endParaRPr lang="en-US" dirty="0"/>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479153">
                <a:tc>
                  <a:txBody>
                    <a:bodyPr/>
                    <a:lstStyle/>
                    <a:p>
                      <a:endParaRPr lang="en-US" dirty="0"/>
                    </a:p>
                  </a:txBody>
                  <a:tcPr/>
                </a:tc>
                <a:tc>
                  <a:txBody>
                    <a:bodyPr/>
                    <a:lstStyle/>
                    <a:p>
                      <a:r>
                        <a:rPr lang="en-US" dirty="0"/>
                        <a:t>23CS4106</a:t>
                      </a:r>
                    </a:p>
                  </a:txBody>
                  <a:tcPr/>
                </a:tc>
                <a:tc>
                  <a:txBody>
                    <a:bodyPr/>
                    <a:lstStyle/>
                    <a:p>
                      <a:r>
                        <a:rPr lang="en-US" dirty="0"/>
                        <a:t>DISTRIBUTED COMPUTING</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917951856"/>
                  </a:ext>
                </a:extLst>
              </a:tr>
            </a:tbl>
          </a:graphicData>
        </a:graphic>
      </p:graphicFrame>
      <p:sp>
        <p:nvSpPr>
          <p:cNvPr id="6" name="Footer Placeholder 2">
            <a:extLst>
              <a:ext uri="{FF2B5EF4-FFF2-40B4-BE49-F238E27FC236}">
                <a16:creationId xmlns:a16="http://schemas.microsoft.com/office/drawing/2014/main" id="{D363ABB5-9131-FB86-A094-A7EC039F6F30}"/>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7" name="Picture 6" descr="A logo for a computer science institute&#10;&#10;Description automatically generated">
            <a:extLst>
              <a:ext uri="{FF2B5EF4-FFF2-40B4-BE49-F238E27FC236}">
                <a16:creationId xmlns:a16="http://schemas.microsoft.com/office/drawing/2014/main" id="{1612DF1B-5CFC-047E-FF27-DAEC38CA8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72641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BACEC-8E2A-1FC1-415A-30EDFC0B74EF}"/>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5B9BCA8C-0BAB-423C-EBFD-AE6A3818DB79}"/>
              </a:ext>
            </a:extLst>
          </p:cNvPr>
          <p:cNvSpPr/>
          <p:nvPr/>
        </p:nvSpPr>
        <p:spPr>
          <a:xfrm>
            <a:off x="420130" y="691979"/>
            <a:ext cx="1342682" cy="828675"/>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GBLP</a:t>
            </a:r>
          </a:p>
        </p:txBody>
      </p:sp>
      <p:sp>
        <p:nvSpPr>
          <p:cNvPr id="4" name="Rounded Rectangle 3">
            <a:extLst>
              <a:ext uri="{FF2B5EF4-FFF2-40B4-BE49-F238E27FC236}">
                <a16:creationId xmlns:a16="http://schemas.microsoft.com/office/drawing/2014/main" id="{2696B860-5420-5D0E-3801-B9D80698BCAD}"/>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- 9</a:t>
            </a:r>
          </a:p>
        </p:txBody>
      </p:sp>
      <p:graphicFrame>
        <p:nvGraphicFramePr>
          <p:cNvPr id="20" name="Table 19">
            <a:extLst>
              <a:ext uri="{FF2B5EF4-FFF2-40B4-BE49-F238E27FC236}">
                <a16:creationId xmlns:a16="http://schemas.microsoft.com/office/drawing/2014/main" id="{7C119D82-C6DE-919E-3210-A31DBD174BF3}"/>
              </a:ext>
            </a:extLst>
          </p:cNvPr>
          <p:cNvGraphicFramePr>
            <a:graphicFrameLocks noGrp="1"/>
          </p:cNvGraphicFramePr>
          <p:nvPr>
            <p:extLst>
              <p:ext uri="{D42A27DB-BD31-4B8C-83A1-F6EECF244321}">
                <p14:modId xmlns:p14="http://schemas.microsoft.com/office/powerpoint/2010/main" val="2229004214"/>
              </p:ext>
            </p:extLst>
          </p:nvPr>
        </p:nvGraphicFramePr>
        <p:xfrm>
          <a:off x="1562787" y="2279590"/>
          <a:ext cx="9587169" cy="844913"/>
        </p:xfrm>
        <a:graphic>
          <a:graphicData uri="http://schemas.openxmlformats.org/drawingml/2006/table">
            <a:tbl>
              <a:tblPr firstRow="1" bandRow="1">
                <a:tableStyleId>{7DF18680-E054-41AD-8BC1-D1AEF772440D}</a:tableStyleId>
              </a:tblPr>
              <a:tblGrid>
                <a:gridCol w="1062677">
                  <a:extLst>
                    <a:ext uri="{9D8B030D-6E8A-4147-A177-3AD203B41FA5}">
                      <a16:colId xmlns:a16="http://schemas.microsoft.com/office/drawing/2014/main" val="3278593382"/>
                    </a:ext>
                  </a:extLst>
                </a:gridCol>
                <a:gridCol w="1302495">
                  <a:extLst>
                    <a:ext uri="{9D8B030D-6E8A-4147-A177-3AD203B41FA5}">
                      <a16:colId xmlns:a16="http://schemas.microsoft.com/office/drawing/2014/main" val="4259165604"/>
                    </a:ext>
                  </a:extLst>
                </a:gridCol>
                <a:gridCol w="4111831">
                  <a:extLst>
                    <a:ext uri="{9D8B030D-6E8A-4147-A177-3AD203B41FA5}">
                      <a16:colId xmlns:a16="http://schemas.microsoft.com/office/drawing/2014/main" val="1784743707"/>
                    </a:ext>
                  </a:extLst>
                </a:gridCol>
                <a:gridCol w="365068">
                  <a:extLst>
                    <a:ext uri="{9D8B030D-6E8A-4147-A177-3AD203B41FA5}">
                      <a16:colId xmlns:a16="http://schemas.microsoft.com/office/drawing/2014/main" val="2666582347"/>
                    </a:ext>
                  </a:extLst>
                </a:gridCol>
                <a:gridCol w="365068">
                  <a:extLst>
                    <a:ext uri="{9D8B030D-6E8A-4147-A177-3AD203B41FA5}">
                      <a16:colId xmlns:a16="http://schemas.microsoft.com/office/drawing/2014/main" val="2815562842"/>
                    </a:ext>
                  </a:extLst>
                </a:gridCol>
                <a:gridCol w="381572">
                  <a:extLst>
                    <a:ext uri="{9D8B030D-6E8A-4147-A177-3AD203B41FA5}">
                      <a16:colId xmlns:a16="http://schemas.microsoft.com/office/drawing/2014/main" val="2570331692"/>
                    </a:ext>
                  </a:extLst>
                </a:gridCol>
                <a:gridCol w="379923">
                  <a:extLst>
                    <a:ext uri="{9D8B030D-6E8A-4147-A177-3AD203B41FA5}">
                      <a16:colId xmlns:a16="http://schemas.microsoft.com/office/drawing/2014/main" val="320010570"/>
                    </a:ext>
                  </a:extLst>
                </a:gridCol>
                <a:gridCol w="555858">
                  <a:extLst>
                    <a:ext uri="{9D8B030D-6E8A-4147-A177-3AD203B41FA5}">
                      <a16:colId xmlns:a16="http://schemas.microsoft.com/office/drawing/2014/main" val="3202057796"/>
                    </a:ext>
                  </a:extLst>
                </a:gridCol>
                <a:gridCol w="1062677">
                  <a:extLst>
                    <a:ext uri="{9D8B030D-6E8A-4147-A177-3AD203B41FA5}">
                      <a16:colId xmlns:a16="http://schemas.microsoft.com/office/drawing/2014/main" val="1395306602"/>
                    </a:ext>
                  </a:extLst>
                </a:gridCol>
              </a:tblGrid>
              <a:tr h="241656">
                <a:tc>
                  <a:txBody>
                    <a:bodyPr/>
                    <a:lstStyle/>
                    <a:p>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479153">
                <a:tc>
                  <a:txBody>
                    <a:bodyPr/>
                    <a:lstStyle/>
                    <a:p>
                      <a:endParaRPr lang="en-US" dirty="0"/>
                    </a:p>
                  </a:txBody>
                  <a:tcPr/>
                </a:tc>
                <a:tc>
                  <a:txBody>
                    <a:bodyPr/>
                    <a:lstStyle/>
                    <a:p>
                      <a:r>
                        <a:rPr lang="en-US" dirty="0"/>
                        <a:t>23UC0013</a:t>
                      </a:r>
                    </a:p>
                  </a:txBody>
                  <a:tcPr/>
                </a:tc>
                <a:tc>
                  <a:txBody>
                    <a:bodyPr/>
                    <a:lstStyle/>
                    <a:p>
                      <a:r>
                        <a:rPr lang="en-US" dirty="0"/>
                        <a:t>Global Logic Design Practicum</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917951856"/>
                  </a:ext>
                </a:extLst>
              </a:tr>
            </a:tbl>
          </a:graphicData>
        </a:graphic>
      </p:graphicFrame>
      <p:sp>
        <p:nvSpPr>
          <p:cNvPr id="6" name="Title 1">
            <a:extLst>
              <a:ext uri="{FF2B5EF4-FFF2-40B4-BE49-F238E27FC236}">
                <a16:creationId xmlns:a16="http://schemas.microsoft.com/office/drawing/2014/main" id="{EB812CC9-7707-3EE2-1D08-B70ABF9788C2}"/>
              </a:ext>
            </a:extLst>
          </p:cNvPr>
          <p:cNvSpPr txBox="1">
            <a:spLocks/>
          </p:cNvSpPr>
          <p:nvPr/>
        </p:nvSpPr>
        <p:spPr>
          <a:xfrm>
            <a:off x="2396022" y="4386954"/>
            <a:ext cx="8262551" cy="556054"/>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t>Note: This should be registered for students who have not completed GBLP  (Detained) in 2-1 and 2-2</a:t>
            </a:r>
          </a:p>
        </p:txBody>
      </p:sp>
      <p:sp>
        <p:nvSpPr>
          <p:cNvPr id="2" name="Footer Placeholder 2">
            <a:extLst>
              <a:ext uri="{FF2B5EF4-FFF2-40B4-BE49-F238E27FC236}">
                <a16:creationId xmlns:a16="http://schemas.microsoft.com/office/drawing/2014/main" id="{AFACFF30-2A6B-5348-6009-83BCA4FD3ADD}"/>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7" name="Picture 6" descr="A logo for a computer science institute&#10;&#10;Description automatically generated">
            <a:extLst>
              <a:ext uri="{FF2B5EF4-FFF2-40B4-BE49-F238E27FC236}">
                <a16:creationId xmlns:a16="http://schemas.microsoft.com/office/drawing/2014/main" id="{A4BAB768-8969-5C71-4D62-AF973DDC2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25784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81E25-C304-9805-2BEC-2D76993958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705F4-50E9-364B-229D-E49DE5139B26}"/>
              </a:ext>
            </a:extLst>
          </p:cNvPr>
          <p:cNvSpPr>
            <a:spLocks noGrp="1"/>
          </p:cNvSpPr>
          <p:nvPr>
            <p:ph type="ctrTitle"/>
          </p:nvPr>
        </p:nvSpPr>
        <p:spPr>
          <a:xfrm>
            <a:off x="1805478" y="50277"/>
            <a:ext cx="8286750" cy="454500"/>
          </a:xfrm>
        </p:spPr>
        <p:txBody>
          <a:bodyPr>
            <a:normAutofit/>
          </a:bodyPr>
          <a:lstStyle/>
          <a:p>
            <a:r>
              <a:rPr lang="en-US" sz="2000" b="1" u="sng" dirty="0">
                <a:solidFill>
                  <a:schemeClr val="accent5">
                    <a:lumMod val="50000"/>
                  </a:schemeClr>
                </a:solidFill>
              </a:rPr>
              <a:t>Y23 Academic Regulation- Graduation Requirements-</a:t>
            </a:r>
            <a:r>
              <a:rPr lang="en-US" sz="2000" b="1" u="sng" dirty="0" err="1">
                <a:solidFill>
                  <a:schemeClr val="accent5">
                    <a:lumMod val="50000"/>
                  </a:schemeClr>
                </a:solidFill>
              </a:rPr>
              <a:t>B.Tech</a:t>
            </a:r>
            <a:r>
              <a:rPr lang="en-US" sz="2000" b="1" u="sng" dirty="0">
                <a:solidFill>
                  <a:schemeClr val="accent5">
                    <a:lumMod val="50000"/>
                  </a:schemeClr>
                </a:solidFill>
              </a:rPr>
              <a:t> (CSE) Program</a:t>
            </a:r>
            <a:endParaRPr lang="en-US" sz="3200" b="1" u="sng" dirty="0">
              <a:solidFill>
                <a:schemeClr val="accent5">
                  <a:lumMod val="50000"/>
                </a:schemeClr>
              </a:solidFill>
            </a:endParaRPr>
          </a:p>
        </p:txBody>
      </p:sp>
      <p:sp>
        <p:nvSpPr>
          <p:cNvPr id="10" name="Title 1">
            <a:extLst>
              <a:ext uri="{FF2B5EF4-FFF2-40B4-BE49-F238E27FC236}">
                <a16:creationId xmlns:a16="http://schemas.microsoft.com/office/drawing/2014/main" id="{E8DBF532-9C6F-0F7E-869E-E13B9AC4976D}"/>
              </a:ext>
            </a:extLst>
          </p:cNvPr>
          <p:cNvSpPr txBox="1">
            <a:spLocks/>
          </p:cNvSpPr>
          <p:nvPr/>
        </p:nvSpPr>
        <p:spPr>
          <a:xfrm>
            <a:off x="8241314" y="2727350"/>
            <a:ext cx="3701828" cy="3307690"/>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70000"/>
              </a:lnSpc>
            </a:pPr>
            <a:r>
              <a:rPr lang="en-US" sz="1600" b="1" dirty="0">
                <a:solidFill>
                  <a:schemeClr val="accent2">
                    <a:lumMod val="50000"/>
                  </a:schemeClr>
                </a:solidFill>
              </a:rPr>
              <a:t>Note: Those students aiming for an Honors Degree will be completing an additional 20 credits from the Honors  specific Buckets</a:t>
            </a:r>
          </a:p>
        </p:txBody>
      </p:sp>
      <p:pic>
        <p:nvPicPr>
          <p:cNvPr id="4" name="Picture 3">
            <a:extLst>
              <a:ext uri="{FF2B5EF4-FFF2-40B4-BE49-F238E27FC236}">
                <a16:creationId xmlns:a16="http://schemas.microsoft.com/office/drawing/2014/main" id="{3C0CAB8B-571B-0F6B-4C16-BA8BA522DA92}"/>
              </a:ext>
            </a:extLst>
          </p:cNvPr>
          <p:cNvPicPr>
            <a:picLocks noChangeAspect="1"/>
          </p:cNvPicPr>
          <p:nvPr/>
        </p:nvPicPr>
        <p:blipFill>
          <a:blip r:embed="rId2"/>
          <a:stretch>
            <a:fillRect/>
          </a:stretch>
        </p:blipFill>
        <p:spPr>
          <a:xfrm>
            <a:off x="4053526" y="496074"/>
            <a:ext cx="3984050" cy="5720966"/>
          </a:xfrm>
          <a:prstGeom prst="rect">
            <a:avLst/>
          </a:prstGeom>
        </p:spPr>
      </p:pic>
      <p:sp>
        <p:nvSpPr>
          <p:cNvPr id="3" name="Footer Placeholder 2">
            <a:extLst>
              <a:ext uri="{FF2B5EF4-FFF2-40B4-BE49-F238E27FC236}">
                <a16:creationId xmlns:a16="http://schemas.microsoft.com/office/drawing/2014/main" id="{285B2BAC-8E31-BE8B-5FBA-5C916C85A313}"/>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5" name="Picture 4" descr="A logo for a computer science institute&#10;&#10;Description automatically generated">
            <a:extLst>
              <a:ext uri="{FF2B5EF4-FFF2-40B4-BE49-F238E27FC236}">
                <a16:creationId xmlns:a16="http://schemas.microsoft.com/office/drawing/2014/main" id="{15FBA441-41E7-083E-2156-355DAB29A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4444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820B8A-9D3D-CBDF-A3AA-3F35016ECEBC}"/>
              </a:ext>
            </a:extLst>
          </p:cNvPr>
          <p:cNvSpPr>
            <a:spLocks noGrp="1"/>
          </p:cNvSpPr>
          <p:nvPr>
            <p:ph type="ftr" sz="quarter" idx="11"/>
          </p:nvPr>
        </p:nvSpPr>
        <p:spPr/>
        <p:txBody>
          <a:bodyPr/>
          <a:lstStyle/>
          <a:p>
            <a:r>
              <a:rPr lang="en-US" dirty="0"/>
              <a:t>Y23- Registrations - Odd Sem - 2025-26 - Department of CSE-2</a:t>
            </a:r>
          </a:p>
        </p:txBody>
      </p:sp>
      <p:sp>
        <p:nvSpPr>
          <p:cNvPr id="4" name="Slide Number Placeholder 3">
            <a:extLst>
              <a:ext uri="{FF2B5EF4-FFF2-40B4-BE49-F238E27FC236}">
                <a16:creationId xmlns:a16="http://schemas.microsoft.com/office/drawing/2014/main" id="{E32A8B6D-23F5-0AD4-797A-E936BCB77C8B}"/>
              </a:ext>
            </a:extLst>
          </p:cNvPr>
          <p:cNvSpPr>
            <a:spLocks noGrp="1"/>
          </p:cNvSpPr>
          <p:nvPr>
            <p:ph type="sldNum" sz="quarter" idx="12"/>
          </p:nvPr>
        </p:nvSpPr>
        <p:spPr/>
        <p:txBody>
          <a:bodyPr/>
          <a:lstStyle/>
          <a:p>
            <a:fld id="{F2DB91B5-A1AF-8F44-B584-A5C8B9065F98}" type="slidenum">
              <a:rPr lang="en-US" smtClean="0"/>
              <a:t>20</a:t>
            </a:fld>
            <a:endParaRPr lang="en-US"/>
          </a:p>
        </p:txBody>
      </p:sp>
      <p:sp>
        <p:nvSpPr>
          <p:cNvPr id="5" name="Title 1">
            <a:extLst>
              <a:ext uri="{FF2B5EF4-FFF2-40B4-BE49-F238E27FC236}">
                <a16:creationId xmlns:a16="http://schemas.microsoft.com/office/drawing/2014/main" id="{7CED50C6-4D0F-255B-3463-E9DACE6728DC}"/>
              </a:ext>
            </a:extLst>
          </p:cNvPr>
          <p:cNvSpPr txBox="1">
            <a:spLocks/>
          </p:cNvSpPr>
          <p:nvPr/>
        </p:nvSpPr>
        <p:spPr>
          <a:xfrm>
            <a:off x="4372231" y="343314"/>
            <a:ext cx="3447535" cy="36512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Important Contacts</a:t>
            </a:r>
          </a:p>
        </p:txBody>
      </p:sp>
      <p:graphicFrame>
        <p:nvGraphicFramePr>
          <p:cNvPr id="6" name="Table 5">
            <a:extLst>
              <a:ext uri="{FF2B5EF4-FFF2-40B4-BE49-F238E27FC236}">
                <a16:creationId xmlns:a16="http://schemas.microsoft.com/office/drawing/2014/main" id="{E31DC42F-D5BF-9B71-6B5F-89E2343E1C42}"/>
              </a:ext>
            </a:extLst>
          </p:cNvPr>
          <p:cNvGraphicFramePr>
            <a:graphicFrameLocks noGrp="1"/>
          </p:cNvGraphicFramePr>
          <p:nvPr>
            <p:extLst>
              <p:ext uri="{D42A27DB-BD31-4B8C-83A1-F6EECF244321}">
                <p14:modId xmlns:p14="http://schemas.microsoft.com/office/powerpoint/2010/main" val="3535440397"/>
              </p:ext>
            </p:extLst>
          </p:nvPr>
        </p:nvGraphicFramePr>
        <p:xfrm>
          <a:off x="1689100" y="1858297"/>
          <a:ext cx="9028061" cy="2646165"/>
        </p:xfrm>
        <a:graphic>
          <a:graphicData uri="http://schemas.openxmlformats.org/drawingml/2006/table">
            <a:tbl>
              <a:tblPr>
                <a:tableStyleId>{1FECB4D8-DB02-4DC6-A0A2-4F2EBAE1DC90}</a:tableStyleId>
              </a:tblPr>
              <a:tblGrid>
                <a:gridCol w="299093">
                  <a:extLst>
                    <a:ext uri="{9D8B030D-6E8A-4147-A177-3AD203B41FA5}">
                      <a16:colId xmlns:a16="http://schemas.microsoft.com/office/drawing/2014/main" val="3860283823"/>
                    </a:ext>
                  </a:extLst>
                </a:gridCol>
                <a:gridCol w="1846575">
                  <a:extLst>
                    <a:ext uri="{9D8B030D-6E8A-4147-A177-3AD203B41FA5}">
                      <a16:colId xmlns:a16="http://schemas.microsoft.com/office/drawing/2014/main" val="1685374654"/>
                    </a:ext>
                  </a:extLst>
                </a:gridCol>
                <a:gridCol w="559174">
                  <a:extLst>
                    <a:ext uri="{9D8B030D-6E8A-4147-A177-3AD203B41FA5}">
                      <a16:colId xmlns:a16="http://schemas.microsoft.com/office/drawing/2014/main" val="285405059"/>
                    </a:ext>
                  </a:extLst>
                </a:gridCol>
                <a:gridCol w="2184680">
                  <a:extLst>
                    <a:ext uri="{9D8B030D-6E8A-4147-A177-3AD203B41FA5}">
                      <a16:colId xmlns:a16="http://schemas.microsoft.com/office/drawing/2014/main" val="3792707675"/>
                    </a:ext>
                  </a:extLst>
                </a:gridCol>
                <a:gridCol w="858267">
                  <a:extLst>
                    <a:ext uri="{9D8B030D-6E8A-4147-A177-3AD203B41FA5}">
                      <a16:colId xmlns:a16="http://schemas.microsoft.com/office/drawing/2014/main" val="3289301347"/>
                    </a:ext>
                  </a:extLst>
                </a:gridCol>
                <a:gridCol w="2135915">
                  <a:extLst>
                    <a:ext uri="{9D8B030D-6E8A-4147-A177-3AD203B41FA5}">
                      <a16:colId xmlns:a16="http://schemas.microsoft.com/office/drawing/2014/main" val="1676927577"/>
                    </a:ext>
                  </a:extLst>
                </a:gridCol>
                <a:gridCol w="1144357">
                  <a:extLst>
                    <a:ext uri="{9D8B030D-6E8A-4147-A177-3AD203B41FA5}">
                      <a16:colId xmlns:a16="http://schemas.microsoft.com/office/drawing/2014/main" val="418019898"/>
                    </a:ext>
                  </a:extLst>
                </a:gridCol>
              </a:tblGrid>
              <a:tr h="252320">
                <a:tc>
                  <a:txBody>
                    <a:bodyPr/>
                    <a:lstStyle/>
                    <a:p>
                      <a:pPr algn="ctr" fontAlgn="ctr"/>
                      <a:r>
                        <a:rPr lang="en-IN" sz="1050" b="1" u="none" strike="noStrike" dirty="0">
                          <a:effectLst/>
                        </a:rPr>
                        <a:t> </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Counsellor </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gridSpan="4">
                  <a:txBody>
                    <a:bodyPr/>
                    <a:lstStyle/>
                    <a:p>
                      <a:pPr algn="ctr" fontAlgn="ctr"/>
                      <a:r>
                        <a:rPr lang="en-IN" sz="1050" b="1" u="none" strike="noStrike">
                          <a:effectLst/>
                        </a:rPr>
                        <a:t>Primary Contact </a:t>
                      </a:r>
                      <a:endParaRPr lang="en-IN" sz="1050" b="1" i="0" u="none" strike="noStrike">
                        <a:solidFill>
                          <a:srgbClr val="000000"/>
                        </a:solidFill>
                        <a:effectLst/>
                        <a:latin typeface="Aptos Narrow" panose="020B0004020202020204" pitchFamily="34"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9437643"/>
                  </a:ext>
                </a:extLst>
              </a:tr>
              <a:tr h="252320">
                <a:tc>
                  <a:txBody>
                    <a:bodyPr/>
                    <a:lstStyle/>
                    <a:p>
                      <a:pPr algn="ctr" fontAlgn="ctr"/>
                      <a:r>
                        <a:rPr lang="en-IN" sz="1050" b="1" u="none" strike="noStrike">
                          <a:effectLst/>
                        </a:rPr>
                        <a:t>1</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err="1">
                          <a:effectLst/>
                        </a:rPr>
                        <a:t>Mr.M.CHANDAN</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Professor In-charge</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9491115961</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mcchakravarthy@kluniversity.in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23229251"/>
                  </a:ext>
                </a:extLst>
              </a:tr>
              <a:tr h="252320">
                <a:tc>
                  <a:txBody>
                    <a:bodyPr/>
                    <a:lstStyle/>
                    <a:p>
                      <a:pPr algn="ctr" fontAlgn="ctr"/>
                      <a:r>
                        <a:rPr lang="en-IN" sz="1050" b="1" u="none" strike="noStrike">
                          <a:effectLst/>
                        </a:rPr>
                        <a:t>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Dr.MOTHUKURI RADHA</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Cunselling Professor In-charge</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9848659298</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radha@kluniversity.in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3506486"/>
                  </a:ext>
                </a:extLst>
              </a:tr>
              <a:tr h="252320">
                <a:tc>
                  <a:txBody>
                    <a:bodyPr/>
                    <a:lstStyle/>
                    <a:p>
                      <a:pPr algn="ctr" fontAlgn="ctr"/>
                      <a:r>
                        <a:rPr lang="en-IN" sz="1050" b="1" u="none" strike="noStrike">
                          <a:effectLst/>
                        </a:rPr>
                        <a:t>3</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Ms. ANUMULA SRUTHI</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ERP Incharge Y23 </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9492888150</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asruthi@kluniversity.in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165597050"/>
                  </a:ext>
                </a:extLst>
              </a:tr>
              <a:tr h="252320">
                <a:tc>
                  <a:txBody>
                    <a:bodyPr/>
                    <a:lstStyle/>
                    <a:p>
                      <a:pPr algn="ctr" fontAlgn="ctr"/>
                      <a:r>
                        <a:rPr lang="en-IN" sz="1050" b="1" u="none" strike="noStrike">
                          <a:effectLst/>
                        </a:rPr>
                        <a:t>4</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Mr. RAJESH TULASI</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Registrations member Y23</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9441075108</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rajeshtulasi@kluniversity.in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75888585"/>
                  </a:ext>
                </a:extLst>
              </a:tr>
              <a:tr h="252320">
                <a:tc>
                  <a:txBody>
                    <a:bodyPr/>
                    <a:lstStyle/>
                    <a:p>
                      <a:pPr algn="ctr" fontAlgn="ctr"/>
                      <a:r>
                        <a:rPr lang="en-IN" sz="1050" b="1" u="none" strike="noStrike">
                          <a:effectLst/>
                        </a:rPr>
                        <a:t>5</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Ms. PUNYALA RAMADEVI</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Registrations member Y23</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7993752406</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pramadevi@kluniversity.in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63190773"/>
                  </a:ext>
                </a:extLst>
              </a:tr>
              <a:tr h="252320">
                <a:tc>
                  <a:txBody>
                    <a:bodyPr/>
                    <a:lstStyle/>
                    <a:p>
                      <a:pPr algn="ctr" fontAlgn="ctr"/>
                      <a:r>
                        <a:rPr lang="en-IN" sz="1050" b="1" u="none" strike="noStrike">
                          <a:effectLst/>
                        </a:rPr>
                        <a:t>6</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Dr. T CHITHRAKUMAR</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Registrations member Y23</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7200464709</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tchithrakumar@kluniversity.in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184686591"/>
                  </a:ext>
                </a:extLst>
              </a:tr>
              <a:tr h="252320">
                <a:tc>
                  <a:txBody>
                    <a:bodyPr/>
                    <a:lstStyle/>
                    <a:p>
                      <a:pPr algn="ctr" fontAlgn="ctr"/>
                      <a:r>
                        <a:rPr lang="en-IN" sz="1050" b="1" u="none" strike="noStrike">
                          <a:effectLst/>
                        </a:rPr>
                        <a:t>7</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Dr. P PRABAKARAN</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Registrations member Y23</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9842459808</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pprabakaran@kluniversity.in</a:t>
                      </a:r>
                      <a:endParaRPr lang="en-IN" sz="105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Y23 CSE-2</a:t>
                      </a:r>
                      <a:endParaRPr lang="en-IN" sz="105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00163679"/>
                  </a:ext>
                </a:extLst>
              </a:tr>
              <a:tr h="252320">
                <a:tc>
                  <a:txBody>
                    <a:bodyPr/>
                    <a:lstStyle/>
                    <a:p>
                      <a:pPr algn="ctr" fontAlgn="ctr"/>
                      <a:r>
                        <a:rPr lang="en-IN" sz="1050" b="1" u="none" strike="noStrike">
                          <a:effectLst/>
                        </a:rPr>
                        <a:t>8</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Dr.KVD Kiran </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Alternate HOD </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9985528099</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200" b="1" u="sng" strike="noStrike" dirty="0">
                          <a:effectLst/>
                          <a:hlinkClick r:id="rId2"/>
                        </a:rPr>
                        <a:t>kiran_cse@kluniversity.in</a:t>
                      </a:r>
                      <a:endParaRPr lang="en-IN" sz="1200" b="1" i="0" u="sng" strike="noStrike" dirty="0">
                        <a:solidFill>
                          <a:srgbClr val="467886"/>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Y23 CSE-2</a:t>
                      </a:r>
                      <a:endParaRPr lang="en-IN" sz="105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50113953"/>
                  </a:ext>
                </a:extLst>
              </a:tr>
              <a:tr h="252320">
                <a:tc>
                  <a:txBody>
                    <a:bodyPr/>
                    <a:lstStyle/>
                    <a:p>
                      <a:pPr algn="ctr" fontAlgn="ctr"/>
                      <a:r>
                        <a:rPr lang="en-IN" sz="1050" b="1" u="none" strike="noStrike">
                          <a:effectLst/>
                        </a:rPr>
                        <a:t> </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Dr.B. Tirapathi Reddy</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CSE-2</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HOD </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a:effectLst/>
                        </a:rPr>
                        <a:t>8099721265</a:t>
                      </a:r>
                      <a:endParaRPr lang="en-IN" sz="105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200" b="1" u="sng" strike="noStrike">
                          <a:effectLst/>
                          <a:hlinkClick r:id="rId3"/>
                        </a:rPr>
                        <a:t>tirapathireddyb@kluniversity.in</a:t>
                      </a:r>
                      <a:endParaRPr lang="en-IN" sz="1200" b="1" i="0" u="sng" strike="noStrike">
                        <a:solidFill>
                          <a:srgbClr val="467886"/>
                        </a:solidFill>
                        <a:effectLst/>
                        <a:latin typeface="Aptos Narrow" panose="020B0004020202020204" pitchFamily="34" charset="0"/>
                      </a:endParaRPr>
                    </a:p>
                  </a:txBody>
                  <a:tcPr marL="9525" marR="9525" marT="9525" marB="0" anchor="ctr"/>
                </a:tc>
                <a:tc>
                  <a:txBody>
                    <a:bodyPr/>
                    <a:lstStyle/>
                    <a:p>
                      <a:pPr algn="ctr" fontAlgn="ctr"/>
                      <a:r>
                        <a:rPr lang="en-IN" sz="1050" b="1" u="none" strike="noStrike" dirty="0">
                          <a:effectLst/>
                        </a:rPr>
                        <a:t>Y23 CSE-2</a:t>
                      </a:r>
                      <a:endParaRPr lang="en-IN" sz="105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79633648"/>
                  </a:ext>
                </a:extLst>
              </a:tr>
            </a:tbl>
          </a:graphicData>
        </a:graphic>
      </p:graphicFrame>
    </p:spTree>
    <p:extLst>
      <p:ext uri="{BB962C8B-B14F-4D97-AF65-F5344CB8AC3E}">
        <p14:creationId xmlns:p14="http://schemas.microsoft.com/office/powerpoint/2010/main" val="3898004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C799A5-AB3A-E01D-91D8-2242B8903CCF}"/>
              </a:ext>
            </a:extLst>
          </p:cNvPr>
          <p:cNvSpPr>
            <a:spLocks noGrp="1"/>
          </p:cNvSpPr>
          <p:nvPr>
            <p:ph type="ftr" sz="quarter" idx="11"/>
          </p:nvPr>
        </p:nvSpPr>
        <p:spPr/>
        <p:txBody>
          <a:bodyPr/>
          <a:lstStyle/>
          <a:p>
            <a:r>
              <a:rPr lang="en-US" dirty="0"/>
              <a:t>Y23- Registrations - Odd Sem - 2025-26 - Department of CSE-2</a:t>
            </a:r>
          </a:p>
        </p:txBody>
      </p:sp>
      <p:sp>
        <p:nvSpPr>
          <p:cNvPr id="3" name="Slide Number Placeholder 2">
            <a:extLst>
              <a:ext uri="{FF2B5EF4-FFF2-40B4-BE49-F238E27FC236}">
                <a16:creationId xmlns:a16="http://schemas.microsoft.com/office/drawing/2014/main" id="{B02F5D4D-45EF-CFE8-5F3A-CDAA80F01E5C}"/>
              </a:ext>
            </a:extLst>
          </p:cNvPr>
          <p:cNvSpPr>
            <a:spLocks noGrp="1"/>
          </p:cNvSpPr>
          <p:nvPr>
            <p:ph type="sldNum" sz="quarter" idx="12"/>
          </p:nvPr>
        </p:nvSpPr>
        <p:spPr/>
        <p:txBody>
          <a:bodyPr/>
          <a:lstStyle/>
          <a:p>
            <a:fld id="{F2DB91B5-A1AF-8F44-B584-A5C8B9065F98}" type="slidenum">
              <a:rPr lang="en-US" smtClean="0"/>
              <a:t>21</a:t>
            </a:fld>
            <a:endParaRPr lang="en-US"/>
          </a:p>
        </p:txBody>
      </p:sp>
      <p:sp>
        <p:nvSpPr>
          <p:cNvPr id="6" name="TextBox 5">
            <a:extLst>
              <a:ext uri="{FF2B5EF4-FFF2-40B4-BE49-F238E27FC236}">
                <a16:creationId xmlns:a16="http://schemas.microsoft.com/office/drawing/2014/main" id="{1FD87C45-0BF1-30A6-FAB0-0681CB3A0D80}"/>
              </a:ext>
            </a:extLst>
          </p:cNvPr>
          <p:cNvSpPr txBox="1"/>
          <p:nvPr/>
        </p:nvSpPr>
        <p:spPr>
          <a:xfrm>
            <a:off x="1323680" y="1571885"/>
            <a:ext cx="8828987" cy="2552302"/>
          </a:xfrm>
          <a:prstGeom prst="rect">
            <a:avLst/>
          </a:prstGeom>
          <a:noFill/>
        </p:spPr>
        <p:txBody>
          <a:bodyPr wrap="square" rtlCol="0">
            <a:spAutoFit/>
          </a:bodyPr>
          <a:lstStyle/>
          <a:p>
            <a:pPr algn="ctr">
              <a:lnSpc>
                <a:spcPct val="200000"/>
              </a:lnSpc>
            </a:pPr>
            <a:r>
              <a:rPr lang="en-US" sz="2800" dirty="0">
                <a:solidFill>
                  <a:schemeClr val="accent6">
                    <a:lumMod val="50000"/>
                  </a:schemeClr>
                </a:solidFill>
                <a:latin typeface="Comic Sans MS" panose="030F0702030302020204" pitchFamily="66" charset="0"/>
              </a:rPr>
              <a:t>Thank you!</a:t>
            </a:r>
            <a:br>
              <a:rPr lang="en-US" sz="2800" dirty="0">
                <a:solidFill>
                  <a:schemeClr val="accent6">
                    <a:lumMod val="50000"/>
                  </a:schemeClr>
                </a:solidFill>
                <a:latin typeface="Comic Sans MS" panose="030F0702030302020204" pitchFamily="66" charset="0"/>
              </a:rPr>
            </a:br>
            <a:r>
              <a:rPr lang="en-US" sz="2800" dirty="0">
                <a:solidFill>
                  <a:schemeClr val="accent6">
                    <a:lumMod val="50000"/>
                  </a:schemeClr>
                </a:solidFill>
                <a:latin typeface="Comic Sans MS" panose="030F0702030302020204" pitchFamily="66" charset="0"/>
              </a:rPr>
              <a:t>Best Wishes for the upcoming </a:t>
            </a:r>
          </a:p>
          <a:p>
            <a:pPr algn="ctr">
              <a:lnSpc>
                <a:spcPct val="200000"/>
              </a:lnSpc>
            </a:pPr>
            <a:r>
              <a:rPr lang="en-US" sz="2800" dirty="0">
                <a:solidFill>
                  <a:schemeClr val="accent6">
                    <a:lumMod val="50000"/>
                  </a:schemeClr>
                </a:solidFill>
                <a:latin typeface="Comic Sans MS" panose="030F0702030302020204" pitchFamily="66" charset="0"/>
              </a:rPr>
              <a:t>Academic Year 2025-26</a:t>
            </a:r>
            <a:endParaRPr lang="en-IN" sz="2800" dirty="0">
              <a:solidFill>
                <a:schemeClr val="accent6">
                  <a:lumMod val="50000"/>
                </a:schemeClr>
              </a:solidFill>
              <a:latin typeface="Comic Sans MS" panose="030F0702030302020204" pitchFamily="66" charset="0"/>
            </a:endParaRPr>
          </a:p>
        </p:txBody>
      </p:sp>
    </p:spTree>
    <p:extLst>
      <p:ext uri="{BB962C8B-B14F-4D97-AF65-F5344CB8AC3E}">
        <p14:creationId xmlns:p14="http://schemas.microsoft.com/office/powerpoint/2010/main" val="11134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4292A-B837-C540-B5AD-C1F212F67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7120E-CF9F-4874-9D75-548F05308F38}"/>
              </a:ext>
            </a:extLst>
          </p:cNvPr>
          <p:cNvSpPr>
            <a:spLocks noGrp="1"/>
          </p:cNvSpPr>
          <p:nvPr>
            <p:ph type="ctrTitle"/>
          </p:nvPr>
        </p:nvSpPr>
        <p:spPr>
          <a:xfrm>
            <a:off x="2536288" y="68026"/>
            <a:ext cx="5885935" cy="692622"/>
          </a:xfrm>
        </p:spPr>
        <p:txBody>
          <a:bodyPr>
            <a:normAutofit/>
          </a:bodyPr>
          <a:lstStyle/>
          <a:p>
            <a:r>
              <a:rPr lang="en-US" sz="3600" b="1" dirty="0"/>
              <a:t>Registration Process</a:t>
            </a:r>
          </a:p>
        </p:txBody>
      </p:sp>
      <p:sp>
        <p:nvSpPr>
          <p:cNvPr id="7" name="TextBox 6">
            <a:extLst>
              <a:ext uri="{FF2B5EF4-FFF2-40B4-BE49-F238E27FC236}">
                <a16:creationId xmlns:a16="http://schemas.microsoft.com/office/drawing/2014/main" id="{EC156052-45E3-98C6-CFFF-C2F2AFC6B6C1}"/>
              </a:ext>
            </a:extLst>
          </p:cNvPr>
          <p:cNvSpPr txBox="1"/>
          <p:nvPr/>
        </p:nvSpPr>
        <p:spPr>
          <a:xfrm>
            <a:off x="542925" y="1143000"/>
            <a:ext cx="1058532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Step 1: Log in to your ERP Account and ensure that there are no dues.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Step 2: Connect with your counsellor through a Microsoft Teams account and follow the guidelines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Step 3: Decide on your Cluster (1 or 2) based on the Specialization (Finalized from dept)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Step 4: Select your courses in the same cluster carefully based on your specific requirements, and avoid comparing them with those of other students, as the courses are tailored to meet individual needs.  Ensure that you select all components (L, T, P, S) based on the course structure without missing any component.  </a:t>
            </a:r>
            <a:r>
              <a:rPr lang="en-US" dirty="0">
                <a:solidFill>
                  <a:srgbClr val="FF0000"/>
                </a:solidFill>
              </a:rPr>
              <a:t>Cross-cluster selections may result in timetable clashes, and registration will not be successful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Step 5: After selecting courses in all categories, review the displayed timetable carefully and then submit.</a:t>
            </a:r>
            <a:br>
              <a:rPr lang="en-US" dirty="0"/>
            </a:br>
            <a:br>
              <a:rPr lang="en-US" dirty="0"/>
            </a:br>
            <a:r>
              <a:rPr lang="en-US" dirty="0"/>
              <a:t>Step—6. Log out and Log in to ERP to check your TT again.</a:t>
            </a:r>
          </a:p>
          <a:p>
            <a:endParaRPr lang="en-US" dirty="0"/>
          </a:p>
        </p:txBody>
      </p:sp>
      <p:sp>
        <p:nvSpPr>
          <p:cNvPr id="3" name="Footer Placeholder 2">
            <a:extLst>
              <a:ext uri="{FF2B5EF4-FFF2-40B4-BE49-F238E27FC236}">
                <a16:creationId xmlns:a16="http://schemas.microsoft.com/office/drawing/2014/main" id="{53C0129C-CA5B-6304-AA48-6EC78927DDDF}"/>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4" name="Picture 3" descr="A logo for a computer science institute&#10;&#10;Description automatically generated">
            <a:extLst>
              <a:ext uri="{FF2B5EF4-FFF2-40B4-BE49-F238E27FC236}">
                <a16:creationId xmlns:a16="http://schemas.microsoft.com/office/drawing/2014/main" id="{EC406195-3A0F-8658-CEE6-7177D5E52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425780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73723C1E-8217-87DB-00E2-B21AACA38114}"/>
              </a:ext>
            </a:extLst>
          </p:cNvPr>
          <p:cNvGraphicFramePr>
            <a:graphicFrameLocks noGrp="1"/>
          </p:cNvGraphicFramePr>
          <p:nvPr>
            <p:ph idx="1"/>
          </p:nvPr>
        </p:nvGraphicFramePr>
        <p:xfrm>
          <a:off x="838200" y="132372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843AA32D-5E03-4A7F-A33A-D6467C90E3B6}"/>
              </a:ext>
            </a:extLst>
          </p:cNvPr>
          <p:cNvCxnSpPr/>
          <p:nvPr/>
        </p:nvCxnSpPr>
        <p:spPr>
          <a:xfrm>
            <a:off x="0" y="6308035"/>
            <a:ext cx="8650546"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E42FD94-9615-689A-2D54-43842AB459CF}"/>
              </a:ext>
            </a:extLst>
          </p:cNvPr>
          <p:cNvCxnSpPr>
            <a:cxnSpLocks/>
          </p:cNvCxnSpPr>
          <p:nvPr/>
        </p:nvCxnSpPr>
        <p:spPr>
          <a:xfrm>
            <a:off x="4943475" y="800100"/>
            <a:ext cx="7248525"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8FD0ED61-5DE2-AB29-68CF-CD5B9F7E3B75}"/>
              </a:ext>
            </a:extLst>
          </p:cNvPr>
          <p:cNvSpPr/>
          <p:nvPr/>
        </p:nvSpPr>
        <p:spPr>
          <a:xfrm>
            <a:off x="-90003" y="327804"/>
            <a:ext cx="5257226" cy="769441"/>
          </a:xfrm>
          <a:prstGeom prst="rect">
            <a:avLst/>
          </a:prstGeom>
          <a:noFill/>
        </p:spPr>
        <p:txBody>
          <a:bodyPr wrap="square" lIns="91440" tIns="45720" rIns="91440" bIns="45720">
            <a:spAutoFit/>
          </a:bodyPr>
          <a:lstStyle/>
          <a:p>
            <a:pPr algn="ctr"/>
            <a:r>
              <a:rPr lang="en-US" sz="4400" dirty="0">
                <a:ln w="0"/>
                <a:solidFill>
                  <a:schemeClr val="tx2">
                    <a:lumMod val="50000"/>
                  </a:schemeClr>
                </a:solidFill>
                <a:effectLst>
                  <a:outerShdw blurRad="38100" dist="25400" dir="5400000" algn="ctr" rotWithShape="0">
                    <a:srgbClr val="6E747A">
                      <a:alpha val="43000"/>
                    </a:srgbClr>
                  </a:outerShdw>
                </a:effectLst>
                <a:latin typeface="Sitka Heading Semibold" pitchFamily="2" charset="0"/>
              </a:rPr>
              <a:t>Registration Process </a:t>
            </a:r>
            <a:endParaRPr lang="en-US" sz="4400" b="0" cap="none" spc="0" dirty="0">
              <a:ln w="0"/>
              <a:solidFill>
                <a:schemeClr val="tx2">
                  <a:lumMod val="50000"/>
                </a:schemeClr>
              </a:solidFill>
              <a:effectLst>
                <a:outerShdw blurRad="38100" dist="25400" dir="5400000" algn="ctr" rotWithShape="0">
                  <a:srgbClr val="6E747A">
                    <a:alpha val="43000"/>
                  </a:srgbClr>
                </a:outerShdw>
              </a:effectLst>
              <a:latin typeface="Sitka Heading Semibold" pitchFamily="2" charset="0"/>
            </a:endParaRPr>
          </a:p>
        </p:txBody>
      </p:sp>
      <p:pic>
        <p:nvPicPr>
          <p:cNvPr id="2" name="Picture 1" descr="A logo for a computer science institute&#10;&#10;Description automatically generated">
            <a:extLst>
              <a:ext uri="{FF2B5EF4-FFF2-40B4-BE49-F238E27FC236}">
                <a16:creationId xmlns:a16="http://schemas.microsoft.com/office/drawing/2014/main" id="{5DE76D39-F3D9-62D3-224F-B395E88D11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pic>
        <p:nvPicPr>
          <p:cNvPr id="3" name="Picture 2">
            <a:extLst>
              <a:ext uri="{FF2B5EF4-FFF2-40B4-BE49-F238E27FC236}">
                <a16:creationId xmlns:a16="http://schemas.microsoft.com/office/drawing/2014/main" id="{A28ECCED-0146-614F-7DBA-6D97A0627989}"/>
              </a:ext>
            </a:extLst>
          </p:cNvPr>
          <p:cNvPicPr>
            <a:picLocks noChangeAspect="1"/>
          </p:cNvPicPr>
          <p:nvPr/>
        </p:nvPicPr>
        <p:blipFill>
          <a:blip r:embed="rId8"/>
          <a:stretch>
            <a:fillRect/>
          </a:stretch>
        </p:blipFill>
        <p:spPr>
          <a:xfrm>
            <a:off x="8739686" y="6108776"/>
            <a:ext cx="3452314" cy="749226"/>
          </a:xfrm>
          <a:prstGeom prst="rect">
            <a:avLst/>
          </a:prstGeom>
        </p:spPr>
      </p:pic>
      <p:sp>
        <p:nvSpPr>
          <p:cNvPr id="4" name="Footer Placeholder 2">
            <a:extLst>
              <a:ext uri="{FF2B5EF4-FFF2-40B4-BE49-F238E27FC236}">
                <a16:creationId xmlns:a16="http://schemas.microsoft.com/office/drawing/2014/main" id="{64E84834-5C15-D1AD-1450-D16EAC0D94D6}"/>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spTree>
    <p:extLst>
      <p:ext uri="{BB962C8B-B14F-4D97-AF65-F5344CB8AC3E}">
        <p14:creationId xmlns:p14="http://schemas.microsoft.com/office/powerpoint/2010/main" val="327562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36E40-22B9-B34F-8979-8E37993CD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D0EFC-232D-9009-9674-C9FD729A1D59}"/>
              </a:ext>
            </a:extLst>
          </p:cNvPr>
          <p:cNvSpPr>
            <a:spLocks noGrp="1"/>
          </p:cNvSpPr>
          <p:nvPr>
            <p:ph type="ctrTitle"/>
          </p:nvPr>
        </p:nvSpPr>
        <p:spPr>
          <a:xfrm>
            <a:off x="4372232" y="135924"/>
            <a:ext cx="3447535" cy="556054"/>
          </a:xfrm>
        </p:spPr>
        <p:txBody>
          <a:bodyPr>
            <a:normAutofit/>
          </a:bodyPr>
          <a:lstStyle/>
          <a:p>
            <a:pPr algn="l"/>
            <a:r>
              <a:rPr lang="en-US" sz="3200" dirty="0"/>
              <a:t>Course Categories</a:t>
            </a:r>
          </a:p>
        </p:txBody>
      </p:sp>
      <p:sp>
        <p:nvSpPr>
          <p:cNvPr id="3" name="Rounded Rectangle 2">
            <a:extLst>
              <a:ext uri="{FF2B5EF4-FFF2-40B4-BE49-F238E27FC236}">
                <a16:creationId xmlns:a16="http://schemas.microsoft.com/office/drawing/2014/main" id="{DB9BE113-A8AC-BCA3-EE7C-520B25514F61}"/>
              </a:ext>
            </a:extLst>
          </p:cNvPr>
          <p:cNvSpPr/>
          <p:nvPr/>
        </p:nvSpPr>
        <p:spPr>
          <a:xfrm>
            <a:off x="1248032" y="1610498"/>
            <a:ext cx="1460159"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Humanities &amp; BASIC SCIENCES</a:t>
            </a:r>
          </a:p>
        </p:txBody>
      </p:sp>
      <p:sp>
        <p:nvSpPr>
          <p:cNvPr id="4" name="Rounded Rectangle 3">
            <a:extLst>
              <a:ext uri="{FF2B5EF4-FFF2-40B4-BE49-F238E27FC236}">
                <a16:creationId xmlns:a16="http://schemas.microsoft.com/office/drawing/2014/main" id="{AF1C88C1-61B0-A735-98A4-F4AA72A72F61}"/>
              </a:ext>
            </a:extLst>
          </p:cNvPr>
          <p:cNvSpPr/>
          <p:nvPr/>
        </p:nvSpPr>
        <p:spPr>
          <a:xfrm>
            <a:off x="1079157" y="120684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- 0</a:t>
            </a:r>
          </a:p>
        </p:txBody>
      </p:sp>
      <p:sp>
        <p:nvSpPr>
          <p:cNvPr id="5" name="Rounded Rectangle 4">
            <a:extLst>
              <a:ext uri="{FF2B5EF4-FFF2-40B4-BE49-F238E27FC236}">
                <a16:creationId xmlns:a16="http://schemas.microsoft.com/office/drawing/2014/main" id="{C149469D-CBA2-031B-2DE2-4E2CE092D1ED}"/>
              </a:ext>
            </a:extLst>
          </p:cNvPr>
          <p:cNvSpPr/>
          <p:nvPr/>
        </p:nvSpPr>
        <p:spPr>
          <a:xfrm>
            <a:off x="3482546" y="1610498"/>
            <a:ext cx="1359243"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SKILL DEVELOP.</a:t>
            </a:r>
          </a:p>
        </p:txBody>
      </p:sp>
      <p:sp>
        <p:nvSpPr>
          <p:cNvPr id="6" name="Rounded Rectangle 5">
            <a:extLst>
              <a:ext uri="{FF2B5EF4-FFF2-40B4-BE49-F238E27FC236}">
                <a16:creationId xmlns:a16="http://schemas.microsoft.com/office/drawing/2014/main" id="{7F4E4CEA-F87F-E30B-BE57-5978D82FF1F9}"/>
              </a:ext>
            </a:extLst>
          </p:cNvPr>
          <p:cNvSpPr/>
          <p:nvPr/>
        </p:nvSpPr>
        <p:spPr>
          <a:xfrm>
            <a:off x="3313671" y="120684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- 1</a:t>
            </a:r>
          </a:p>
        </p:txBody>
      </p:sp>
      <p:sp>
        <p:nvSpPr>
          <p:cNvPr id="7" name="Rounded Rectangle 6">
            <a:extLst>
              <a:ext uri="{FF2B5EF4-FFF2-40B4-BE49-F238E27FC236}">
                <a16:creationId xmlns:a16="http://schemas.microsoft.com/office/drawing/2014/main" id="{E8F6B788-2717-5DBE-B65A-3BD3621C10DE}"/>
              </a:ext>
            </a:extLst>
          </p:cNvPr>
          <p:cNvSpPr/>
          <p:nvPr/>
        </p:nvSpPr>
        <p:spPr>
          <a:xfrm>
            <a:off x="5628501" y="1610498"/>
            <a:ext cx="1359243"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Basic Sciences (Maths)</a:t>
            </a:r>
          </a:p>
        </p:txBody>
      </p:sp>
      <p:sp>
        <p:nvSpPr>
          <p:cNvPr id="8" name="Rounded Rectangle 7">
            <a:extLst>
              <a:ext uri="{FF2B5EF4-FFF2-40B4-BE49-F238E27FC236}">
                <a16:creationId xmlns:a16="http://schemas.microsoft.com/office/drawing/2014/main" id="{7767948F-CF63-F5AB-11B2-A35781D3BFC8}"/>
              </a:ext>
            </a:extLst>
          </p:cNvPr>
          <p:cNvSpPr/>
          <p:nvPr/>
        </p:nvSpPr>
        <p:spPr>
          <a:xfrm>
            <a:off x="5459626" y="120684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- 2</a:t>
            </a:r>
          </a:p>
        </p:txBody>
      </p:sp>
      <p:sp>
        <p:nvSpPr>
          <p:cNvPr id="9" name="Rounded Rectangle 8">
            <a:extLst>
              <a:ext uri="{FF2B5EF4-FFF2-40B4-BE49-F238E27FC236}">
                <a16:creationId xmlns:a16="http://schemas.microsoft.com/office/drawing/2014/main" id="{0868492F-2276-2882-F0C7-DBB43E8F524A}"/>
              </a:ext>
            </a:extLst>
          </p:cNvPr>
          <p:cNvSpPr/>
          <p:nvPr/>
        </p:nvSpPr>
        <p:spPr>
          <a:xfrm>
            <a:off x="7774456" y="1614618"/>
            <a:ext cx="1359243" cy="1495167"/>
          </a:xfrm>
          <a:prstGeom prst="roundRect">
            <a:avLst/>
          </a:prstGeom>
          <a:solidFill>
            <a:schemeClr val="accent2">
              <a:lumMod val="40000"/>
              <a:lumOff val="60000"/>
            </a:schemeClr>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PE-1</a:t>
            </a:r>
          </a:p>
        </p:txBody>
      </p:sp>
      <p:sp>
        <p:nvSpPr>
          <p:cNvPr id="10" name="Rounded Rectangle 9">
            <a:extLst>
              <a:ext uri="{FF2B5EF4-FFF2-40B4-BE49-F238E27FC236}">
                <a16:creationId xmlns:a16="http://schemas.microsoft.com/office/drawing/2014/main" id="{1C88F100-44C6-AC96-0CCE-5D8980ADE33D}"/>
              </a:ext>
            </a:extLst>
          </p:cNvPr>
          <p:cNvSpPr/>
          <p:nvPr/>
        </p:nvSpPr>
        <p:spPr>
          <a:xfrm>
            <a:off x="7605581" y="121096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- 3</a:t>
            </a:r>
          </a:p>
        </p:txBody>
      </p:sp>
      <p:sp>
        <p:nvSpPr>
          <p:cNvPr id="11" name="Rounded Rectangle 10">
            <a:extLst>
              <a:ext uri="{FF2B5EF4-FFF2-40B4-BE49-F238E27FC236}">
                <a16:creationId xmlns:a16="http://schemas.microsoft.com/office/drawing/2014/main" id="{2BD248ED-1882-737F-5EE2-823A125A36CB}"/>
              </a:ext>
            </a:extLst>
          </p:cNvPr>
          <p:cNvSpPr/>
          <p:nvPr/>
        </p:nvSpPr>
        <p:spPr>
          <a:xfrm>
            <a:off x="9716526" y="1602261"/>
            <a:ext cx="1359243" cy="1495167"/>
          </a:xfrm>
          <a:prstGeom prst="roundRect">
            <a:avLst/>
          </a:prstGeom>
          <a:solidFill>
            <a:schemeClr val="accent5">
              <a:lumMod val="40000"/>
              <a:lumOff val="60000"/>
            </a:schemeClr>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Flexi Core</a:t>
            </a:r>
          </a:p>
        </p:txBody>
      </p:sp>
      <p:sp>
        <p:nvSpPr>
          <p:cNvPr id="12" name="Rounded Rectangle 11">
            <a:extLst>
              <a:ext uri="{FF2B5EF4-FFF2-40B4-BE49-F238E27FC236}">
                <a16:creationId xmlns:a16="http://schemas.microsoft.com/office/drawing/2014/main" id="{D662B7E0-1EC9-A903-55A5-06298EC4A327}"/>
              </a:ext>
            </a:extLst>
          </p:cNvPr>
          <p:cNvSpPr/>
          <p:nvPr/>
        </p:nvSpPr>
        <p:spPr>
          <a:xfrm>
            <a:off x="9547651" y="1198608"/>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- 4</a:t>
            </a:r>
          </a:p>
        </p:txBody>
      </p:sp>
      <p:sp>
        <p:nvSpPr>
          <p:cNvPr id="13" name="Rounded Rectangle 12">
            <a:extLst>
              <a:ext uri="{FF2B5EF4-FFF2-40B4-BE49-F238E27FC236}">
                <a16:creationId xmlns:a16="http://schemas.microsoft.com/office/drawing/2014/main" id="{BE381B3D-7240-98E6-85B7-7E69A2DE88E7}"/>
              </a:ext>
            </a:extLst>
          </p:cNvPr>
          <p:cNvSpPr/>
          <p:nvPr/>
        </p:nvSpPr>
        <p:spPr>
          <a:xfrm>
            <a:off x="1414847" y="4135394"/>
            <a:ext cx="1359243" cy="1495167"/>
          </a:xfrm>
          <a:prstGeom prst="roundRect">
            <a:avLst/>
          </a:prstGeom>
          <a:solidFill>
            <a:schemeClr val="accent6">
              <a:lumMod val="60000"/>
              <a:lumOff val="40000"/>
            </a:schemeClr>
          </a:solid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Science Elective-1</a:t>
            </a:r>
          </a:p>
        </p:txBody>
      </p:sp>
      <p:sp>
        <p:nvSpPr>
          <p:cNvPr id="14" name="Rounded Rectangle 13">
            <a:extLst>
              <a:ext uri="{FF2B5EF4-FFF2-40B4-BE49-F238E27FC236}">
                <a16:creationId xmlns:a16="http://schemas.microsoft.com/office/drawing/2014/main" id="{D0D80E46-C761-03A0-1347-A589A9594638}"/>
              </a:ext>
            </a:extLst>
          </p:cNvPr>
          <p:cNvSpPr/>
          <p:nvPr/>
        </p:nvSpPr>
        <p:spPr>
          <a:xfrm>
            <a:off x="1245972" y="3731741"/>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- 5</a:t>
            </a:r>
          </a:p>
        </p:txBody>
      </p:sp>
      <p:sp>
        <p:nvSpPr>
          <p:cNvPr id="15" name="Rounded Rectangle 14">
            <a:extLst>
              <a:ext uri="{FF2B5EF4-FFF2-40B4-BE49-F238E27FC236}">
                <a16:creationId xmlns:a16="http://schemas.microsoft.com/office/drawing/2014/main" id="{D13FED83-DC00-87ED-F000-C68B8CDD3008}"/>
              </a:ext>
            </a:extLst>
          </p:cNvPr>
          <p:cNvSpPr/>
          <p:nvPr/>
        </p:nvSpPr>
        <p:spPr>
          <a:xfrm>
            <a:off x="3648331" y="4158048"/>
            <a:ext cx="1359243" cy="1495167"/>
          </a:xfrm>
          <a:prstGeom prst="roundRect">
            <a:avLst/>
          </a:prstGeom>
          <a:solidFill>
            <a:srgbClr val="FFFD78"/>
          </a:solid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HONORS FLEXI CORE</a:t>
            </a:r>
          </a:p>
        </p:txBody>
      </p:sp>
      <p:sp>
        <p:nvSpPr>
          <p:cNvPr id="16" name="Rounded Rectangle 15">
            <a:extLst>
              <a:ext uri="{FF2B5EF4-FFF2-40B4-BE49-F238E27FC236}">
                <a16:creationId xmlns:a16="http://schemas.microsoft.com/office/drawing/2014/main" id="{63BCC229-542F-AF40-BB27-34C2BD439C47}"/>
              </a:ext>
            </a:extLst>
          </p:cNvPr>
          <p:cNvSpPr/>
          <p:nvPr/>
        </p:nvSpPr>
        <p:spPr>
          <a:xfrm>
            <a:off x="3479456" y="3754395"/>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- 6</a:t>
            </a:r>
          </a:p>
        </p:txBody>
      </p:sp>
      <p:sp>
        <p:nvSpPr>
          <p:cNvPr id="17" name="Rounded Rectangle 16">
            <a:extLst>
              <a:ext uri="{FF2B5EF4-FFF2-40B4-BE49-F238E27FC236}">
                <a16:creationId xmlns:a16="http://schemas.microsoft.com/office/drawing/2014/main" id="{582595FB-7BE6-486B-D745-FCBE6E728265}"/>
              </a:ext>
            </a:extLst>
          </p:cNvPr>
          <p:cNvSpPr/>
          <p:nvPr/>
        </p:nvSpPr>
        <p:spPr>
          <a:xfrm>
            <a:off x="5797376" y="4151869"/>
            <a:ext cx="1542538"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Value Added</a:t>
            </a:r>
            <a:endParaRPr lang="en-US" dirty="0"/>
          </a:p>
        </p:txBody>
      </p:sp>
      <p:sp>
        <p:nvSpPr>
          <p:cNvPr id="18" name="Rounded Rectangle 17">
            <a:extLst>
              <a:ext uri="{FF2B5EF4-FFF2-40B4-BE49-F238E27FC236}">
                <a16:creationId xmlns:a16="http://schemas.microsoft.com/office/drawing/2014/main" id="{919D37F3-A96A-2E77-1AFD-AEC7F2D47F2C}"/>
              </a:ext>
            </a:extLst>
          </p:cNvPr>
          <p:cNvSpPr/>
          <p:nvPr/>
        </p:nvSpPr>
        <p:spPr>
          <a:xfrm>
            <a:off x="5628501" y="3748216"/>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- 7</a:t>
            </a:r>
          </a:p>
        </p:txBody>
      </p:sp>
      <p:sp>
        <p:nvSpPr>
          <p:cNvPr id="19" name="Rounded Rectangle 18">
            <a:extLst>
              <a:ext uri="{FF2B5EF4-FFF2-40B4-BE49-F238E27FC236}">
                <a16:creationId xmlns:a16="http://schemas.microsoft.com/office/drawing/2014/main" id="{FFBE9673-905D-91BA-A422-E9755866471D}"/>
              </a:ext>
            </a:extLst>
          </p:cNvPr>
          <p:cNvSpPr/>
          <p:nvPr/>
        </p:nvSpPr>
        <p:spPr>
          <a:xfrm>
            <a:off x="7958783" y="4135394"/>
            <a:ext cx="1359243"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PCC</a:t>
            </a:r>
          </a:p>
        </p:txBody>
      </p:sp>
      <p:sp>
        <p:nvSpPr>
          <p:cNvPr id="20" name="Rounded Rectangle 19">
            <a:extLst>
              <a:ext uri="{FF2B5EF4-FFF2-40B4-BE49-F238E27FC236}">
                <a16:creationId xmlns:a16="http://schemas.microsoft.com/office/drawing/2014/main" id="{C9D4A6F3-9E68-0747-3AE6-6432FF06133E}"/>
              </a:ext>
            </a:extLst>
          </p:cNvPr>
          <p:cNvSpPr/>
          <p:nvPr/>
        </p:nvSpPr>
        <p:spPr>
          <a:xfrm>
            <a:off x="7789908" y="3731741"/>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- 8</a:t>
            </a:r>
          </a:p>
        </p:txBody>
      </p:sp>
      <p:sp>
        <p:nvSpPr>
          <p:cNvPr id="21" name="Rounded Rectangle 20">
            <a:extLst>
              <a:ext uri="{FF2B5EF4-FFF2-40B4-BE49-F238E27FC236}">
                <a16:creationId xmlns:a16="http://schemas.microsoft.com/office/drawing/2014/main" id="{45CC9252-698F-BED2-B416-E15771920911}"/>
              </a:ext>
            </a:extLst>
          </p:cNvPr>
          <p:cNvSpPr/>
          <p:nvPr/>
        </p:nvSpPr>
        <p:spPr>
          <a:xfrm>
            <a:off x="9790667" y="4135394"/>
            <a:ext cx="1453982" cy="1495167"/>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GBLP</a:t>
            </a:r>
          </a:p>
        </p:txBody>
      </p:sp>
      <p:sp>
        <p:nvSpPr>
          <p:cNvPr id="22" name="Rounded Rectangle 21">
            <a:extLst>
              <a:ext uri="{FF2B5EF4-FFF2-40B4-BE49-F238E27FC236}">
                <a16:creationId xmlns:a16="http://schemas.microsoft.com/office/drawing/2014/main" id="{55DB3FE1-1C22-01A2-5296-0A2F730C2EBF}"/>
              </a:ext>
            </a:extLst>
          </p:cNvPr>
          <p:cNvSpPr/>
          <p:nvPr/>
        </p:nvSpPr>
        <p:spPr>
          <a:xfrm>
            <a:off x="9621792" y="3731741"/>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- 9</a:t>
            </a:r>
          </a:p>
        </p:txBody>
      </p:sp>
      <p:cxnSp>
        <p:nvCxnSpPr>
          <p:cNvPr id="25" name="Straight Connector 24">
            <a:extLst>
              <a:ext uri="{FF2B5EF4-FFF2-40B4-BE49-F238E27FC236}">
                <a16:creationId xmlns:a16="http://schemas.microsoft.com/office/drawing/2014/main" id="{67730D20-FB79-13A8-B1B3-B8A990CE5822}"/>
              </a:ext>
            </a:extLst>
          </p:cNvPr>
          <p:cNvCxnSpPr>
            <a:cxnSpLocks/>
          </p:cNvCxnSpPr>
          <p:nvPr/>
        </p:nvCxnSpPr>
        <p:spPr>
          <a:xfrm>
            <a:off x="921151" y="1251345"/>
            <a:ext cx="1853986" cy="187491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28" name="Straight Connector 27">
            <a:extLst>
              <a:ext uri="{FF2B5EF4-FFF2-40B4-BE49-F238E27FC236}">
                <a16:creationId xmlns:a16="http://schemas.microsoft.com/office/drawing/2014/main" id="{9A96A626-619E-F7B0-0DA5-43E3BA274015}"/>
              </a:ext>
            </a:extLst>
          </p:cNvPr>
          <p:cNvCxnSpPr>
            <a:cxnSpLocks/>
          </p:cNvCxnSpPr>
          <p:nvPr/>
        </p:nvCxnSpPr>
        <p:spPr>
          <a:xfrm flipH="1">
            <a:off x="1139267" y="1326082"/>
            <a:ext cx="1634823" cy="1779583"/>
          </a:xfrm>
          <a:prstGeom prst="line">
            <a:avLst/>
          </a:prstGeom>
          <a:ln w="28575"/>
        </p:spPr>
        <p:style>
          <a:lnRef idx="2">
            <a:schemeClr val="accent2"/>
          </a:lnRef>
          <a:fillRef idx="0">
            <a:schemeClr val="accent2"/>
          </a:fillRef>
          <a:effectRef idx="1">
            <a:schemeClr val="accent2"/>
          </a:effectRef>
          <a:fontRef idx="minor">
            <a:schemeClr val="tx1"/>
          </a:fontRef>
        </p:style>
      </p:cxnSp>
      <p:sp>
        <p:nvSpPr>
          <p:cNvPr id="23" name="Footer Placeholder 2">
            <a:extLst>
              <a:ext uri="{FF2B5EF4-FFF2-40B4-BE49-F238E27FC236}">
                <a16:creationId xmlns:a16="http://schemas.microsoft.com/office/drawing/2014/main" id="{EECE9F1E-C6B1-86B5-0113-FE465577329F}"/>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26" name="Picture 25" descr="A logo for a computer science institute&#10;&#10;Description automatically generated">
            <a:extLst>
              <a:ext uri="{FF2B5EF4-FFF2-40B4-BE49-F238E27FC236}">
                <a16:creationId xmlns:a16="http://schemas.microsoft.com/office/drawing/2014/main" id="{74B2C00D-8641-1374-D344-A2E755B95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258083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8B5D4-9C91-0292-753B-7A63790C1E1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FD5BFF-7894-FE0E-D47B-096DC80E0F6E}"/>
              </a:ext>
            </a:extLst>
          </p:cNvPr>
          <p:cNvSpPr>
            <a:spLocks noGrp="1"/>
          </p:cNvSpPr>
          <p:nvPr>
            <p:ph type="ctrTitle"/>
          </p:nvPr>
        </p:nvSpPr>
        <p:spPr>
          <a:xfrm>
            <a:off x="3488457" y="550862"/>
            <a:ext cx="5215085" cy="555625"/>
          </a:xfrm>
        </p:spPr>
        <p:txBody>
          <a:bodyPr>
            <a:normAutofit fontScale="90000"/>
          </a:bodyPr>
          <a:lstStyle/>
          <a:p>
            <a:r>
              <a:rPr lang="en-US" sz="2800" b="1" dirty="0"/>
              <a:t>Cluster Selection (Very Important )</a:t>
            </a:r>
          </a:p>
        </p:txBody>
      </p:sp>
      <p:graphicFrame>
        <p:nvGraphicFramePr>
          <p:cNvPr id="2" name="Table 1">
            <a:extLst>
              <a:ext uri="{FF2B5EF4-FFF2-40B4-BE49-F238E27FC236}">
                <a16:creationId xmlns:a16="http://schemas.microsoft.com/office/drawing/2014/main" id="{CA97454A-A2BF-CF13-BEF6-6C4406AD7B14}"/>
              </a:ext>
            </a:extLst>
          </p:cNvPr>
          <p:cNvGraphicFramePr>
            <a:graphicFrameLocks noGrp="1"/>
          </p:cNvGraphicFramePr>
          <p:nvPr>
            <p:extLst>
              <p:ext uri="{D42A27DB-BD31-4B8C-83A1-F6EECF244321}">
                <p14:modId xmlns:p14="http://schemas.microsoft.com/office/powerpoint/2010/main" val="80034091"/>
              </p:ext>
            </p:extLst>
          </p:nvPr>
        </p:nvGraphicFramePr>
        <p:xfrm>
          <a:off x="1432874" y="1332409"/>
          <a:ext cx="8755406" cy="3403600"/>
        </p:xfrm>
        <a:graphic>
          <a:graphicData uri="http://schemas.openxmlformats.org/drawingml/2006/table">
            <a:tbl>
              <a:tblPr firstRow="1" bandRow="1">
                <a:tableStyleId>{21E4AEA4-8DFA-4A89-87EB-49C32662AFE0}</a:tableStyleId>
              </a:tblPr>
              <a:tblGrid>
                <a:gridCol w="4377703">
                  <a:extLst>
                    <a:ext uri="{9D8B030D-6E8A-4147-A177-3AD203B41FA5}">
                      <a16:colId xmlns:a16="http://schemas.microsoft.com/office/drawing/2014/main" val="61426957"/>
                    </a:ext>
                  </a:extLst>
                </a:gridCol>
                <a:gridCol w="4377703">
                  <a:extLst>
                    <a:ext uri="{9D8B030D-6E8A-4147-A177-3AD203B41FA5}">
                      <a16:colId xmlns:a16="http://schemas.microsoft.com/office/drawing/2014/main" val="3671916954"/>
                    </a:ext>
                  </a:extLst>
                </a:gridCol>
              </a:tblGrid>
              <a:tr h="370840">
                <a:tc>
                  <a:txBody>
                    <a:bodyPr/>
                    <a:lstStyle/>
                    <a:p>
                      <a:pPr algn="ctr"/>
                      <a:r>
                        <a:rPr lang="en-US" dirty="0"/>
                        <a:t>Cluster—1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Cluster—2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870425"/>
                  </a:ext>
                </a:extLst>
              </a:tr>
              <a:tr h="370840">
                <a:tc>
                  <a:txBody>
                    <a:bodyPr/>
                    <a:lstStyle/>
                    <a:p>
                      <a:r>
                        <a:rPr lang="en-US" b="1" dirty="0"/>
                        <a:t>Section Nos starting from 101,102…</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Section Nos starting from 201,202…</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4260879606"/>
                  </a:ext>
                </a:extLst>
              </a:tr>
              <a:tr h="370840">
                <a:tc>
                  <a:txBody>
                    <a:bodyPr/>
                    <a:lstStyle/>
                    <a:p>
                      <a:r>
                        <a:rPr lang="en-US" dirty="0"/>
                        <a:t>All Cloud Specializations      (E05)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AI Specializations(E02)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960385346"/>
                  </a:ext>
                </a:extLst>
              </a:tr>
              <a:tr h="370840">
                <a:tc>
                  <a:txBody>
                    <a:bodyPr/>
                    <a:lstStyle/>
                    <a:p>
                      <a:r>
                        <a:rPr lang="en-US" dirty="0"/>
                        <a:t>All Security Specializations(E09)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Data Communication Specializations(E07)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849601388"/>
                  </a:ext>
                </a:extLst>
              </a:tr>
              <a:tr h="370840">
                <a:tc>
                  <a:txBody>
                    <a:bodyPr/>
                    <a:lstStyle/>
                    <a:p>
                      <a:r>
                        <a:rPr lang="en-US" dirty="0"/>
                        <a:t>All Gaming and UX Design Specializations(E17)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Data Science Specializations(E11)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8562224"/>
                  </a:ext>
                </a:extLst>
              </a:tr>
              <a:tr h="370840">
                <a:tc>
                  <a:txBody>
                    <a:bodyPr/>
                    <a:lstStyle/>
                    <a:p>
                      <a:r>
                        <a:rPr lang="en-US" dirty="0"/>
                        <a:t>Software Modelling and DevOps(E27)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 Embedded Systems Specializations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935225399"/>
                  </a:ext>
                </a:extLst>
              </a:tr>
              <a:tr h="370840">
                <a:tc>
                  <a:txBody>
                    <a:bodyPr/>
                    <a:lstStyle/>
                    <a:p>
                      <a:r>
                        <a:rPr lang="en-US" dirty="0"/>
                        <a:t>Cross Platform Development Specializations(E16)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722873881"/>
                  </a:ext>
                </a:extLst>
              </a:tr>
            </a:tbl>
          </a:graphicData>
        </a:graphic>
      </p:graphicFrame>
      <p:cxnSp>
        <p:nvCxnSpPr>
          <p:cNvPr id="3" name="Straight Connector 2">
            <a:extLst>
              <a:ext uri="{FF2B5EF4-FFF2-40B4-BE49-F238E27FC236}">
                <a16:creationId xmlns:a16="http://schemas.microsoft.com/office/drawing/2014/main" id="{C3D51F1E-6CDB-8A3A-0911-52FF2297E87D}"/>
              </a:ext>
            </a:extLst>
          </p:cNvPr>
          <p:cNvCxnSpPr/>
          <p:nvPr/>
        </p:nvCxnSpPr>
        <p:spPr>
          <a:xfrm>
            <a:off x="0" y="6308035"/>
            <a:ext cx="86505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496E2492-29CC-4BFC-B341-1ACC19AD7D76}"/>
              </a:ext>
            </a:extLst>
          </p:cNvPr>
          <p:cNvPicPr>
            <a:picLocks noChangeAspect="1"/>
          </p:cNvPicPr>
          <p:nvPr/>
        </p:nvPicPr>
        <p:blipFill>
          <a:blip r:embed="rId2"/>
          <a:stretch>
            <a:fillRect/>
          </a:stretch>
        </p:blipFill>
        <p:spPr>
          <a:xfrm>
            <a:off x="8739686" y="6108776"/>
            <a:ext cx="3452314" cy="749226"/>
          </a:xfrm>
          <a:prstGeom prst="rect">
            <a:avLst/>
          </a:prstGeom>
        </p:spPr>
      </p:pic>
      <p:sp>
        <p:nvSpPr>
          <p:cNvPr id="7" name="Footer Placeholder 2">
            <a:extLst>
              <a:ext uri="{FF2B5EF4-FFF2-40B4-BE49-F238E27FC236}">
                <a16:creationId xmlns:a16="http://schemas.microsoft.com/office/drawing/2014/main" id="{F1713B52-0880-1444-68CF-7CBBECA4B341}"/>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8" name="Picture 7" descr="A logo for a computer science institute&#10;&#10;Description automatically generated">
            <a:extLst>
              <a:ext uri="{FF2B5EF4-FFF2-40B4-BE49-F238E27FC236}">
                <a16:creationId xmlns:a16="http://schemas.microsoft.com/office/drawing/2014/main" id="{592F3B91-F49C-8648-EED3-16199C38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125180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30983-F380-5316-459E-43FCA16272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FA84D-B5A8-4D67-2B81-22C4E058212F}"/>
              </a:ext>
            </a:extLst>
          </p:cNvPr>
          <p:cNvSpPr>
            <a:spLocks noGrp="1"/>
          </p:cNvSpPr>
          <p:nvPr>
            <p:ph type="ctrTitle"/>
          </p:nvPr>
        </p:nvSpPr>
        <p:spPr>
          <a:xfrm>
            <a:off x="4372232" y="135924"/>
            <a:ext cx="3447535" cy="556054"/>
          </a:xfrm>
        </p:spPr>
        <p:txBody>
          <a:bodyPr>
            <a:normAutofit/>
          </a:bodyPr>
          <a:lstStyle/>
          <a:p>
            <a:r>
              <a:rPr lang="en-US" sz="2400" dirty="0"/>
              <a:t>For All Students</a:t>
            </a:r>
          </a:p>
        </p:txBody>
      </p:sp>
      <p:sp>
        <p:nvSpPr>
          <p:cNvPr id="3" name="Rounded Rectangle 2">
            <a:extLst>
              <a:ext uri="{FF2B5EF4-FFF2-40B4-BE49-F238E27FC236}">
                <a16:creationId xmlns:a16="http://schemas.microsoft.com/office/drawing/2014/main" id="{991F7978-AB61-8D0F-3A88-134F5962A358}"/>
              </a:ext>
            </a:extLst>
          </p:cNvPr>
          <p:cNvSpPr/>
          <p:nvPr/>
        </p:nvSpPr>
        <p:spPr>
          <a:xfrm>
            <a:off x="420130" y="691979"/>
            <a:ext cx="1297460" cy="1136822"/>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BASIC SCIENCES</a:t>
            </a:r>
          </a:p>
        </p:txBody>
      </p:sp>
      <p:sp>
        <p:nvSpPr>
          <p:cNvPr id="4" name="Rounded Rectangle 3">
            <a:extLst>
              <a:ext uri="{FF2B5EF4-FFF2-40B4-BE49-F238E27FC236}">
                <a16:creationId xmlns:a16="http://schemas.microsoft.com/office/drawing/2014/main" id="{120573F8-6D9D-2A8B-FBC8-23828F362B5C}"/>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- 0</a:t>
            </a:r>
          </a:p>
        </p:txBody>
      </p:sp>
      <p:graphicFrame>
        <p:nvGraphicFramePr>
          <p:cNvPr id="20" name="Table 19">
            <a:extLst>
              <a:ext uri="{FF2B5EF4-FFF2-40B4-BE49-F238E27FC236}">
                <a16:creationId xmlns:a16="http://schemas.microsoft.com/office/drawing/2014/main" id="{ADE0A7D4-6823-3B09-83CF-C6BEAD4F1224}"/>
              </a:ext>
            </a:extLst>
          </p:cNvPr>
          <p:cNvGraphicFramePr>
            <a:graphicFrameLocks noGrp="1"/>
          </p:cNvGraphicFramePr>
          <p:nvPr>
            <p:extLst>
              <p:ext uri="{D42A27DB-BD31-4B8C-83A1-F6EECF244321}">
                <p14:modId xmlns:p14="http://schemas.microsoft.com/office/powerpoint/2010/main" val="149816479"/>
              </p:ext>
            </p:extLst>
          </p:nvPr>
        </p:nvGraphicFramePr>
        <p:xfrm>
          <a:off x="1536707" y="2885598"/>
          <a:ext cx="9866249" cy="844913"/>
        </p:xfrm>
        <a:graphic>
          <a:graphicData uri="http://schemas.openxmlformats.org/drawingml/2006/table">
            <a:tbl>
              <a:tblPr firstRow="1" bandRow="1">
                <a:tableStyleId>{7DF18680-E054-41AD-8BC1-D1AEF772440D}</a:tableStyleId>
              </a:tblPr>
              <a:tblGrid>
                <a:gridCol w="1342580">
                  <a:extLst>
                    <a:ext uri="{9D8B030D-6E8A-4147-A177-3AD203B41FA5}">
                      <a16:colId xmlns:a16="http://schemas.microsoft.com/office/drawing/2014/main" val="3278593382"/>
                    </a:ext>
                  </a:extLst>
                </a:gridCol>
                <a:gridCol w="1276668">
                  <a:extLst>
                    <a:ext uri="{9D8B030D-6E8A-4147-A177-3AD203B41FA5}">
                      <a16:colId xmlns:a16="http://schemas.microsoft.com/office/drawing/2014/main" val="4259165604"/>
                    </a:ext>
                  </a:extLst>
                </a:gridCol>
                <a:gridCol w="4251833">
                  <a:extLst>
                    <a:ext uri="{9D8B030D-6E8A-4147-A177-3AD203B41FA5}">
                      <a16:colId xmlns:a16="http://schemas.microsoft.com/office/drawing/2014/main" val="1784743707"/>
                    </a:ext>
                  </a:extLst>
                </a:gridCol>
                <a:gridCol w="351570">
                  <a:extLst>
                    <a:ext uri="{9D8B030D-6E8A-4147-A177-3AD203B41FA5}">
                      <a16:colId xmlns:a16="http://schemas.microsoft.com/office/drawing/2014/main" val="2666582347"/>
                    </a:ext>
                  </a:extLst>
                </a:gridCol>
                <a:gridCol w="351570">
                  <a:extLst>
                    <a:ext uri="{9D8B030D-6E8A-4147-A177-3AD203B41FA5}">
                      <a16:colId xmlns:a16="http://schemas.microsoft.com/office/drawing/2014/main" val="2815562842"/>
                    </a:ext>
                  </a:extLst>
                </a:gridCol>
                <a:gridCol w="367463">
                  <a:extLst>
                    <a:ext uri="{9D8B030D-6E8A-4147-A177-3AD203B41FA5}">
                      <a16:colId xmlns:a16="http://schemas.microsoft.com/office/drawing/2014/main" val="2570331692"/>
                    </a:ext>
                  </a:extLst>
                </a:gridCol>
                <a:gridCol w="365875">
                  <a:extLst>
                    <a:ext uri="{9D8B030D-6E8A-4147-A177-3AD203B41FA5}">
                      <a16:colId xmlns:a16="http://schemas.microsoft.com/office/drawing/2014/main" val="320010570"/>
                    </a:ext>
                  </a:extLst>
                </a:gridCol>
                <a:gridCol w="535305">
                  <a:extLst>
                    <a:ext uri="{9D8B030D-6E8A-4147-A177-3AD203B41FA5}">
                      <a16:colId xmlns:a16="http://schemas.microsoft.com/office/drawing/2014/main" val="3202057796"/>
                    </a:ext>
                  </a:extLst>
                </a:gridCol>
                <a:gridCol w="1023385">
                  <a:extLst>
                    <a:ext uri="{9D8B030D-6E8A-4147-A177-3AD203B41FA5}">
                      <a16:colId xmlns:a16="http://schemas.microsoft.com/office/drawing/2014/main" val="1395306602"/>
                    </a:ext>
                  </a:extLst>
                </a:gridCol>
              </a:tblGrid>
              <a:tr h="241656">
                <a:tc>
                  <a:txBody>
                    <a:bodyPr/>
                    <a:lstStyle/>
                    <a:p>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479153">
                <a:tc>
                  <a:txBody>
                    <a:bodyPr/>
                    <a:lstStyle/>
                    <a:p>
                      <a:pPr algn="ctr"/>
                      <a:r>
                        <a:rPr lang="en-US" b="1" dirty="0"/>
                        <a:t>Mandatory</a:t>
                      </a:r>
                    </a:p>
                  </a:txBody>
                  <a:tcPr anchor="ctr"/>
                </a:tc>
                <a:tc>
                  <a:txBody>
                    <a:bodyPr/>
                    <a:lstStyle/>
                    <a:p>
                      <a:r>
                        <a:rPr lang="en-US" dirty="0"/>
                        <a:t>23UC0031</a:t>
                      </a:r>
                    </a:p>
                  </a:txBody>
                  <a:tcPr/>
                </a:tc>
                <a:tc>
                  <a:txBody>
                    <a:bodyPr/>
                    <a:lstStyle/>
                    <a:p>
                      <a:r>
                        <a:rPr lang="en-US" dirty="0"/>
                        <a:t>LEADERSHIP AND MANAGEMENT SKILLS</a:t>
                      </a:r>
                    </a:p>
                  </a:txBody>
                  <a:tcPr/>
                </a:tc>
                <a:tc>
                  <a:txBody>
                    <a:bodyPr/>
                    <a:lstStyle/>
                    <a:p>
                      <a:r>
                        <a:rPr lang="en-US" dirty="0"/>
                        <a:t>0</a:t>
                      </a:r>
                    </a:p>
                  </a:txBody>
                  <a:tcPr/>
                </a:tc>
                <a:tc>
                  <a:txBody>
                    <a:bodyPr/>
                    <a:lstStyle/>
                    <a:p>
                      <a:r>
                        <a:rPr lang="en-US" dirty="0"/>
                        <a:t>0</a:t>
                      </a:r>
                    </a:p>
                  </a:txBody>
                  <a:tcPr/>
                </a:tc>
                <a:tc>
                  <a:txBody>
                    <a:bodyPr/>
                    <a:lstStyle/>
                    <a:p>
                      <a:r>
                        <a:rPr lang="en-US" dirty="0"/>
                        <a:t>4</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917951856"/>
                  </a:ext>
                </a:extLst>
              </a:tr>
            </a:tbl>
          </a:graphicData>
        </a:graphic>
      </p:graphicFrame>
      <p:cxnSp>
        <p:nvCxnSpPr>
          <p:cNvPr id="5" name="Straight Connector 4">
            <a:extLst>
              <a:ext uri="{FF2B5EF4-FFF2-40B4-BE49-F238E27FC236}">
                <a16:creationId xmlns:a16="http://schemas.microsoft.com/office/drawing/2014/main" id="{150E4592-F288-2C3E-D04C-B37AA8273BB0}"/>
              </a:ext>
            </a:extLst>
          </p:cNvPr>
          <p:cNvCxnSpPr>
            <a:cxnSpLocks/>
          </p:cNvCxnSpPr>
          <p:nvPr/>
        </p:nvCxnSpPr>
        <p:spPr>
          <a:xfrm>
            <a:off x="263932" y="288325"/>
            <a:ext cx="1853986" cy="187491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6" name="Straight Connector 5">
            <a:extLst>
              <a:ext uri="{FF2B5EF4-FFF2-40B4-BE49-F238E27FC236}">
                <a16:creationId xmlns:a16="http://schemas.microsoft.com/office/drawing/2014/main" id="{7566BA6F-F6F5-8EFB-D8B1-BEA4877EC3FE}"/>
              </a:ext>
            </a:extLst>
          </p:cNvPr>
          <p:cNvCxnSpPr>
            <a:cxnSpLocks/>
          </p:cNvCxnSpPr>
          <p:nvPr/>
        </p:nvCxnSpPr>
        <p:spPr>
          <a:xfrm flipH="1">
            <a:off x="482048" y="363062"/>
            <a:ext cx="1634823" cy="17795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7" name="Straight Connector 6">
            <a:extLst>
              <a:ext uri="{FF2B5EF4-FFF2-40B4-BE49-F238E27FC236}">
                <a16:creationId xmlns:a16="http://schemas.microsoft.com/office/drawing/2014/main" id="{62A3911B-E220-9F09-1C0B-210F3576D934}"/>
              </a:ext>
            </a:extLst>
          </p:cNvPr>
          <p:cNvCxnSpPr>
            <a:cxnSpLocks/>
          </p:cNvCxnSpPr>
          <p:nvPr/>
        </p:nvCxnSpPr>
        <p:spPr>
          <a:xfrm>
            <a:off x="5026039" y="2491543"/>
            <a:ext cx="1853986" cy="187491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60EEA684-A702-8111-41BB-936E0EAE9DF6}"/>
              </a:ext>
            </a:extLst>
          </p:cNvPr>
          <p:cNvCxnSpPr>
            <a:cxnSpLocks/>
          </p:cNvCxnSpPr>
          <p:nvPr/>
        </p:nvCxnSpPr>
        <p:spPr>
          <a:xfrm flipH="1">
            <a:off x="5244155" y="2566280"/>
            <a:ext cx="1634823" cy="1779583"/>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9" name="Straight Connector 8">
            <a:extLst>
              <a:ext uri="{FF2B5EF4-FFF2-40B4-BE49-F238E27FC236}">
                <a16:creationId xmlns:a16="http://schemas.microsoft.com/office/drawing/2014/main" id="{8C7CD281-822D-B531-78E1-5EAC2D09D288}"/>
              </a:ext>
            </a:extLst>
          </p:cNvPr>
          <p:cNvCxnSpPr/>
          <p:nvPr/>
        </p:nvCxnSpPr>
        <p:spPr>
          <a:xfrm>
            <a:off x="0" y="6308035"/>
            <a:ext cx="8650546"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B42777F5-95FB-82A8-29C8-9418668C050E}"/>
              </a:ext>
            </a:extLst>
          </p:cNvPr>
          <p:cNvPicPr>
            <a:picLocks noChangeAspect="1"/>
          </p:cNvPicPr>
          <p:nvPr/>
        </p:nvPicPr>
        <p:blipFill>
          <a:blip r:embed="rId2"/>
          <a:stretch>
            <a:fillRect/>
          </a:stretch>
        </p:blipFill>
        <p:spPr>
          <a:xfrm>
            <a:off x="8739686" y="6108776"/>
            <a:ext cx="3452314" cy="749226"/>
          </a:xfrm>
          <a:prstGeom prst="rect">
            <a:avLst/>
          </a:prstGeom>
        </p:spPr>
      </p:pic>
      <p:sp>
        <p:nvSpPr>
          <p:cNvPr id="11" name="Footer Placeholder 2">
            <a:extLst>
              <a:ext uri="{FF2B5EF4-FFF2-40B4-BE49-F238E27FC236}">
                <a16:creationId xmlns:a16="http://schemas.microsoft.com/office/drawing/2014/main" id="{EEB96CE4-714F-5C73-C042-C2ACF4EE3C91}"/>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12" name="Picture 11" descr="A logo for a computer science institute&#10;&#10;Description automatically generated">
            <a:extLst>
              <a:ext uri="{FF2B5EF4-FFF2-40B4-BE49-F238E27FC236}">
                <a16:creationId xmlns:a16="http://schemas.microsoft.com/office/drawing/2014/main" id="{F60B1C88-3006-3C35-4FD8-8D0ACB995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196821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6E48C-3F57-3BA9-B0E1-3EA4F295FDE0}"/>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2D21E84D-DF08-DCEC-5511-E794C863E8BB}"/>
              </a:ext>
            </a:extLst>
          </p:cNvPr>
          <p:cNvSpPr/>
          <p:nvPr/>
        </p:nvSpPr>
        <p:spPr>
          <a:xfrm>
            <a:off x="420130" y="691979"/>
            <a:ext cx="1705232" cy="1136822"/>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50000"/>
                  </a:schemeClr>
                </a:solidFill>
              </a:rPr>
              <a:t>SKILL DEVELOPMENT</a:t>
            </a:r>
          </a:p>
        </p:txBody>
      </p:sp>
      <p:sp>
        <p:nvSpPr>
          <p:cNvPr id="4" name="Rounded Rectangle 3">
            <a:extLst>
              <a:ext uri="{FF2B5EF4-FFF2-40B4-BE49-F238E27FC236}">
                <a16:creationId xmlns:a16="http://schemas.microsoft.com/office/drawing/2014/main" id="{5088580A-A9B9-077C-F413-B0FD06DA8BA3}"/>
              </a:ext>
            </a:extLst>
          </p:cNvPr>
          <p:cNvSpPr/>
          <p:nvPr/>
        </p:nvSpPr>
        <p:spPr>
          <a:xfrm>
            <a:off x="251254" y="288325"/>
            <a:ext cx="922638" cy="556054"/>
          </a:xfrm>
          <a:prstGeom prst="roundRect">
            <a:avLst/>
          </a:prstGeom>
          <a:solidFill>
            <a:schemeClr val="accent5">
              <a:lumMod val="75000"/>
            </a:schemeClr>
          </a:solidFill>
          <a:ln w="381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- 1</a:t>
            </a:r>
          </a:p>
        </p:txBody>
      </p:sp>
      <p:graphicFrame>
        <p:nvGraphicFramePr>
          <p:cNvPr id="20" name="Table 19">
            <a:extLst>
              <a:ext uri="{FF2B5EF4-FFF2-40B4-BE49-F238E27FC236}">
                <a16:creationId xmlns:a16="http://schemas.microsoft.com/office/drawing/2014/main" id="{C46B0C0C-7618-BCBF-6D6B-FFD19FE42042}"/>
              </a:ext>
            </a:extLst>
          </p:cNvPr>
          <p:cNvGraphicFramePr>
            <a:graphicFrameLocks noGrp="1"/>
          </p:cNvGraphicFramePr>
          <p:nvPr>
            <p:extLst>
              <p:ext uri="{D42A27DB-BD31-4B8C-83A1-F6EECF244321}">
                <p14:modId xmlns:p14="http://schemas.microsoft.com/office/powerpoint/2010/main" val="1945096611"/>
              </p:ext>
            </p:extLst>
          </p:nvPr>
        </p:nvGraphicFramePr>
        <p:xfrm>
          <a:off x="887120" y="2835356"/>
          <a:ext cx="10615695" cy="1005840"/>
        </p:xfrm>
        <a:graphic>
          <a:graphicData uri="http://schemas.openxmlformats.org/drawingml/2006/table">
            <a:tbl>
              <a:tblPr firstRow="1" bandRow="1">
                <a:tableStyleId>{7DF18680-E054-41AD-8BC1-D1AEF772440D}</a:tableStyleId>
              </a:tblPr>
              <a:tblGrid>
                <a:gridCol w="1510919">
                  <a:extLst>
                    <a:ext uri="{9D8B030D-6E8A-4147-A177-3AD203B41FA5}">
                      <a16:colId xmlns:a16="http://schemas.microsoft.com/office/drawing/2014/main" val="3278593382"/>
                    </a:ext>
                  </a:extLst>
                </a:gridCol>
                <a:gridCol w="1425893">
                  <a:extLst>
                    <a:ext uri="{9D8B030D-6E8A-4147-A177-3AD203B41FA5}">
                      <a16:colId xmlns:a16="http://schemas.microsoft.com/office/drawing/2014/main" val="4259165604"/>
                    </a:ext>
                  </a:extLst>
                </a:gridCol>
                <a:gridCol w="4655842">
                  <a:extLst>
                    <a:ext uri="{9D8B030D-6E8A-4147-A177-3AD203B41FA5}">
                      <a16:colId xmlns:a16="http://schemas.microsoft.com/office/drawing/2014/main" val="1784743707"/>
                    </a:ext>
                  </a:extLst>
                </a:gridCol>
                <a:gridCol w="348791">
                  <a:extLst>
                    <a:ext uri="{9D8B030D-6E8A-4147-A177-3AD203B41FA5}">
                      <a16:colId xmlns:a16="http://schemas.microsoft.com/office/drawing/2014/main" val="2666582347"/>
                    </a:ext>
                  </a:extLst>
                </a:gridCol>
                <a:gridCol w="414780">
                  <a:extLst>
                    <a:ext uri="{9D8B030D-6E8A-4147-A177-3AD203B41FA5}">
                      <a16:colId xmlns:a16="http://schemas.microsoft.com/office/drawing/2014/main" val="2815562842"/>
                    </a:ext>
                  </a:extLst>
                </a:gridCol>
                <a:gridCol w="461913">
                  <a:extLst>
                    <a:ext uri="{9D8B030D-6E8A-4147-A177-3AD203B41FA5}">
                      <a16:colId xmlns:a16="http://schemas.microsoft.com/office/drawing/2014/main" val="2570331692"/>
                    </a:ext>
                  </a:extLst>
                </a:gridCol>
                <a:gridCol w="405353">
                  <a:extLst>
                    <a:ext uri="{9D8B030D-6E8A-4147-A177-3AD203B41FA5}">
                      <a16:colId xmlns:a16="http://schemas.microsoft.com/office/drawing/2014/main" val="320010570"/>
                    </a:ext>
                  </a:extLst>
                </a:gridCol>
                <a:gridCol w="641022">
                  <a:extLst>
                    <a:ext uri="{9D8B030D-6E8A-4147-A177-3AD203B41FA5}">
                      <a16:colId xmlns:a16="http://schemas.microsoft.com/office/drawing/2014/main" val="3202057796"/>
                    </a:ext>
                  </a:extLst>
                </a:gridCol>
                <a:gridCol w="751182">
                  <a:extLst>
                    <a:ext uri="{9D8B030D-6E8A-4147-A177-3AD203B41FA5}">
                      <a16:colId xmlns:a16="http://schemas.microsoft.com/office/drawing/2014/main" val="1395306602"/>
                    </a:ext>
                  </a:extLst>
                </a:gridCol>
              </a:tblGrid>
              <a:tr h="334006">
                <a:tc>
                  <a:txBody>
                    <a:bodyPr/>
                    <a:lstStyle/>
                    <a:p>
                      <a:pPr algn="ctr"/>
                      <a:r>
                        <a:rPr lang="en-US" dirty="0"/>
                        <a:t>CHOICE</a:t>
                      </a:r>
                    </a:p>
                  </a:txBody>
                  <a:tcPr/>
                </a:tc>
                <a:tc>
                  <a:txBody>
                    <a:bodyPr/>
                    <a:lstStyle/>
                    <a:p>
                      <a:pPr algn="ctr"/>
                      <a:r>
                        <a:rPr lang="en-US" dirty="0"/>
                        <a:t>CODE</a:t>
                      </a:r>
                    </a:p>
                  </a:txBody>
                  <a:tcPr/>
                </a:tc>
                <a:tc>
                  <a:txBody>
                    <a:bodyPr/>
                    <a:lstStyle/>
                    <a:p>
                      <a:pPr algn="ctr"/>
                      <a:r>
                        <a:rPr lang="en-US" dirty="0"/>
                        <a:t>NAME</a:t>
                      </a:r>
                    </a:p>
                  </a:txBody>
                  <a:tcPr/>
                </a:tc>
                <a:tc>
                  <a:txBody>
                    <a:bodyPr/>
                    <a:lstStyle/>
                    <a:p>
                      <a:pPr algn="ctr"/>
                      <a:r>
                        <a:rPr lang="en-US" dirty="0"/>
                        <a:t>L</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S</a:t>
                      </a:r>
                    </a:p>
                  </a:txBody>
                  <a:tcPr/>
                </a:tc>
                <a:tc>
                  <a:txBody>
                    <a:bodyPr/>
                    <a:lstStyle/>
                    <a:p>
                      <a:pPr algn="ctr"/>
                      <a:r>
                        <a:rPr lang="en-US" dirty="0"/>
                        <a:t>CR</a:t>
                      </a:r>
                    </a:p>
                  </a:txBody>
                  <a:tcPr/>
                </a:tc>
                <a:tc>
                  <a:txBody>
                    <a:bodyPr/>
                    <a:lstStyle/>
                    <a:p>
                      <a:pPr algn="ctr"/>
                      <a:r>
                        <a:rPr lang="en-US" dirty="0"/>
                        <a:t>CH</a:t>
                      </a:r>
                    </a:p>
                  </a:txBody>
                  <a:tcPr/>
                </a:tc>
                <a:extLst>
                  <a:ext uri="{0D108BD9-81ED-4DB2-BD59-A6C34878D82A}">
                    <a16:rowId xmlns:a16="http://schemas.microsoft.com/office/drawing/2014/main" val="3499451393"/>
                  </a:ext>
                </a:extLst>
              </a:tr>
              <a:tr h="584511">
                <a:tc>
                  <a:txBody>
                    <a:bodyPr/>
                    <a:lstStyle/>
                    <a:p>
                      <a:r>
                        <a:rPr lang="en-US" b="1" dirty="0"/>
                        <a:t>Mandatory</a:t>
                      </a:r>
                    </a:p>
                  </a:txBody>
                  <a:tcPr/>
                </a:tc>
                <a:tc>
                  <a:txBody>
                    <a:bodyPr/>
                    <a:lstStyle/>
                    <a:p>
                      <a:r>
                        <a:rPr lang="en-US" dirty="0"/>
                        <a:t>23SDCS13A</a:t>
                      </a:r>
                    </a:p>
                  </a:txBody>
                  <a:tcPr/>
                </a:tc>
                <a:tc>
                  <a:txBody>
                    <a:bodyPr/>
                    <a:lstStyle/>
                    <a:p>
                      <a:r>
                        <a:rPr lang="en-US" dirty="0"/>
                        <a:t>CONTINUOUS INTEGRATION / CONTINUOUS DELIVERY AND CLOUD DEV OPS (CI /CD)</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10</a:t>
                      </a:r>
                    </a:p>
                  </a:txBody>
                  <a:tcPr/>
                </a:tc>
                <a:extLst>
                  <a:ext uri="{0D108BD9-81ED-4DB2-BD59-A6C34878D82A}">
                    <a16:rowId xmlns:a16="http://schemas.microsoft.com/office/drawing/2014/main" val="1917951856"/>
                  </a:ext>
                </a:extLst>
              </a:tr>
            </a:tbl>
          </a:graphicData>
        </a:graphic>
      </p:graphicFrame>
      <p:sp>
        <p:nvSpPr>
          <p:cNvPr id="6" name="Title 1">
            <a:extLst>
              <a:ext uri="{FF2B5EF4-FFF2-40B4-BE49-F238E27FC236}">
                <a16:creationId xmlns:a16="http://schemas.microsoft.com/office/drawing/2014/main" id="{1AFD6085-1342-85F9-FED9-DF86414D36A0}"/>
              </a:ext>
            </a:extLst>
          </p:cNvPr>
          <p:cNvSpPr>
            <a:spLocks noGrp="1"/>
          </p:cNvSpPr>
          <p:nvPr>
            <p:ph type="ctrTitle"/>
          </p:nvPr>
        </p:nvSpPr>
        <p:spPr>
          <a:xfrm>
            <a:off x="4371975" y="136525"/>
            <a:ext cx="3448050" cy="555625"/>
          </a:xfrm>
        </p:spPr>
        <p:txBody>
          <a:bodyPr>
            <a:normAutofit/>
          </a:bodyPr>
          <a:lstStyle/>
          <a:p>
            <a:r>
              <a:rPr lang="en-US" sz="2400" dirty="0"/>
              <a:t>For All Students</a:t>
            </a:r>
          </a:p>
        </p:txBody>
      </p:sp>
      <p:sp>
        <p:nvSpPr>
          <p:cNvPr id="7" name="TextBox 6">
            <a:extLst>
              <a:ext uri="{FF2B5EF4-FFF2-40B4-BE49-F238E27FC236}">
                <a16:creationId xmlns:a16="http://schemas.microsoft.com/office/drawing/2014/main" id="{C1196184-0BC1-6B75-D36D-070800F9ADBF}"/>
              </a:ext>
            </a:extLst>
          </p:cNvPr>
          <p:cNvSpPr txBox="1"/>
          <p:nvPr/>
        </p:nvSpPr>
        <p:spPr>
          <a:xfrm>
            <a:off x="887120" y="5118854"/>
            <a:ext cx="6094476" cy="369332"/>
          </a:xfrm>
          <a:prstGeom prst="rect">
            <a:avLst/>
          </a:prstGeom>
          <a:noFill/>
        </p:spPr>
        <p:txBody>
          <a:bodyPr wrap="square">
            <a:spAutoFit/>
          </a:bodyPr>
          <a:lstStyle/>
          <a:p>
            <a:pPr marL="285750" indent="-285750">
              <a:buFont typeface="Wingdings" panose="05000000000000000000" pitchFamily="2" charset="2"/>
              <a:buChar char="§"/>
            </a:pPr>
            <a:r>
              <a:rPr lang="en-IN" dirty="0">
                <a:latin typeface="Sitka Text" pitchFamily="2" charset="0"/>
              </a:rPr>
              <a:t>All Students Must Register without fail. </a:t>
            </a:r>
            <a:endParaRPr lang="en-IN" dirty="0">
              <a:solidFill>
                <a:srgbClr val="00B050"/>
              </a:solidFill>
              <a:latin typeface="Sitka Text" pitchFamily="2" charset="0"/>
            </a:endParaRPr>
          </a:p>
        </p:txBody>
      </p:sp>
      <p:pic>
        <p:nvPicPr>
          <p:cNvPr id="8" name="Picture 7">
            <a:extLst>
              <a:ext uri="{FF2B5EF4-FFF2-40B4-BE49-F238E27FC236}">
                <a16:creationId xmlns:a16="http://schemas.microsoft.com/office/drawing/2014/main" id="{421796A6-38FE-9E37-111B-1BC0B336BE62}"/>
              </a:ext>
            </a:extLst>
          </p:cNvPr>
          <p:cNvPicPr>
            <a:picLocks noChangeAspect="1"/>
          </p:cNvPicPr>
          <p:nvPr/>
        </p:nvPicPr>
        <p:blipFill>
          <a:blip r:embed="rId2"/>
          <a:stretch>
            <a:fillRect/>
          </a:stretch>
        </p:blipFill>
        <p:spPr>
          <a:xfrm>
            <a:off x="8739686" y="6108776"/>
            <a:ext cx="3452314" cy="749226"/>
          </a:xfrm>
          <a:prstGeom prst="rect">
            <a:avLst/>
          </a:prstGeom>
        </p:spPr>
      </p:pic>
      <p:cxnSp>
        <p:nvCxnSpPr>
          <p:cNvPr id="9" name="Straight Connector 8">
            <a:extLst>
              <a:ext uri="{FF2B5EF4-FFF2-40B4-BE49-F238E27FC236}">
                <a16:creationId xmlns:a16="http://schemas.microsoft.com/office/drawing/2014/main" id="{2E11C4DD-4315-E91F-8A1E-C828F60AA8E9}"/>
              </a:ext>
            </a:extLst>
          </p:cNvPr>
          <p:cNvCxnSpPr/>
          <p:nvPr/>
        </p:nvCxnSpPr>
        <p:spPr>
          <a:xfrm>
            <a:off x="0" y="6308035"/>
            <a:ext cx="8650546" cy="0"/>
          </a:xfrm>
          <a:prstGeom prst="line">
            <a:avLst/>
          </a:prstGeom>
        </p:spPr>
        <p:style>
          <a:lnRef idx="1">
            <a:schemeClr val="dk1"/>
          </a:lnRef>
          <a:fillRef idx="0">
            <a:schemeClr val="dk1"/>
          </a:fillRef>
          <a:effectRef idx="0">
            <a:schemeClr val="dk1"/>
          </a:effectRef>
          <a:fontRef idx="minor">
            <a:schemeClr val="tx1"/>
          </a:fontRef>
        </p:style>
      </p:cxnSp>
      <p:sp>
        <p:nvSpPr>
          <p:cNvPr id="10" name="Footer Placeholder 2">
            <a:extLst>
              <a:ext uri="{FF2B5EF4-FFF2-40B4-BE49-F238E27FC236}">
                <a16:creationId xmlns:a16="http://schemas.microsoft.com/office/drawing/2014/main" id="{AB5DE5FD-6E6B-500E-0D9C-DA97A9507A53}"/>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11" name="Picture 10" descr="A logo for a computer science institute&#10;&#10;Description automatically generated">
            <a:extLst>
              <a:ext uri="{FF2B5EF4-FFF2-40B4-BE49-F238E27FC236}">
                <a16:creationId xmlns:a16="http://schemas.microsoft.com/office/drawing/2014/main" id="{94A8A292-3E5C-9EDF-440C-EBC4AD823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40071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CA09E-7CDF-6265-7B15-99429D1C0914}"/>
            </a:ext>
          </a:extLst>
        </p:cNvPr>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F7C1F2F1-7B11-0023-31BD-A3D504EE29BB}"/>
              </a:ext>
            </a:extLst>
          </p:cNvPr>
          <p:cNvGraphicFramePr>
            <a:graphicFrameLocks noGrp="1"/>
          </p:cNvGraphicFramePr>
          <p:nvPr>
            <p:extLst>
              <p:ext uri="{D42A27DB-BD31-4B8C-83A1-F6EECF244321}">
                <p14:modId xmlns:p14="http://schemas.microsoft.com/office/powerpoint/2010/main" val="4077847803"/>
              </p:ext>
            </p:extLst>
          </p:nvPr>
        </p:nvGraphicFramePr>
        <p:xfrm>
          <a:off x="881449" y="2369353"/>
          <a:ext cx="10927226" cy="2119293"/>
        </p:xfrm>
        <a:graphic>
          <a:graphicData uri="http://schemas.openxmlformats.org/drawingml/2006/table">
            <a:tbl>
              <a:tblPr firstRow="1" bandRow="1">
                <a:tableStyleId>{7DF18680-E054-41AD-8BC1-D1AEF772440D}</a:tableStyleId>
              </a:tblPr>
              <a:tblGrid>
                <a:gridCol w="1510919">
                  <a:extLst>
                    <a:ext uri="{9D8B030D-6E8A-4147-A177-3AD203B41FA5}">
                      <a16:colId xmlns:a16="http://schemas.microsoft.com/office/drawing/2014/main" val="3278593382"/>
                    </a:ext>
                  </a:extLst>
                </a:gridCol>
                <a:gridCol w="1254443">
                  <a:extLst>
                    <a:ext uri="{9D8B030D-6E8A-4147-A177-3AD203B41FA5}">
                      <a16:colId xmlns:a16="http://schemas.microsoft.com/office/drawing/2014/main" val="4259165604"/>
                    </a:ext>
                  </a:extLst>
                </a:gridCol>
                <a:gridCol w="4983290">
                  <a:extLst>
                    <a:ext uri="{9D8B030D-6E8A-4147-A177-3AD203B41FA5}">
                      <a16:colId xmlns:a16="http://schemas.microsoft.com/office/drawing/2014/main" val="1784743707"/>
                    </a:ext>
                  </a:extLst>
                </a:gridCol>
                <a:gridCol w="373098">
                  <a:extLst>
                    <a:ext uri="{9D8B030D-6E8A-4147-A177-3AD203B41FA5}">
                      <a16:colId xmlns:a16="http://schemas.microsoft.com/office/drawing/2014/main" val="2666582347"/>
                    </a:ext>
                  </a:extLst>
                </a:gridCol>
                <a:gridCol w="373098">
                  <a:extLst>
                    <a:ext uri="{9D8B030D-6E8A-4147-A177-3AD203B41FA5}">
                      <a16:colId xmlns:a16="http://schemas.microsoft.com/office/drawing/2014/main" val="2815562842"/>
                    </a:ext>
                  </a:extLst>
                </a:gridCol>
                <a:gridCol w="389964">
                  <a:extLst>
                    <a:ext uri="{9D8B030D-6E8A-4147-A177-3AD203B41FA5}">
                      <a16:colId xmlns:a16="http://schemas.microsoft.com/office/drawing/2014/main" val="2570331692"/>
                    </a:ext>
                  </a:extLst>
                </a:gridCol>
                <a:gridCol w="388279">
                  <a:extLst>
                    <a:ext uri="{9D8B030D-6E8A-4147-A177-3AD203B41FA5}">
                      <a16:colId xmlns:a16="http://schemas.microsoft.com/office/drawing/2014/main" val="320010570"/>
                    </a:ext>
                  </a:extLst>
                </a:gridCol>
                <a:gridCol w="568084">
                  <a:extLst>
                    <a:ext uri="{9D8B030D-6E8A-4147-A177-3AD203B41FA5}">
                      <a16:colId xmlns:a16="http://schemas.microsoft.com/office/drawing/2014/main" val="3202057796"/>
                    </a:ext>
                  </a:extLst>
                </a:gridCol>
                <a:gridCol w="1086051">
                  <a:extLst>
                    <a:ext uri="{9D8B030D-6E8A-4147-A177-3AD203B41FA5}">
                      <a16:colId xmlns:a16="http://schemas.microsoft.com/office/drawing/2014/main" val="1395306602"/>
                    </a:ext>
                  </a:extLst>
                </a:gridCol>
              </a:tblGrid>
              <a:tr h="334006">
                <a:tc>
                  <a:txBody>
                    <a:bodyPr/>
                    <a:lstStyle/>
                    <a:p>
                      <a:pPr algn="ctr"/>
                      <a:r>
                        <a:rPr lang="en-US" dirty="0"/>
                        <a:t>CHOICE</a:t>
                      </a:r>
                    </a:p>
                  </a:txBody>
                  <a:tcPr anchor="ctr"/>
                </a:tc>
                <a:tc>
                  <a:txBody>
                    <a:bodyPr/>
                    <a:lstStyle/>
                    <a:p>
                      <a:pPr algn="ctr"/>
                      <a:r>
                        <a:rPr lang="en-US" dirty="0"/>
                        <a:t>CODE</a:t>
                      </a:r>
                    </a:p>
                  </a:txBody>
                  <a:tcPr anchor="ctr"/>
                </a:tc>
                <a:tc>
                  <a:txBody>
                    <a:bodyPr/>
                    <a:lstStyle/>
                    <a:p>
                      <a:pPr algn="ctr"/>
                      <a:r>
                        <a:rPr lang="en-US" dirty="0"/>
                        <a:t>NAME</a:t>
                      </a:r>
                    </a:p>
                  </a:txBody>
                  <a:tcPr anchor="ctr"/>
                </a:tc>
                <a:tc>
                  <a:txBody>
                    <a:bodyPr/>
                    <a:lstStyle/>
                    <a:p>
                      <a:pPr algn="ctr"/>
                      <a:r>
                        <a:rPr lang="en-US" dirty="0"/>
                        <a:t>L</a:t>
                      </a:r>
                    </a:p>
                  </a:txBody>
                  <a:tcPr anchor="ctr"/>
                </a:tc>
                <a:tc>
                  <a:txBody>
                    <a:bodyPr/>
                    <a:lstStyle/>
                    <a:p>
                      <a:pPr algn="ctr"/>
                      <a:r>
                        <a:rPr lang="en-US" dirty="0"/>
                        <a:t>T</a:t>
                      </a:r>
                    </a:p>
                  </a:txBody>
                  <a:tcPr anchor="ctr"/>
                </a:tc>
                <a:tc>
                  <a:txBody>
                    <a:bodyPr/>
                    <a:lstStyle/>
                    <a:p>
                      <a:pPr algn="ctr"/>
                      <a:r>
                        <a:rPr lang="en-US" dirty="0"/>
                        <a:t>P</a:t>
                      </a:r>
                    </a:p>
                  </a:txBody>
                  <a:tcPr anchor="ctr"/>
                </a:tc>
                <a:tc>
                  <a:txBody>
                    <a:bodyPr/>
                    <a:lstStyle/>
                    <a:p>
                      <a:pPr algn="ctr"/>
                      <a:r>
                        <a:rPr lang="en-US" dirty="0"/>
                        <a:t>S</a:t>
                      </a:r>
                    </a:p>
                  </a:txBody>
                  <a:tcPr anchor="ctr"/>
                </a:tc>
                <a:tc>
                  <a:txBody>
                    <a:bodyPr/>
                    <a:lstStyle/>
                    <a:p>
                      <a:pPr algn="ctr"/>
                      <a:r>
                        <a:rPr lang="en-US" dirty="0"/>
                        <a:t>CR</a:t>
                      </a:r>
                    </a:p>
                  </a:txBody>
                  <a:tcPr anchor="ctr"/>
                </a:tc>
                <a:tc>
                  <a:txBody>
                    <a:bodyPr/>
                    <a:lstStyle/>
                    <a:p>
                      <a:pPr algn="ctr"/>
                      <a:r>
                        <a:rPr lang="en-US" dirty="0"/>
                        <a:t>CH</a:t>
                      </a:r>
                    </a:p>
                  </a:txBody>
                  <a:tcPr anchor="ctr"/>
                </a:tc>
                <a:extLst>
                  <a:ext uri="{0D108BD9-81ED-4DB2-BD59-A6C34878D82A}">
                    <a16:rowId xmlns:a16="http://schemas.microsoft.com/office/drawing/2014/main" val="3499451393"/>
                  </a:ext>
                </a:extLst>
              </a:tr>
              <a:tr h="584511">
                <a:tc rowSpan="3">
                  <a:txBody>
                    <a:bodyPr/>
                    <a:lstStyle/>
                    <a:p>
                      <a:pPr algn="l"/>
                      <a:r>
                        <a:rPr lang="en-US" b="1" dirty="0"/>
                        <a:t>Choose a Course which is not Registered  in Earlier Semesters</a:t>
                      </a:r>
                    </a:p>
                  </a:txBody>
                  <a:tcPr anchor="ctr"/>
                </a:tc>
                <a:tc>
                  <a:txBody>
                    <a:bodyPr/>
                    <a:lstStyle/>
                    <a:p>
                      <a:r>
                        <a:rPr lang="en-US" dirty="0"/>
                        <a:t>23MT2004</a:t>
                      </a:r>
                    </a:p>
                  </a:txBody>
                  <a:tcPr anchor="ctr"/>
                </a:tc>
                <a:tc>
                  <a:txBody>
                    <a:bodyPr/>
                    <a:lstStyle/>
                    <a:p>
                      <a:r>
                        <a:rPr lang="en-US" dirty="0"/>
                        <a:t>MATHEMATICAL PROGRAMMING</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4</a:t>
                      </a:r>
                    </a:p>
                  </a:txBody>
                  <a:tcPr anchor="ctr"/>
                </a:tc>
                <a:tc>
                  <a:txBody>
                    <a:bodyPr/>
                    <a:lstStyle/>
                    <a:p>
                      <a:pPr algn="ctr"/>
                      <a:r>
                        <a:rPr lang="en-US" dirty="0"/>
                        <a:t>4</a:t>
                      </a:r>
                    </a:p>
                  </a:txBody>
                  <a:tcPr anchor="ctr"/>
                </a:tc>
                <a:extLst>
                  <a:ext uri="{0D108BD9-81ED-4DB2-BD59-A6C34878D82A}">
                    <a16:rowId xmlns:a16="http://schemas.microsoft.com/office/drawing/2014/main" val="1917951856"/>
                  </a:ext>
                </a:extLst>
              </a:tr>
              <a:tr h="584511">
                <a:tc vMerge="1">
                  <a:txBody>
                    <a:bodyPr/>
                    <a:lstStyle/>
                    <a:p>
                      <a:endParaRPr lang="en-US" dirty="0"/>
                    </a:p>
                  </a:txBody>
                  <a:tcPr anchor="ctr"/>
                </a:tc>
                <a:tc>
                  <a:txBody>
                    <a:bodyPr/>
                    <a:lstStyle/>
                    <a:p>
                      <a:r>
                        <a:rPr lang="en-US" dirty="0"/>
                        <a:t>23MT2005</a:t>
                      </a:r>
                    </a:p>
                  </a:txBody>
                  <a:tcPr anchor="ctr"/>
                </a:tc>
                <a:tc>
                  <a:txBody>
                    <a:bodyPr/>
                    <a:lstStyle/>
                    <a:p>
                      <a:r>
                        <a:rPr lang="en-US" dirty="0"/>
                        <a:t>PROBABILITY, STATISTICS &amp; QUEUEING THEORY </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4</a:t>
                      </a:r>
                    </a:p>
                  </a:txBody>
                  <a:tcPr anchor="ctr"/>
                </a:tc>
                <a:tc>
                  <a:txBody>
                    <a:bodyPr/>
                    <a:lstStyle/>
                    <a:p>
                      <a:pPr algn="ctr"/>
                      <a:r>
                        <a:rPr lang="en-US" dirty="0"/>
                        <a:t>4</a:t>
                      </a:r>
                    </a:p>
                  </a:txBody>
                  <a:tcPr anchor="ctr"/>
                </a:tc>
                <a:extLst>
                  <a:ext uri="{0D108BD9-81ED-4DB2-BD59-A6C34878D82A}">
                    <a16:rowId xmlns:a16="http://schemas.microsoft.com/office/drawing/2014/main" val="1941469917"/>
                  </a:ext>
                </a:extLst>
              </a:tr>
              <a:tr h="584511">
                <a:tc vMerge="1">
                  <a:txBody>
                    <a:bodyPr/>
                    <a:lstStyle/>
                    <a:p>
                      <a:endParaRPr lang="en-US" dirty="0"/>
                    </a:p>
                  </a:txBody>
                  <a:tcPr anchor="ctr"/>
                </a:tc>
                <a:tc>
                  <a:txBody>
                    <a:bodyPr/>
                    <a:lstStyle/>
                    <a:p>
                      <a:r>
                        <a:rPr lang="en-US" dirty="0"/>
                        <a:t>23MT2014</a:t>
                      </a:r>
                    </a:p>
                  </a:txBody>
                  <a:tcPr anchor="ctr"/>
                </a:tc>
                <a:tc>
                  <a:txBody>
                    <a:bodyPr/>
                    <a:lstStyle/>
                    <a:p>
                      <a:r>
                        <a:rPr lang="en-US" dirty="0"/>
                        <a:t>THEORY OF COMPUTATION</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4</a:t>
                      </a:r>
                    </a:p>
                  </a:txBody>
                  <a:tcPr anchor="ctr"/>
                </a:tc>
                <a:tc>
                  <a:txBody>
                    <a:bodyPr/>
                    <a:lstStyle/>
                    <a:p>
                      <a:pPr algn="ctr"/>
                      <a:r>
                        <a:rPr lang="en-US" dirty="0"/>
                        <a:t>4</a:t>
                      </a:r>
                    </a:p>
                  </a:txBody>
                  <a:tcPr anchor="ctr"/>
                </a:tc>
                <a:extLst>
                  <a:ext uri="{0D108BD9-81ED-4DB2-BD59-A6C34878D82A}">
                    <a16:rowId xmlns:a16="http://schemas.microsoft.com/office/drawing/2014/main" val="1900133033"/>
                  </a:ext>
                </a:extLst>
              </a:tr>
            </a:tbl>
          </a:graphicData>
        </a:graphic>
      </p:graphicFrame>
      <p:sp>
        <p:nvSpPr>
          <p:cNvPr id="6" name="Rounded Rectangle 6">
            <a:extLst>
              <a:ext uri="{FF2B5EF4-FFF2-40B4-BE49-F238E27FC236}">
                <a16:creationId xmlns:a16="http://schemas.microsoft.com/office/drawing/2014/main" id="{7CD9589A-6750-0E10-90F3-9ADB856ACA43}"/>
              </a:ext>
            </a:extLst>
          </p:cNvPr>
          <p:cNvSpPr/>
          <p:nvPr/>
        </p:nvSpPr>
        <p:spPr>
          <a:xfrm>
            <a:off x="589005" y="539578"/>
            <a:ext cx="1839563" cy="1053248"/>
          </a:xfrm>
          <a:prstGeom prst="roundRect">
            <a:avLst/>
          </a:prstGeom>
          <a:solidFill>
            <a:schemeClr val="bg1"/>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Basic Sciences (Math)</a:t>
            </a:r>
          </a:p>
        </p:txBody>
      </p:sp>
      <p:sp>
        <p:nvSpPr>
          <p:cNvPr id="7" name="Rounded Rectangle 7">
            <a:extLst>
              <a:ext uri="{FF2B5EF4-FFF2-40B4-BE49-F238E27FC236}">
                <a16:creationId xmlns:a16="http://schemas.microsoft.com/office/drawing/2014/main" id="{0B331FB9-0E3D-BB76-B53A-B320D01606B7}"/>
              </a:ext>
            </a:extLst>
          </p:cNvPr>
          <p:cNvSpPr/>
          <p:nvPr/>
        </p:nvSpPr>
        <p:spPr>
          <a:xfrm>
            <a:off x="420130" y="135924"/>
            <a:ext cx="922638" cy="556054"/>
          </a:xfrm>
          <a:prstGeom prst="roundRect">
            <a:avLst/>
          </a:prstGeom>
          <a:solidFill>
            <a:schemeClr val="accent5">
              <a:lumMod val="75000"/>
            </a:schemeClr>
          </a:solidFill>
          <a:ln w="38100">
            <a:solidFill>
              <a:schemeClr val="accent5">
                <a:lumMod val="7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 - 2</a:t>
            </a:r>
          </a:p>
        </p:txBody>
      </p:sp>
      <p:sp>
        <p:nvSpPr>
          <p:cNvPr id="10" name="Title 1">
            <a:extLst>
              <a:ext uri="{FF2B5EF4-FFF2-40B4-BE49-F238E27FC236}">
                <a16:creationId xmlns:a16="http://schemas.microsoft.com/office/drawing/2014/main" id="{B6DBBCCB-6871-3366-AB10-7FF395E75D93}"/>
              </a:ext>
            </a:extLst>
          </p:cNvPr>
          <p:cNvSpPr>
            <a:spLocks noGrp="1"/>
          </p:cNvSpPr>
          <p:nvPr>
            <p:ph type="ctrTitle"/>
          </p:nvPr>
        </p:nvSpPr>
        <p:spPr>
          <a:xfrm>
            <a:off x="4371975" y="136525"/>
            <a:ext cx="3448050" cy="555625"/>
          </a:xfrm>
        </p:spPr>
        <p:txBody>
          <a:bodyPr>
            <a:normAutofit/>
          </a:bodyPr>
          <a:lstStyle/>
          <a:p>
            <a:r>
              <a:rPr lang="en-US" sz="2400" dirty="0"/>
              <a:t>For All Students</a:t>
            </a:r>
          </a:p>
        </p:txBody>
      </p:sp>
      <p:sp>
        <p:nvSpPr>
          <p:cNvPr id="2" name="TextBox 1">
            <a:extLst>
              <a:ext uri="{FF2B5EF4-FFF2-40B4-BE49-F238E27FC236}">
                <a16:creationId xmlns:a16="http://schemas.microsoft.com/office/drawing/2014/main" id="{0B30EBF7-4D88-9EDC-E71F-A6DC3CE08410}"/>
              </a:ext>
            </a:extLst>
          </p:cNvPr>
          <p:cNvSpPr txBox="1"/>
          <p:nvPr/>
        </p:nvSpPr>
        <p:spPr>
          <a:xfrm>
            <a:off x="1715491" y="4971348"/>
            <a:ext cx="9687465"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Sitka Text" pitchFamily="2" charset="0"/>
              </a:rPr>
              <a:t>All Students Must Register  one course under this bucket without fail. </a:t>
            </a:r>
            <a:endParaRPr lang="en-IN" dirty="0">
              <a:solidFill>
                <a:srgbClr val="00B050"/>
              </a:solidFill>
              <a:latin typeface="Sitka Text" pitchFamily="2" charset="0"/>
            </a:endParaRPr>
          </a:p>
        </p:txBody>
      </p:sp>
      <p:pic>
        <p:nvPicPr>
          <p:cNvPr id="3" name="Picture 2">
            <a:extLst>
              <a:ext uri="{FF2B5EF4-FFF2-40B4-BE49-F238E27FC236}">
                <a16:creationId xmlns:a16="http://schemas.microsoft.com/office/drawing/2014/main" id="{FA721075-4FD3-E289-E7CF-450BA246CE30}"/>
              </a:ext>
            </a:extLst>
          </p:cNvPr>
          <p:cNvPicPr>
            <a:picLocks noChangeAspect="1"/>
          </p:cNvPicPr>
          <p:nvPr/>
        </p:nvPicPr>
        <p:blipFill>
          <a:blip r:embed="rId2"/>
          <a:stretch>
            <a:fillRect/>
          </a:stretch>
        </p:blipFill>
        <p:spPr>
          <a:xfrm>
            <a:off x="8739686" y="6108776"/>
            <a:ext cx="3452314" cy="749226"/>
          </a:xfrm>
          <a:prstGeom prst="rect">
            <a:avLst/>
          </a:prstGeom>
        </p:spPr>
      </p:pic>
      <p:cxnSp>
        <p:nvCxnSpPr>
          <p:cNvPr id="4" name="Straight Connector 3">
            <a:extLst>
              <a:ext uri="{FF2B5EF4-FFF2-40B4-BE49-F238E27FC236}">
                <a16:creationId xmlns:a16="http://schemas.microsoft.com/office/drawing/2014/main" id="{F251008D-560C-797A-284A-1631827F2E71}"/>
              </a:ext>
            </a:extLst>
          </p:cNvPr>
          <p:cNvCxnSpPr/>
          <p:nvPr/>
        </p:nvCxnSpPr>
        <p:spPr>
          <a:xfrm>
            <a:off x="0" y="6308035"/>
            <a:ext cx="8650546" cy="0"/>
          </a:xfrm>
          <a:prstGeom prst="line">
            <a:avLst/>
          </a:prstGeom>
        </p:spPr>
        <p:style>
          <a:lnRef idx="1">
            <a:schemeClr val="dk1"/>
          </a:lnRef>
          <a:fillRef idx="0">
            <a:schemeClr val="dk1"/>
          </a:fillRef>
          <a:effectRef idx="0">
            <a:schemeClr val="dk1"/>
          </a:effectRef>
          <a:fontRef idx="minor">
            <a:schemeClr val="tx1"/>
          </a:fontRef>
        </p:style>
      </p:cxnSp>
      <p:sp>
        <p:nvSpPr>
          <p:cNvPr id="8" name="Footer Placeholder 2">
            <a:extLst>
              <a:ext uri="{FF2B5EF4-FFF2-40B4-BE49-F238E27FC236}">
                <a16:creationId xmlns:a16="http://schemas.microsoft.com/office/drawing/2014/main" id="{068B1997-55C4-523D-340F-7B61650E4C5F}"/>
              </a:ext>
            </a:extLst>
          </p:cNvPr>
          <p:cNvSpPr>
            <a:spLocks noGrp="1"/>
          </p:cNvSpPr>
          <p:nvPr>
            <p:ph type="ftr" sz="quarter" idx="11"/>
          </p:nvPr>
        </p:nvSpPr>
        <p:spPr>
          <a:xfrm>
            <a:off x="4038600" y="6356350"/>
            <a:ext cx="4114800" cy="365125"/>
          </a:xfrm>
        </p:spPr>
        <p:txBody>
          <a:bodyPr/>
          <a:lstStyle/>
          <a:p>
            <a:r>
              <a:rPr lang="en-US" dirty="0"/>
              <a:t>Y23- Registrations - Odd Sem - 2025-26 - Department of CSE-2</a:t>
            </a:r>
          </a:p>
        </p:txBody>
      </p:sp>
      <p:pic>
        <p:nvPicPr>
          <p:cNvPr id="9" name="Picture 8" descr="A logo for a computer science institute&#10;&#10;Description automatically generated">
            <a:extLst>
              <a:ext uri="{FF2B5EF4-FFF2-40B4-BE49-F238E27FC236}">
                <a16:creationId xmlns:a16="http://schemas.microsoft.com/office/drawing/2014/main" id="{719C5281-9308-F3C9-4E92-16CA5E217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089" y="67560"/>
            <a:ext cx="1545911" cy="964808"/>
          </a:xfrm>
          <a:prstGeom prst="rect">
            <a:avLst/>
          </a:prstGeom>
        </p:spPr>
      </p:pic>
    </p:spTree>
    <p:extLst>
      <p:ext uri="{BB962C8B-B14F-4D97-AF65-F5344CB8AC3E}">
        <p14:creationId xmlns:p14="http://schemas.microsoft.com/office/powerpoint/2010/main" val="336029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1215</TotalTime>
  <Words>1704</Words>
  <Application>Microsoft Office PowerPoint</Application>
  <PresentationFormat>Widescreen</PresentationFormat>
  <Paragraphs>655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Aptos Narrow</vt:lpstr>
      <vt:lpstr>Arial</vt:lpstr>
      <vt:lpstr>Comic Sans MS</vt:lpstr>
      <vt:lpstr>Sitka Heading Semibold</vt:lpstr>
      <vt:lpstr>Sitka Text</vt:lpstr>
      <vt:lpstr>Wingdings</vt:lpstr>
      <vt:lpstr>Office Theme</vt:lpstr>
      <vt:lpstr>Y23 REGISTRATIONS</vt:lpstr>
      <vt:lpstr>Y23 Academic Regulation- Graduation Requirements-B.Tech (CSE) Program</vt:lpstr>
      <vt:lpstr>Registration Process</vt:lpstr>
      <vt:lpstr>PowerPoint Presentation</vt:lpstr>
      <vt:lpstr>Course Categories</vt:lpstr>
      <vt:lpstr>Cluster Selection (Very Important )</vt:lpstr>
      <vt:lpstr>For All Students</vt:lpstr>
      <vt:lpstr>For All Students</vt:lpstr>
      <vt:lpstr>For All Students</vt:lpstr>
      <vt:lpstr>Selection Based on Specialization</vt:lpstr>
      <vt:lpstr>Selection Based on Specialization</vt:lpstr>
      <vt:lpstr>Selection Based on Specialization</vt:lpstr>
      <vt:lpstr>Selection Based on Specialization</vt:lpstr>
      <vt:lpstr>PowerPoint Presentation</vt:lpstr>
      <vt:lpstr>Only for Non-Acceleration Students</vt:lpstr>
      <vt:lpstr>Choice for Honors Outcome</vt:lpstr>
      <vt:lpstr>For All Students</vt:lpstr>
      <vt:lpstr>For all Non-Acceleration Students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A.Senthil</dc:creator>
  <cp:lastModifiedBy>TIRUPATHI REDDY</cp:lastModifiedBy>
  <cp:revision>56</cp:revision>
  <dcterms:created xsi:type="dcterms:W3CDTF">2025-07-02T12:21:12Z</dcterms:created>
  <dcterms:modified xsi:type="dcterms:W3CDTF">2025-07-03T11:30:17Z</dcterms:modified>
</cp:coreProperties>
</file>