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0150-2994-8F89-9B7C-5D66A2992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B1DD-9D73-0465-DA1A-427F64E1C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D33D-1468-C42C-C8F3-0923EC23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EDE7-0389-C9DC-B296-D2420B1D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1795-7E1B-2E9C-53EC-F6DFCF01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122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B2EA-3CBE-7DE2-D331-030FFB49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E0099-A813-32CC-1840-48362EEC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4FE9-1497-3CBE-D970-C5D62642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A28E-C34F-FE46-C9A6-4ED662F9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8A82-CCE3-55BD-2C11-4C23A8A3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54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4703D-090C-912D-1CEF-AF276022A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AC154-CDB0-8E3D-0DAF-3127B9EEB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1764-26D6-1AA3-9F49-15C7BF89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9A551-E92F-23CB-1917-3A94FA27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5B89-BFE9-1D23-B766-1B7C07AE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86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C655-787D-65A7-7A7D-6CC3B512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58CB-DE61-D26C-AF94-A9C3BC7A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4697-F8D2-E40F-58E0-CD8BBBD1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0D8F6-C2BF-E40A-5F68-48A755A3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0714-3AEE-9A1F-FC30-1B44908F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638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503-623D-F137-A682-265433BB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2F72-BF5F-37D7-103A-E289A2C4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CF26-85E2-7AA0-8F15-13E2D2C5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78E8-30F5-12CE-E6A7-13B4BAF2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BCB1-808A-8870-F63A-75CDB370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134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92CD-2DD0-D016-89EE-0B069F7C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6F04-F33D-BBBB-F6AD-D31CFB14B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A2042-E2F2-D715-E6FF-F301C22B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142F3-A40E-DA77-7DB4-BE59B542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33C76-6356-0137-E7B0-A45B12B5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5DFD1-DE7D-C3D5-D63F-ACCE0FE3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57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FD57-05CD-A05C-35A3-23F313C1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AB33-11D2-E201-252D-47B947B5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CA457-5228-DDE3-C7B9-98135E15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5BCF4-7AF4-1038-D838-A9AA221DE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626B9-E3A2-1BD6-B708-A612F1754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7A436-909C-3CC9-AA26-96950259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69C9B-7B02-100D-E242-C58D7F71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1DA73-7D56-42EF-2BAC-51C48B02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51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837E-2CC3-9F98-A3A7-687A38DE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A817-F96C-57CC-DE57-95D65220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EC871-254A-0C40-1275-F69D11AB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B9F4B-7228-FD2A-ED59-CF091C50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35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42D3B-22B9-E477-D56F-CED02FBD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A64F4-51E6-1507-D00F-C2F78343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D699-695A-8702-3166-641CA6DB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244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EDA-1FAE-A6FF-41FF-C2F0EE5A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DB52-04EF-1F49-8619-10BF3F38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14DE1-A889-6713-A88C-02D7148CA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92EDC-E340-0582-2304-30265C16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D1F7-CD3C-BA2B-84C5-267C3BE8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7811C-8F29-0A3B-13C5-7D6E0B12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8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A562-C7AD-EAF9-57D8-D99F5E7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EFF05-445E-E186-2F6E-679FB297A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EDB50-3F94-3687-D444-96C216D3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F12D2-E1F0-9C90-0599-A45DB32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52D53-47A5-8E7B-2852-829AF41B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43B79-C351-2D0E-886E-3DCD2BE0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46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2C353-1EB5-5758-BCAC-D7EE1FC8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1775-1FD0-1AD4-9E59-020D9B0B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D097-929A-D23C-9CFB-25654BEDE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13959-30A0-4F01-AD5E-53F5497E0802}" type="datetimeFigureOut">
              <a:rPr lang="en-ZA" smtClean="0"/>
              <a:t>2024/04/23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BD43-640C-065C-3C14-A4C99056B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D7D5-918E-661F-048F-FE17B6265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48597-49CE-4CFE-B96D-60B1D76245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838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D0C-003A-2BB7-4D6E-D98634DAF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49541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6F795-1DA8-1894-2194-781C3461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One-Way Selection (2 of 2)</a:t>
            </a:r>
          </a:p>
        </p:txBody>
      </p:sp>
      <p:pic>
        <p:nvPicPr>
          <p:cNvPr id="4" name="Content Placeholder 3" descr="A diagram of a statement&#10;&#10;Description automatically generated">
            <a:extLst>
              <a:ext uri="{FF2B5EF4-FFF2-40B4-BE49-F238E27FC236}">
                <a16:creationId xmlns:a16="http://schemas.microsoft.com/office/drawing/2014/main" id="{46289DAF-02CC-1E68-4B75-D91452B69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59469"/>
            <a:ext cx="10905066" cy="4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3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DDE3-B3A5-A3C0-96D7-3A17FD3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Selection (1 of 2)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AAB9-52B2-531C-6EA5-2F2EC838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US" dirty="0"/>
              <a:t>If expression is true, statement1 is executed; otherwise, statement2 is executed</a:t>
            </a:r>
          </a:p>
          <a:p>
            <a:r>
              <a:rPr lang="en-US" dirty="0"/>
              <a:t>statement1 and statement2 are any C++ statements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0449F3-9D07-54AB-A06A-EB4BC581AE49}"/>
              </a:ext>
            </a:extLst>
          </p:cNvPr>
          <p:cNvSpPr txBox="1">
            <a:spLocks noChangeArrowheads="1"/>
          </p:cNvSpPr>
          <p:nvPr/>
        </p:nvSpPr>
        <p:spPr>
          <a:xfrm>
            <a:off x="365125" y="1538818"/>
            <a:ext cx="8415338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Two-way selection syntax</a:t>
            </a:r>
          </a:p>
        </p:txBody>
      </p:sp>
      <p:pic>
        <p:nvPicPr>
          <p:cNvPr id="6" name="Picture 7" descr="if (expression)&#10;    statement1&#10;else&#10;    statement2">
            <a:extLst>
              <a:ext uri="{FF2B5EF4-FFF2-40B4-BE49-F238E27FC236}">
                <a16:creationId xmlns:a16="http://schemas.microsoft.com/office/drawing/2014/main" id="{E2605C73-DCEE-0DDF-8D1E-4DD3E19EA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306394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7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CDEBD-D97D-960C-3BAE-F93AE0AB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Two-Way Selection (2 of 2)</a:t>
            </a:r>
          </a:p>
        </p:txBody>
      </p:sp>
      <p:pic>
        <p:nvPicPr>
          <p:cNvPr id="4" name="Content Placeholder 3" descr="A diagram of a expression&#10;&#10;Description automatically generated">
            <a:extLst>
              <a:ext uri="{FF2B5EF4-FFF2-40B4-BE49-F238E27FC236}">
                <a16:creationId xmlns:a16="http://schemas.microsoft.com/office/drawing/2014/main" id="{320A25A4-A19E-7474-B420-2B5570CB2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32207"/>
            <a:ext cx="10905066" cy="42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8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57815-766A-AE2D-E2B8-49F0C262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dirty="0"/>
              <a:t>Logical (Boolean) Operators and Logical Expressions </a:t>
            </a:r>
            <a:endParaRPr lang="en-ZA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F5C9-6174-CDF1-4374-B3C7D37C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/>
              <a:t>Logical (Boolean) operators enable you to combine logical expressions</a:t>
            </a:r>
          </a:p>
          <a:p>
            <a:pPr algn="ctr"/>
            <a:endParaRPr lang="en-ZA" sz="2000"/>
          </a:p>
        </p:txBody>
      </p:sp>
      <p:pic>
        <p:nvPicPr>
          <p:cNvPr id="5" name="Picture 4" descr="A yellow and white box with black text&#10;&#10;Description automatically generated">
            <a:extLst>
              <a:ext uri="{FF2B5EF4-FFF2-40B4-BE49-F238E27FC236}">
                <a16:creationId xmlns:a16="http://schemas.microsoft.com/office/drawing/2014/main" id="{EC016D85-FA36-CC89-FCD4-4226BEDB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2851775"/>
            <a:ext cx="10515595" cy="30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2DC5-6B50-3009-F5EF-60416D40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(Boolean) Operators and Logical Expressions</a:t>
            </a:r>
            <a:endParaRPr lang="en-ZA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E0517C5-139A-C4F5-903B-D404C2CE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 TABLE 4-3 </a:t>
            </a: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/>
              <a:t> </a:t>
            </a:r>
            <a:r>
              <a:rPr lang="en-US" dirty="0"/>
              <a:t>(Not) Operator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05D33-E34D-8377-A0F3-1B1F4483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5493"/>
            <a:ext cx="8875428" cy="1930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DE6BA-E733-8627-2442-BB7D3FD9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90076"/>
            <a:ext cx="7739996" cy="17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D81E-CEC8-481B-E678-AC147172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(Boolean) Operators and Logical Expressions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A150-E8BE-A0A0-59AE-1F856E52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TABLE 4-4 The &amp;&amp; (And) Operator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9A79E-4857-C321-8DEC-35B5FC69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07" y="2083005"/>
            <a:ext cx="8575732" cy="2424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95B7F-DB06-6AE1-98B5-93099D8A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91" y="4575025"/>
            <a:ext cx="7335764" cy="19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E67B-5718-9161-08DA-E19371E1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(Boolean) Operators and Logical Expressions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DB77-0B22-F36A-F6DF-F103BF63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TABLE 4-5 The || (Or) Operator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EA9E7-9E13-2605-7B81-C195678F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69" y="2513132"/>
            <a:ext cx="9884842" cy="27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5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D3CE-034D-4A70-F3D6-F886F30A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(Boolean) Operators and Logical Expressions 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944F9-CA25-51A9-0F1C-0042DF934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3" y="1878887"/>
            <a:ext cx="9613502" cy="44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819-7E1B-E847-D1C5-C186BA87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Compound (Block of)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77CA-745C-E0A0-5C19-A35B5FC0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compound statement (block of statements) has this form: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compound statement functions like a single statement</a:t>
            </a:r>
          </a:p>
          <a:p>
            <a:pPr marL="0" indent="0">
              <a:buNone/>
            </a:pPr>
            <a:endParaRPr lang="en-US" dirty="0"/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7072B-77F1-0D83-19E5-7BCD9568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5" y="2334673"/>
            <a:ext cx="2316681" cy="21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0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7C65-9068-9D94-FF69-E3B5D8A7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Compound (Block of) Statements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100AD-B4A8-5A1F-89C2-763E33F1C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862" y="1924579"/>
            <a:ext cx="8792276" cy="4095222"/>
          </a:xfrm>
        </p:spPr>
      </p:pic>
    </p:spTree>
    <p:extLst>
      <p:ext uri="{BB962C8B-B14F-4D97-AF65-F5344CB8AC3E}">
        <p14:creationId xmlns:p14="http://schemas.microsoft.com/office/powerpoint/2010/main" val="55506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14F2-4AE0-2819-FD6F-58EC35D4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B55C-BA42-E804-CD3B-B8BFA7FE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Learn how relational operators </a:t>
            </a:r>
          </a:p>
          <a:p>
            <a:r>
              <a:rPr lang="en-US" dirty="0"/>
              <a:t>Learn how the conditional operator works</a:t>
            </a:r>
          </a:p>
          <a:p>
            <a:r>
              <a:rPr lang="en-US" dirty="0"/>
              <a:t>Discover how to use a switch statement in a program</a:t>
            </a:r>
          </a:p>
          <a:p>
            <a:pPr marL="0" indent="0">
              <a:buNone/>
            </a:pPr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883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D279-D574-9285-D5AA-EE651C58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Multiple Selections: Nested if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065E-871A-48DF-90C6-81E65E5A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control statement is located within another, it is said to be nested</a:t>
            </a:r>
          </a:p>
          <a:p>
            <a:r>
              <a:rPr lang="en-US" dirty="0"/>
              <a:t>An else is associated with the most recent if that has not been paired with an else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9838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3678-3430-3E7E-DFDE-35E0C29F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Multiple Selections: Nested if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5134F-6911-ECC0-713B-D1BCBF99D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631" y="1586406"/>
            <a:ext cx="9450738" cy="45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44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D387-1FF0-B3A6-A725-1FD36E05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if…else Statements with a Series of if Statements 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4D5AD4-1A59-78A7-DFA2-BDD61C563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677" y="1797464"/>
            <a:ext cx="8995249" cy="43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7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E2BE-8BD0-C62A-0059-979A3F56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if…else Statements with a Series of if Statements 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6606B-7622-4A05-C222-A9CB80252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271" y="1690688"/>
            <a:ext cx="7195457" cy="49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0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E6FE-F75F-5B0C-BDBF-AD832289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Conditional Operator (?:)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700E-9431-6589-663A-493DE22E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u="sng" dirty="0"/>
              <a:t>Conditional operator</a:t>
            </a:r>
            <a:r>
              <a:rPr lang="en-US" altLang="en-US" dirty="0"/>
              <a:t> (</a:t>
            </a:r>
            <a:r>
              <a:rPr lang="en-US" altLang="en-US" b="1" dirty="0">
                <a:latin typeface="Courier New" pitchFamily="49" charset="0"/>
              </a:rPr>
              <a:t>?:</a:t>
            </a:r>
            <a:r>
              <a:rPr lang="en-US" altLang="en-US" dirty="0"/>
              <a:t>) 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u="sng" dirty="0"/>
              <a:t>Ternary operator</a:t>
            </a:r>
            <a:r>
              <a:rPr lang="en-US" altLang="en-US" dirty="0"/>
              <a:t>: takes three arguments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/>
              <a:t>Syntax for the conditional operator</a:t>
            </a:r>
          </a:p>
          <a:p>
            <a:pPr eaLnBrk="1" hangingPunct="1">
              <a:tabLst>
                <a:tab pos="635000" algn="l"/>
              </a:tabLst>
            </a:pPr>
            <a:endParaRPr lang="en-US" altLang="en-US" dirty="0"/>
          </a:p>
          <a:p>
            <a:pPr eaLnBrk="1" hangingPunct="1">
              <a:tabLst>
                <a:tab pos="635000" algn="l"/>
              </a:tabLst>
            </a:pPr>
            <a:endParaRPr lang="en-US" altLang="en-US" dirty="0"/>
          </a:p>
          <a:p>
            <a:pPr>
              <a:tabLst>
                <a:tab pos="635000" algn="l"/>
              </a:tabLst>
            </a:pPr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expression1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, the result of the </a:t>
            </a:r>
            <a:r>
              <a:rPr lang="en-US" altLang="en-US" u="sng" dirty="0"/>
              <a:t>conditional expression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itchFamily="49" charset="0"/>
              </a:rPr>
              <a:t>expression2</a:t>
            </a:r>
            <a:endParaRPr lang="en-US" altLang="en-US" b="1" dirty="0"/>
          </a:p>
          <a:p>
            <a:pPr lvl="1">
              <a:tabLst>
                <a:tab pos="635000" algn="l"/>
              </a:tabLst>
            </a:pPr>
            <a:r>
              <a:rPr lang="en-US" altLang="en-US" dirty="0"/>
              <a:t>Otherwise, the result is </a:t>
            </a:r>
            <a:r>
              <a:rPr lang="en-US" altLang="en-US" b="1" dirty="0">
                <a:latin typeface="Courier New" pitchFamily="49" charset="0"/>
              </a:rPr>
              <a:t>expression3</a:t>
            </a:r>
          </a:p>
          <a:p>
            <a:pPr>
              <a:tabLst>
                <a:tab pos="635000" algn="l"/>
              </a:tabLst>
            </a:pPr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max = (a &gt;= b) ? a : b;</a:t>
            </a:r>
          </a:p>
          <a:p>
            <a:pPr eaLnBrk="1" hangingPunct="1">
              <a:tabLst>
                <a:tab pos="635000" algn="l"/>
              </a:tabLst>
            </a:pPr>
            <a:endParaRPr lang="en-US" altLang="en-US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9F41A-C015-9627-4FEA-0C934826F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76" y="3363686"/>
            <a:ext cx="521253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6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8911-A324-2591-98BB-F85C9F22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Switch Structures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610F6-0CF0-37CF-1A31-4C013DB6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18" y="1311173"/>
            <a:ext cx="9553764" cy="51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4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976D-BA82-9C40-3400-0EA113F4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6802"/>
            <a:ext cx="10515600" cy="1325563"/>
          </a:xfrm>
        </p:spPr>
        <p:txBody>
          <a:bodyPr/>
          <a:lstStyle/>
          <a:p>
            <a:r>
              <a:rPr lang="en-ZA" dirty="0"/>
              <a:t>switch Structures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C372D-F7A5-08C0-4F01-DE503E7E6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957" y="1081994"/>
            <a:ext cx="5776085" cy="53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86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F465-8FCD-897B-58F6-D34D2472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switch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D4BF-AB37-E628-4C4E-58B031F0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One or more statements may follow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dirty="0"/>
              <a:t> label</a:t>
            </a:r>
          </a:p>
          <a:p>
            <a:r>
              <a:rPr lang="en-US" altLang="en-US" dirty="0"/>
              <a:t>Braces are not needed to turn multiple statements into a single compound statement</a:t>
            </a:r>
          </a:p>
          <a:p>
            <a:r>
              <a:rPr lang="en-US" altLang="en-US" dirty="0"/>
              <a:t>When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dirty="0"/>
              <a:t> value is matched, all statements after it execute until a break is encountered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statement may or may not appear after each statement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/>
              <a:t> are reserved words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330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3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B4D9D-1785-985D-C74E-E2E13602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switch Structures </a:t>
            </a:r>
          </a:p>
        </p:txBody>
      </p:sp>
      <p:pic>
        <p:nvPicPr>
          <p:cNvPr id="4" name="Content Placeholder 3" descr="A screenshot of a test&#10;&#10;Description automatically generated">
            <a:extLst>
              <a:ext uri="{FF2B5EF4-FFF2-40B4-BE49-F238E27FC236}">
                <a16:creationId xmlns:a16="http://schemas.microsoft.com/office/drawing/2014/main" id="{9D7DC23C-B7EC-0CA3-6B37-A939A57F1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359" y="961812"/>
            <a:ext cx="692068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0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9DCF-796D-FD1B-54FA-05C56884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D617-F265-E7F0-F2A0-25DF210E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prompts the user to input a number. The program should then output the number and a message saying whether the number is positive, negative, or zero.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663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E52E-31FF-492C-4F03-72CBFAE4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3178-58CE-BE33-6A1F-319B200C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computer can proceed:</a:t>
            </a:r>
          </a:p>
          <a:p>
            <a:pPr lvl="1" eaLnBrk="1" hangingPunct="1"/>
            <a:r>
              <a:rPr lang="en-US" altLang="en-US" dirty="0"/>
              <a:t>In sequence</a:t>
            </a:r>
          </a:p>
          <a:p>
            <a:pPr lvl="1" eaLnBrk="1" hangingPunct="1"/>
            <a:r>
              <a:rPr lang="en-US" altLang="en-US" dirty="0"/>
              <a:t>Selectively (branch): making a choice</a:t>
            </a:r>
          </a:p>
          <a:p>
            <a:pPr lvl="1" eaLnBrk="1" hangingPunct="1"/>
            <a:r>
              <a:rPr lang="en-US" altLang="en-US" dirty="0"/>
              <a:t>Repetitively: looping</a:t>
            </a:r>
          </a:p>
          <a:p>
            <a:pPr lvl="1" eaLnBrk="1" hangingPunct="1"/>
            <a:r>
              <a:rPr lang="en-US" altLang="en-US" dirty="0"/>
              <a:t>By calling a function</a:t>
            </a:r>
          </a:p>
          <a:p>
            <a:pPr eaLnBrk="1" hangingPunct="1"/>
            <a:r>
              <a:rPr lang="en-US" altLang="en-US" dirty="0"/>
              <a:t>The two most common control structures are:</a:t>
            </a:r>
          </a:p>
          <a:p>
            <a:pPr lvl="1" eaLnBrk="1" hangingPunct="1"/>
            <a:r>
              <a:rPr lang="en-US" altLang="en-US" dirty="0"/>
              <a:t>Selection</a:t>
            </a:r>
          </a:p>
          <a:p>
            <a:pPr lvl="1" eaLnBrk="1" hangingPunct="1"/>
            <a:r>
              <a:rPr lang="en-US" altLang="en-US" dirty="0"/>
              <a:t>Repetition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849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0D134-BE5D-62DF-841F-4C119BC1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 Structures</a:t>
            </a: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03F0EE24-E529-378A-C8BC-75097852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625" y="1675227"/>
            <a:ext cx="8062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9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09A9-6D20-62CF-2155-A2E77C1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Selection: if and if...else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6AB1-5CED-498D-33F5-014B19D2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An expression that evaluates to </a:t>
            </a:r>
            <a:r>
              <a:rPr lang="en-US" altLang="en-US" sz="36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sz="3600" dirty="0"/>
              <a:t> or </a:t>
            </a:r>
            <a:r>
              <a:rPr lang="en-US" altLang="en-US" sz="36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en-US" sz="3600" dirty="0">
                <a:cs typeface="Courier New" pitchFamily="49" charset="0"/>
              </a:rPr>
              <a:t> is called a logical expression</a:t>
            </a:r>
          </a:p>
          <a:p>
            <a:pPr lvl="1"/>
            <a:r>
              <a:rPr lang="en-US" altLang="en-US" sz="3200" dirty="0">
                <a:cs typeface="Courier New" pitchFamily="49" charset="0"/>
              </a:rPr>
              <a:t>“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is greater than 3</a:t>
            </a:r>
            <a:r>
              <a:rPr lang="en-US" altLang="en-US" sz="3200" dirty="0">
                <a:cs typeface="Courier New" pitchFamily="49" charset="0"/>
              </a:rPr>
              <a:t>” is true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35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1DD5-B1B6-A35D-4F06-1FEB599E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Relational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6E5D6-034C-35D1-82A8-23393DFB5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491" y="1563647"/>
            <a:ext cx="7955080" cy="39151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03723-F05A-6E01-C00C-CC4647DDB6F1}"/>
              </a:ext>
            </a:extLst>
          </p:cNvPr>
          <p:cNvSpPr txBox="1"/>
          <p:nvPr/>
        </p:nvSpPr>
        <p:spPr>
          <a:xfrm>
            <a:off x="1896491" y="5525549"/>
            <a:ext cx="7955079" cy="83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relational operator is a binary operator (requires two operands)</a:t>
            </a:r>
          </a:p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Expressions using these operators always evaluate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38D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38D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5715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0C6B-B232-0E4F-D7BF-1242009B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and Simple Data Types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52FFD-F97B-934C-306E-321BBA01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44" y="1849565"/>
            <a:ext cx="12235583" cy="44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3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2370-CDAC-7125-F95A-785185DC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Comparing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92AF-713D-51A4-08C3-C59DABFF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an expression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dirty="0"/>
              <a:t> values using relational operators:</a:t>
            </a:r>
          </a:p>
          <a:p>
            <a:pPr lvl="1" eaLnBrk="1" hangingPunct="1"/>
            <a:r>
              <a:rPr lang="en-US" altLang="en-US" dirty="0"/>
              <a:t>The result depends on the machine’s collating sequence</a:t>
            </a:r>
          </a:p>
          <a:p>
            <a:pPr lvl="2"/>
            <a:r>
              <a:rPr lang="en-US" altLang="en-US" dirty="0"/>
              <a:t>ASCII character set</a:t>
            </a:r>
          </a:p>
          <a:p>
            <a:pPr eaLnBrk="1" hangingPunct="1"/>
            <a:r>
              <a:rPr lang="en-US" altLang="en-US" dirty="0"/>
              <a:t>Logical (Boolean) expressions:</a:t>
            </a:r>
          </a:p>
          <a:p>
            <a:pPr lvl="1" eaLnBrk="1" hangingPunct="1"/>
            <a:r>
              <a:rPr lang="en-US" altLang="en-US" dirty="0"/>
              <a:t>Include expressions such as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4 &lt; 6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'R' &gt; 'T’</a:t>
            </a:r>
          </a:p>
          <a:p>
            <a:pPr lvl="1" eaLnBrk="1" hangingPunct="1"/>
            <a:r>
              <a:rPr lang="en-US" altLang="en-US" dirty="0"/>
              <a:t>Return an integer value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dirty="0"/>
              <a:t> if the logical expression evaluates to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altLang="en-US" b="1" dirty="0">
              <a:solidFill>
                <a:srgbClr val="638DAD"/>
              </a:solidFill>
            </a:endParaRPr>
          </a:p>
          <a:p>
            <a:pPr lvl="1" eaLnBrk="1" hangingPunct="1"/>
            <a:r>
              <a:rPr lang="en-US" altLang="en-US" dirty="0"/>
              <a:t>Return an integer value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dirty="0"/>
              <a:t> otherwise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993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6AA5-1970-5A60-27CC-9DFDE41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Selection (1 of 2)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3A0C-9817-8B55-3A2F-8F61F35E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One-way selection syntax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>
              <a:spcBef>
                <a:spcPts val="675"/>
              </a:spcBef>
            </a:pPr>
            <a:r>
              <a:rPr lang="en-US" altLang="en-US" dirty="0"/>
              <a:t>The statement is:</a:t>
            </a:r>
          </a:p>
          <a:p>
            <a:pPr lvl="1">
              <a:spcBef>
                <a:spcPts val="675"/>
              </a:spcBef>
            </a:pPr>
            <a:r>
              <a:rPr lang="en-US" altLang="en-US" dirty="0"/>
              <a:t>Executed if the value of the expression is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</a:p>
          <a:p>
            <a:pPr lvl="1">
              <a:spcBef>
                <a:spcPts val="675"/>
              </a:spcBef>
            </a:pPr>
            <a:r>
              <a:rPr lang="en-US" altLang="en-US" dirty="0"/>
              <a:t>Bypassed if the value is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/>
              <a:t>;  program goes to the next statement</a:t>
            </a:r>
          </a:p>
          <a:p>
            <a:pPr>
              <a:spcBef>
                <a:spcPts val="675"/>
              </a:spcBef>
            </a:pPr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is also called a </a:t>
            </a:r>
            <a:r>
              <a:rPr lang="en-US" altLang="en-US" u="sng" dirty="0"/>
              <a:t>decision maker</a:t>
            </a:r>
          </a:p>
          <a:p>
            <a:pPr>
              <a:spcBef>
                <a:spcPts val="675"/>
              </a:spcBef>
            </a:pPr>
            <a:r>
              <a:rPr lang="en-US" altLang="en-US" dirty="0"/>
              <a:t>The statement following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dirty="0"/>
              <a:t> is also called the </a:t>
            </a:r>
            <a:r>
              <a:rPr lang="en-US" altLang="en-US" u="sng" dirty="0"/>
              <a:t>action statement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6A2BB-687C-17E8-068C-6B49145E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45" y="2399179"/>
            <a:ext cx="3192447" cy="10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0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607</Words>
  <Application>Microsoft Office PowerPoint</Application>
  <PresentationFormat>Widescreen</PresentationFormat>
  <Paragraphs>94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Control Structures</vt:lpstr>
      <vt:lpstr>Objectives</vt:lpstr>
      <vt:lpstr>Control Structures</vt:lpstr>
      <vt:lpstr>Control Structures</vt:lpstr>
      <vt:lpstr>Selection: if and if...else</vt:lpstr>
      <vt:lpstr>Relational Operators</vt:lpstr>
      <vt:lpstr>Relational Operators and Simple Data Types</vt:lpstr>
      <vt:lpstr>Comparing Characters</vt:lpstr>
      <vt:lpstr>One-Way Selection (1 of 2)</vt:lpstr>
      <vt:lpstr>One-Way Selection (2 of 2)</vt:lpstr>
      <vt:lpstr>Two-Way Selection (1 of 2)</vt:lpstr>
      <vt:lpstr>Two-Way Selection (2 of 2)</vt:lpstr>
      <vt:lpstr>Logical (Boolean) Operators and Logical Expressions </vt:lpstr>
      <vt:lpstr>Logical (Boolean) Operators and Logical Expressions</vt:lpstr>
      <vt:lpstr>Logical (Boolean) Operators and Logical Expressions </vt:lpstr>
      <vt:lpstr>Logical (Boolean) Operators and Logical Expressions </vt:lpstr>
      <vt:lpstr>Logical (Boolean) Operators and Logical Expressions </vt:lpstr>
      <vt:lpstr>Compound (Block of) Statements </vt:lpstr>
      <vt:lpstr>Compound (Block of) Statements </vt:lpstr>
      <vt:lpstr>Multiple Selections: Nested if </vt:lpstr>
      <vt:lpstr>Multiple Selections: Nested if </vt:lpstr>
      <vt:lpstr>Comparing if…else Statements with a Series of if Statements </vt:lpstr>
      <vt:lpstr>Comparing if…else Statements with a Series of if Statements </vt:lpstr>
      <vt:lpstr>Conditional Operator (?:)</vt:lpstr>
      <vt:lpstr>Switch Structures </vt:lpstr>
      <vt:lpstr>switch Structures </vt:lpstr>
      <vt:lpstr>switch Structures </vt:lpstr>
      <vt:lpstr>switch Structures </vt:lpstr>
      <vt:lpstr>Programming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Vahangwele Tshipuke</dc:creator>
  <cp:lastModifiedBy>Vhugala Rambevha</cp:lastModifiedBy>
  <cp:revision>2</cp:revision>
  <dcterms:created xsi:type="dcterms:W3CDTF">2024-04-11T08:39:30Z</dcterms:created>
  <dcterms:modified xsi:type="dcterms:W3CDTF">2024-04-23T07:31:31Z</dcterms:modified>
</cp:coreProperties>
</file>