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3523-359D-3BB2-718F-4EA06AD5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25A2-0878-47B0-DB4A-59BE714E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DB6E-E8F3-8715-4D82-29EC7DC1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0137-2F57-A419-3F70-F92490C5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8177-1724-0CD3-CDCA-CC07CE6E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925-4929-FDFF-38F9-948ACEAA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28E2-4483-6EE6-F36A-748ACB6E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EF25-3183-1396-83E4-A3AB8C95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C61D-BCE4-00EF-5550-5E6B324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68F2-DF9C-54B2-2942-9473EDEB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C85A-7388-3E31-B149-BE68AF68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9D37-5027-4578-26A7-6805DC035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A34C-2556-1160-345A-AAC0E89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3289-4885-7500-2043-4C66F27B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1E75-753B-4066-ED9D-2B49DD3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58EE-1BD3-E70F-C8A8-40EDC110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DB3-6A7A-CD1F-CF31-7991EFE0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1DC6-98AA-C579-ECA8-FC62E0B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17CA-3F80-AD92-25B0-BB40A9CC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E296-938F-923A-B17C-261159A0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A412-6D09-19FA-A231-EC65E1A4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4FE8-089E-FA27-4B67-DD266DFD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F768-E14B-01A4-7FD6-6CBC821E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158B-ED16-8C41-70E4-6E6AD41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FCE8-BEE6-C5EA-4060-D871121C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5449-0B37-E6E1-8C4C-B27A8510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77A0-CC6A-BF7E-D564-455C737BC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72E7-D925-F4F6-9ACF-B8622513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8E62-C6BF-0090-6F54-B2537DBB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370A-7D65-D728-27BF-FAAEDFC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E399-FF7F-D270-E4E1-09E33327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297-8BA1-6998-9085-DC7C64EF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73D1-CE10-70BC-E4CA-806923DF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ADAA0-35CD-CD27-C0E6-07D5DFEE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EB48D-BBE3-9BF0-786E-170455F0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60B7E-FD9E-2A44-6CF0-35988DE7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06C5-B6F5-BF4C-52DD-265A37BA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48B0-8277-63BD-54E6-B00F6B0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5E95-65B4-17E5-A2B4-E18AD93E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C87-98B8-5EF1-0828-AF0A498A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F85B7-FCDC-5F2F-548E-A4BC070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8EB2-B127-BEEF-B2F0-9A845541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D6E74-C80A-14E3-758B-7D1C24A3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5ED2-1CC9-E5A0-8B0A-1F44C2D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190E-3CC2-EE32-C9AB-E7A34B5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4271-25D6-E184-F5D7-BF75E3F9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3320-ECB1-1CB2-7395-9258A94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9E3E-AD71-72CB-612A-20B89FC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45B7-E293-29B9-466A-1C0E273F8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FA12-10DC-20D7-B27B-92C1966A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680C-A75B-9D2C-3D6F-6A45B54D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26A04-8E8F-9099-1BA2-0A893C9E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F325-9E16-A3B7-914D-C8F9E6E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B118-BB3A-591F-BE1F-DFF75C31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942B-95C4-E3A0-0691-04F4E8A6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6033-BE9A-E9FA-CF4A-793B779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DD10-D4F1-740F-33E1-70C305DA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F832-C1EA-B333-591E-AF5A760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ECD25-87CD-0BDC-7D89-83B76A3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0FF1-39A0-DB7C-0B24-7111F244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3FC1-A033-4B6B-5C00-9FDB3CF4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2841-7182-4E25-8AC7-240B1A42E5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D553-981C-A445-C372-C4C3080B0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0645-4BD7-F9DD-1251-1D5105EC7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75FA-F121-42D5-9D43-75351AA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FA89-3EA5-A81C-CC50-65DFAECB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B50B-D389-F07B-2E34-2D67A57A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Object-relational mapping (ORM Framework)</a:t>
            </a:r>
          </a:p>
          <a:p>
            <a:r>
              <a:rPr lang="en-US" dirty="0"/>
              <a:t>It simplifies the interaction between Java objects and relational databases by providing a way to map Java objects to DB tables and vice versa</a:t>
            </a:r>
          </a:p>
          <a:p>
            <a:r>
              <a:rPr lang="en-US" dirty="0"/>
              <a:t>Hibernate implements the Java Persistence API standard (JPA)</a:t>
            </a:r>
          </a:p>
          <a:p>
            <a:pPr lvl="1"/>
            <a:r>
              <a:rPr lang="en-US" dirty="0"/>
              <a:t>JPA allows for developers to work with different ORM frameworks using a common API</a:t>
            </a:r>
          </a:p>
          <a:p>
            <a:r>
              <a:rPr lang="en-US" dirty="0"/>
              <a:t>Several layers of abstraction:</a:t>
            </a:r>
          </a:p>
          <a:p>
            <a:pPr lvl="1"/>
            <a:r>
              <a:rPr lang="en-US" dirty="0"/>
              <a:t>JPA -&gt; Hibernate -&gt; JDBC -&gt; Database</a:t>
            </a:r>
          </a:p>
        </p:txBody>
      </p:sp>
    </p:spTree>
    <p:extLst>
      <p:ext uri="{BB962C8B-B14F-4D97-AF65-F5344CB8AC3E}">
        <p14:creationId xmlns:p14="http://schemas.microsoft.com/office/powerpoint/2010/main" val="274576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3B8-F01D-CC7F-7500-19CAE8E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6103-7301-5B49-7999-2D130362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Simplified database interaction: abstracts the low-level details of database interaction, such as JDBC connection management and SQL queries, allowing developers to focus on the business logic and OOP instead of SQL logic</a:t>
            </a:r>
          </a:p>
          <a:p>
            <a:r>
              <a:rPr lang="en-US" dirty="0"/>
              <a:t>Object relational mapping: Hibernate maps Java objects to DB tables, providing a seamless integration between OOP and relational databases</a:t>
            </a:r>
          </a:p>
          <a:p>
            <a:r>
              <a:rPr lang="en-US" dirty="0"/>
              <a:t>Database independence: Hibernate supports various databases such as MySQL, PostgreSQL, Oracle, and SQL Server, which allows developers to switch between databases with minimal code changes required</a:t>
            </a:r>
          </a:p>
          <a:p>
            <a:r>
              <a:rPr lang="en-US" dirty="0"/>
              <a:t>Caching: Hibernate provides built-in caching mechanisms to store frequently accessed data in-memory, which reduces the number of database queries required</a:t>
            </a:r>
          </a:p>
          <a:p>
            <a:r>
              <a:rPr lang="en-US" b="1" dirty="0"/>
              <a:t>Query language</a:t>
            </a:r>
            <a:r>
              <a:rPr lang="en-US" dirty="0"/>
              <a:t>: Hibernate provides its own query language, called HQL (Hibernate Query Language), which is similar to SQL syntactically, but operates on Java objects instead of tables and columns</a:t>
            </a:r>
          </a:p>
        </p:txBody>
      </p:sp>
    </p:spTree>
    <p:extLst>
      <p:ext uri="{BB962C8B-B14F-4D97-AF65-F5344CB8AC3E}">
        <p14:creationId xmlns:p14="http://schemas.microsoft.com/office/powerpoint/2010/main" val="132389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0FD0-1A95-9641-0DE7-9DF80EF0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C078-98E4-F4E1-3EC7-8DC617A0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of our model classes will be considered “entities” within the ORM paradigm</a:t>
            </a:r>
          </a:p>
          <a:p>
            <a:pPr lvl="1"/>
            <a:r>
              <a:rPr lang="en-US" dirty="0"/>
              <a:t>An entity is a representation of both an object in Java as well as a table in the database</a:t>
            </a:r>
          </a:p>
          <a:p>
            <a:pPr lvl="1"/>
            <a:r>
              <a:rPr lang="en-US" dirty="0"/>
              <a:t>Ex. Users entity -&gt; users class AND users table</a:t>
            </a:r>
          </a:p>
          <a:p>
            <a:pPr lvl="1"/>
            <a:r>
              <a:rPr lang="en-US" dirty="0"/>
              <a:t>The model classes are configured using JPA annotations (@)</a:t>
            </a:r>
          </a:p>
          <a:p>
            <a:r>
              <a:rPr lang="en-US" dirty="0"/>
              <a:t>Configuration class: responsible for setting up database connection properties. The configuration is usually loaded from an XML file called hibernate.cfg.xml or through programmatic configuration</a:t>
            </a:r>
          </a:p>
          <a:p>
            <a:r>
              <a:rPr lang="en-US" dirty="0" err="1"/>
              <a:t>SessionFactory</a:t>
            </a:r>
            <a:r>
              <a:rPr lang="en-US" dirty="0"/>
              <a:t> interface: is a factory class that creates Session instances. The </a:t>
            </a:r>
            <a:r>
              <a:rPr lang="en-US" dirty="0" err="1"/>
              <a:t>SessionFactory</a:t>
            </a:r>
            <a:r>
              <a:rPr lang="en-US" dirty="0"/>
              <a:t> object is initialized from the Configuration object. It should be created only once when the application starts up, and should be shared across the entire application</a:t>
            </a:r>
          </a:p>
          <a:p>
            <a:r>
              <a:rPr lang="en-US" dirty="0"/>
              <a:t>Session interface: represents a single unit of work with the database, providing methods for creating, reading, updating, and deleting records. It manages transactions, which ensure data consistency and integrity. Sessions are created from the </a:t>
            </a:r>
            <a:r>
              <a:rPr lang="en-US" dirty="0" err="1"/>
              <a:t>SessionFactory</a:t>
            </a:r>
            <a:r>
              <a:rPr lang="en-US" dirty="0"/>
              <a:t> itself</a:t>
            </a:r>
          </a:p>
          <a:p>
            <a:r>
              <a:rPr lang="en-US" dirty="0"/>
              <a:t>Transaction interface: represents finer grained control over transactions performed. A Transaction object is scoped to a particular Session object</a:t>
            </a:r>
          </a:p>
        </p:txBody>
      </p:sp>
    </p:spTree>
    <p:extLst>
      <p:ext uri="{BB962C8B-B14F-4D97-AF65-F5344CB8AC3E}">
        <p14:creationId xmlns:p14="http://schemas.microsoft.com/office/powerpoint/2010/main" val="5051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0B02-94BB-2D19-55CF-FA869DF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04E-5176-0CB3-ECF3-9B8B97B7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@Entity: the model classes should be each annotated with an @Entity annotation to specify that it is an entity. This means that the class will be mapped to a database table</a:t>
            </a:r>
          </a:p>
          <a:p>
            <a:r>
              <a:rPr lang="en-US" dirty="0"/>
              <a:t>@Table: this annotation should be used to specify the table name if you want for the table name to be different from the name of the class</a:t>
            </a:r>
          </a:p>
          <a:p>
            <a:r>
              <a:rPr lang="en-US" dirty="0"/>
              <a:t>@Id: this annotation should be used to annotate the field in the class that should act as the primary key </a:t>
            </a:r>
          </a:p>
          <a:p>
            <a:r>
              <a:rPr lang="en-US" dirty="0"/>
              <a:t>@GeneratedValue: this annotation is used along with the @Id annotation to define how the primary key should be generated, such as autoincrementing, etc.</a:t>
            </a:r>
          </a:p>
          <a:p>
            <a:r>
              <a:rPr lang="en-US" dirty="0"/>
              <a:t>@Column: used to specify properties of a column in the database, such as the name of the column, the maximum length, whether its unique, or whether it is nullable, etc.</a:t>
            </a:r>
          </a:p>
        </p:txBody>
      </p:sp>
    </p:spTree>
    <p:extLst>
      <p:ext uri="{BB962C8B-B14F-4D97-AF65-F5344CB8AC3E}">
        <p14:creationId xmlns:p14="http://schemas.microsoft.com/office/powerpoint/2010/main" val="4749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0B02-94BB-2D19-55CF-FA869DF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Annotations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04E-5176-0CB3-ECF3-9B8B97B7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@ManyToOne</a:t>
            </a:r>
          </a:p>
          <a:p>
            <a:pPr lvl="1"/>
            <a:r>
              <a:rPr lang="en-US" dirty="0"/>
              <a:t>Ex. Reimbursements and Users, in the Reimbursements class, we would be mapping to the Users class using @ManyToOne</a:t>
            </a:r>
          </a:p>
          <a:p>
            <a:r>
              <a:rPr lang="en-US" dirty="0"/>
              <a:t>@OneToMany</a:t>
            </a:r>
          </a:p>
          <a:p>
            <a:pPr lvl="1"/>
            <a:r>
              <a:rPr lang="en-US" dirty="0"/>
              <a:t>Ex. Users and Reimbursements, in the Users class, we would be mapping to the Reimbursements class using @OneToMany</a:t>
            </a:r>
          </a:p>
          <a:p>
            <a:r>
              <a:rPr lang="en-US" dirty="0"/>
              <a:t>@OneToOne</a:t>
            </a:r>
          </a:p>
          <a:p>
            <a:r>
              <a:rPr lang="en-US" dirty="0"/>
              <a:t>@ManyToMany</a:t>
            </a:r>
          </a:p>
          <a:p>
            <a:endParaRPr lang="en-US" dirty="0"/>
          </a:p>
          <a:p>
            <a:r>
              <a:rPr lang="en-US" dirty="0"/>
              <a:t>Uni-directional mappings v. Bi-directional mappings</a:t>
            </a:r>
          </a:p>
          <a:p>
            <a:pPr lvl="1"/>
            <a:r>
              <a:rPr lang="en-US" dirty="0"/>
              <a:t>In general, you should perform only </a:t>
            </a:r>
            <a:r>
              <a:rPr lang="en-US" dirty="0" err="1"/>
              <a:t>uni</a:t>
            </a:r>
            <a:r>
              <a:rPr lang="en-US" dirty="0"/>
              <a:t>-directional mappings instead of bi-directional mappings unless you know what you are doing</a:t>
            </a:r>
          </a:p>
          <a:p>
            <a:pPr lvl="1"/>
            <a:r>
              <a:rPr lang="en-US" dirty="0"/>
              <a:t>If you do bi-directional without some extra configuration and tweaking of your classes, then you will run into infinite loops that end up crashing your program</a:t>
            </a:r>
          </a:p>
        </p:txBody>
      </p:sp>
    </p:spTree>
    <p:extLst>
      <p:ext uri="{BB962C8B-B14F-4D97-AF65-F5344CB8AC3E}">
        <p14:creationId xmlns:p14="http://schemas.microsoft.com/office/powerpoint/2010/main" val="29197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DB44-FADC-7407-13E9-2793931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Object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FADB-48C1-5F60-3EE0-F277B8F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different object states that an Entity object can have</a:t>
            </a:r>
          </a:p>
          <a:p>
            <a:pPr marL="514350" indent="-514350">
              <a:buAutoNum type="arabicPeriod"/>
            </a:pPr>
            <a:r>
              <a:rPr lang="en-US" dirty="0"/>
              <a:t>Transient: a regular Java object that is not being tracked by Hibernate</a:t>
            </a:r>
          </a:p>
          <a:p>
            <a:pPr marL="514350" indent="-514350">
              <a:buAutoNum type="arabicPeriod"/>
            </a:pPr>
            <a:r>
              <a:rPr lang="en-US" dirty="0"/>
              <a:t>Persistent: a Java object that is being tracked by Hibernate. Any changes made to a persistent object, when the session is flushed, will be updated in the actual database</a:t>
            </a:r>
          </a:p>
          <a:p>
            <a:pPr marL="514350" indent="-514350">
              <a:buAutoNum type="arabicPeriod"/>
            </a:pPr>
            <a:r>
              <a:rPr lang="en-US" dirty="0"/>
              <a:t>Detached: a Java object that used to be tracked by Hibernate, but was evicted from a Hibernate session (or close the Session)</a:t>
            </a:r>
          </a:p>
        </p:txBody>
      </p:sp>
    </p:spTree>
    <p:extLst>
      <p:ext uri="{BB962C8B-B14F-4D97-AF65-F5344CB8AC3E}">
        <p14:creationId xmlns:p14="http://schemas.microsoft.com/office/powerpoint/2010/main" val="767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0D5C9D-0F7B-E8AD-71FA-9B14935E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16" y="468712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8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670D-04B0-9AA3-344D-FA8412E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7735-E30E-E469-13CB-7BC6A0B5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 project within the Spring framework ecosystem that simplifies the development of Spring applications</a:t>
            </a:r>
          </a:p>
          <a:p>
            <a:pPr lvl="1"/>
            <a:r>
              <a:rPr lang="en-US" dirty="0"/>
              <a:t>Spring Framework is a modern framework for Java development that introduces features such as dependency injection and inversion of control</a:t>
            </a:r>
          </a:p>
          <a:p>
            <a:r>
              <a:rPr lang="en-US" dirty="0"/>
              <a:t>We can plug in various projects such as Spring Data JPA into our Spring Boot project to perform various database operations at an even more abstract level than JPA.</a:t>
            </a:r>
          </a:p>
          <a:p>
            <a:pPr lvl="1"/>
            <a:r>
              <a:rPr lang="en-US" dirty="0"/>
              <a:t>Spring Data JPA -&gt; JPA -&gt; Hibernate -&gt; JDBC -&gt; Database</a:t>
            </a:r>
          </a:p>
        </p:txBody>
      </p:sp>
    </p:spTree>
    <p:extLst>
      <p:ext uri="{BB962C8B-B14F-4D97-AF65-F5344CB8AC3E}">
        <p14:creationId xmlns:p14="http://schemas.microsoft.com/office/powerpoint/2010/main" val="117796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Hibernate</vt:lpstr>
      <vt:lpstr>Benefits</vt:lpstr>
      <vt:lpstr>Hibernate Configuration</vt:lpstr>
      <vt:lpstr>JPA Annotations</vt:lpstr>
      <vt:lpstr>JPA Annotations (cont.)</vt:lpstr>
      <vt:lpstr>Hibernate Object States</vt:lpstr>
      <vt:lpstr>PowerPoint Presentation</vt:lpstr>
      <vt:lpstr>Spring Boot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Bach Tran</dc:creator>
  <cp:lastModifiedBy>Bach Tran</cp:lastModifiedBy>
  <cp:revision>2</cp:revision>
  <dcterms:created xsi:type="dcterms:W3CDTF">2023-03-22T18:49:18Z</dcterms:created>
  <dcterms:modified xsi:type="dcterms:W3CDTF">2023-03-22T20:49:38Z</dcterms:modified>
</cp:coreProperties>
</file>