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2AB10-C5CD-1B40-4A91-72E83A855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69B3D-0465-4B58-6C42-5F36A9071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F588-3826-5088-BEC9-98FBA660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039C-8D3C-41D1-A27C-B9AB7EADAC95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350BC-6D18-4211-F0A5-569781C0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3113B-3E04-BE8F-2A05-B0AF09237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A15F-70FB-4A65-BF80-0E8BC1DA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1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ACA33-8E2C-3B06-90ED-31F61F095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49F8A-A673-5212-6033-A3D85081F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9337D-4D81-EE1C-2676-058AB74E1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039C-8D3C-41D1-A27C-B9AB7EADAC95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0D5EC-10DD-37D2-D2CE-D6A175D5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99744-8715-9B1D-5F7C-14F389B11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A15F-70FB-4A65-BF80-0E8BC1DA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9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CFD32D-8341-064B-C27A-C62EE0CB3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D12FF-7D49-728F-CFE3-72A57FD17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2A83D-920F-F367-DEB7-E2B523304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039C-8D3C-41D1-A27C-B9AB7EADAC95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EC6C9-F7C9-6E8F-0920-14AC2F106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E5D15-662C-7A8E-FAE0-3E41BE4CE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A15F-70FB-4A65-BF80-0E8BC1DA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2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A41F-366F-E1C9-D998-2F7648627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43C84-7C92-F3CE-C1C7-FAB79C6DE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129F9-6C52-9C75-DE4E-EED900D9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039C-8D3C-41D1-A27C-B9AB7EADAC95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765C2-16FC-2ED1-5D55-918F29ABB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145AD-1D3F-50C3-05C5-2DE49FE7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A15F-70FB-4A65-BF80-0E8BC1DA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1E6EA-4792-BBBB-11C7-59300E43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28D71-CFED-C000-5A9E-5B64B7E90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CDF4E-520F-7CF3-9CDB-07A903D8F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039C-8D3C-41D1-A27C-B9AB7EADAC95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74DF4-6D25-E62A-8AB2-D353F9502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96448-6920-2CA5-78B3-87276AF40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A15F-70FB-4A65-BF80-0E8BC1DA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C9052-9D05-2160-A06E-14544320F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0070D-4F6A-A171-B35B-699A5A51D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701FB-2ADD-1617-4D71-FB06ABD9B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4F330-D678-E103-ADEA-FFF8E2749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039C-8D3C-41D1-A27C-B9AB7EADAC95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AA8A2-D29A-A7E4-B3CF-1B63EAB9B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30512-A846-BEFF-EA20-3447DD621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A15F-70FB-4A65-BF80-0E8BC1DA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7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F15C9-B16B-866B-FCD5-04CB3E304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AF77F-D18A-A663-AEE5-F63B51D63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9A586-F14E-021F-1EED-EF325B496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0B5476-10AA-B393-1B53-AADD5CA688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CA2E48-139B-C02A-0289-4074D7A893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F93442-22F9-70D4-821E-AE5D6EA2B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039C-8D3C-41D1-A27C-B9AB7EADAC95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25D39-B78A-5174-80AE-890B03A9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74C93D-071A-22A0-9BBF-CF324A26C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A15F-70FB-4A65-BF80-0E8BC1DA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4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AA09C-69BE-446C-8B63-98ED0B5AE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D003D-7E22-6CFF-8281-3405E8585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039C-8D3C-41D1-A27C-B9AB7EADAC95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CAD0BE-00ED-A031-6D24-EED9EFCF0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7EE53-B43A-6C42-AFEF-0399A36C0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A15F-70FB-4A65-BF80-0E8BC1DA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9C452E-CCED-9FF7-FC99-B5922790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039C-8D3C-41D1-A27C-B9AB7EADAC95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3BE8E-829C-58F2-4081-25B79A74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325BD-45F5-5E5E-40E6-374C78980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A15F-70FB-4A65-BF80-0E8BC1DA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61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2E3C7-C244-D835-3919-52501EC8D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F8C9D-9D40-A9E5-879D-55A1F23A7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6A945F-7894-1DD5-D58C-E6C9FBDA4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B983E-7A53-1873-45A6-314E7CD47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039C-8D3C-41D1-A27C-B9AB7EADAC95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17314-368C-F711-5212-46B5640B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9AAEE-47CC-5418-C878-044A9B39E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A15F-70FB-4A65-BF80-0E8BC1DA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25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194E5-1F7F-7F9B-E6E8-2680751E8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24EB44-FCA7-4EC9-92D0-FAE3CA6AB2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0059A-E253-4129-3959-33BEB715C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80A05-8DF1-18C1-D151-7F24672A4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039C-8D3C-41D1-A27C-B9AB7EADAC95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EF311-7E86-B68B-AF2E-C4E53A92E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4F7B6-BC21-F42D-CDDC-5A130936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A15F-70FB-4A65-BF80-0E8BC1DA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15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1E631D-2507-7397-6B5F-7BD3ABB29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25D29-7AC8-5753-950F-AE2B1199B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80AA9-6290-D8A9-BE6B-39F39C0B2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1039C-8D3C-41D1-A27C-B9AB7EADAC95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A228B-CFE7-7914-C12E-E291137B3D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7653D-04AC-CB30-2D6F-71ED8BE17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AA15F-70FB-4A65-BF80-0E8BC1DA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3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5797CB-EDD5-C5E7-5C57-A4DE268D4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 (Relational Database Management System)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CAD7B2-BF44-BEF5-7A53-5806DA262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A type of database management system that organizes and stores data in a structured format using tables</a:t>
            </a:r>
          </a:p>
          <a:p>
            <a:r>
              <a:rPr lang="en-US" sz="1600" dirty="0"/>
              <a:t>Utilized for “relational database”</a:t>
            </a:r>
          </a:p>
          <a:p>
            <a:pPr lvl="1"/>
            <a:r>
              <a:rPr lang="en-US" sz="1600" dirty="0"/>
              <a:t>A relational database is a database where data is stored in tables</a:t>
            </a:r>
          </a:p>
          <a:p>
            <a:pPr lvl="1"/>
            <a:r>
              <a:rPr lang="en-US" sz="1600" dirty="0"/>
              <a:t>Tables consist of </a:t>
            </a:r>
            <a:r>
              <a:rPr lang="en-US" sz="1600" b="1" dirty="0"/>
              <a:t>rows and columns</a:t>
            </a:r>
          </a:p>
          <a:p>
            <a:pPr lvl="2"/>
            <a:r>
              <a:rPr lang="en-US" sz="1600" dirty="0"/>
              <a:t>Rows = individual items/entities</a:t>
            </a:r>
          </a:p>
          <a:p>
            <a:pPr lvl="2"/>
            <a:r>
              <a:rPr lang="en-US" sz="1600" dirty="0"/>
              <a:t>Columns = attributes of each item/entity</a:t>
            </a:r>
          </a:p>
          <a:p>
            <a:pPr lvl="1"/>
            <a:r>
              <a:rPr lang="en-US" sz="1600" dirty="0"/>
              <a:t>“Relational” comes from the concept of “relational algebra” (defines operations on sets of data in Mathematics)</a:t>
            </a:r>
          </a:p>
          <a:p>
            <a:r>
              <a:rPr lang="en-US" sz="2000" dirty="0"/>
              <a:t>RDBMSs also maintain the integrity and consistency of the data</a:t>
            </a:r>
          </a:p>
          <a:p>
            <a:pPr lvl="1"/>
            <a:r>
              <a:rPr lang="en-US" sz="1600" dirty="0"/>
              <a:t>Data will not enter a corrupted state</a:t>
            </a:r>
          </a:p>
          <a:p>
            <a:pPr lvl="1"/>
            <a:r>
              <a:rPr lang="en-US" sz="1600" dirty="0"/>
              <a:t>Data will not exist in a state that violates any constraints</a:t>
            </a:r>
          </a:p>
          <a:p>
            <a:r>
              <a:rPr lang="en-US" sz="2000" dirty="0"/>
              <a:t>SQL is the language used to interact with the relational database</a:t>
            </a:r>
          </a:p>
        </p:txBody>
      </p:sp>
    </p:spTree>
    <p:extLst>
      <p:ext uri="{BB962C8B-B14F-4D97-AF65-F5344CB8AC3E}">
        <p14:creationId xmlns:p14="http://schemas.microsoft.com/office/powerpoint/2010/main" val="2331178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9D7E7-93A9-AFF0-82F9-EB4B60A22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80ECA-A864-6498-5F54-1F597A426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87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/>
              <a:t>Constraints in SQL are rules applied to columns or tables to enforce data integrity and maintain the accuracy and consistency of data within a database</a:t>
            </a:r>
          </a:p>
          <a:p>
            <a:r>
              <a:rPr lang="en-US" sz="1600" dirty="0"/>
              <a:t>Main types of constraints</a:t>
            </a:r>
          </a:p>
          <a:p>
            <a:pPr lvl="1"/>
            <a:r>
              <a:rPr lang="en-US" sz="2100" dirty="0"/>
              <a:t>PRIMARY KEY</a:t>
            </a:r>
          </a:p>
          <a:p>
            <a:pPr lvl="2"/>
            <a:r>
              <a:rPr lang="en-US" sz="1700" dirty="0"/>
              <a:t>Used to uniquely identify each row in a table</a:t>
            </a:r>
          </a:p>
          <a:p>
            <a:pPr lvl="2"/>
            <a:r>
              <a:rPr lang="en-US" sz="1700" dirty="0"/>
              <a:t>A primary key column cannot contain NULL values</a:t>
            </a:r>
          </a:p>
          <a:p>
            <a:pPr lvl="2"/>
            <a:r>
              <a:rPr lang="en-US" sz="1700" dirty="0"/>
              <a:t>The value must be unique</a:t>
            </a:r>
          </a:p>
          <a:p>
            <a:pPr lvl="1"/>
            <a:r>
              <a:rPr lang="en-US" sz="2100" dirty="0"/>
              <a:t>FOREIGN KEY</a:t>
            </a:r>
          </a:p>
          <a:p>
            <a:pPr lvl="2"/>
            <a:r>
              <a:rPr lang="en-US" sz="1700" dirty="0"/>
              <a:t>A foreign key constraint is used to establish a relationship between two tables. It ensures that the value in the foreign key column of one table matches the primary key value in another table</a:t>
            </a:r>
          </a:p>
          <a:p>
            <a:pPr lvl="2"/>
            <a:r>
              <a:rPr lang="en-US" sz="1700" dirty="0"/>
              <a:t>This constraint enforces </a:t>
            </a:r>
            <a:r>
              <a:rPr lang="en-US" sz="1700" b="1" dirty="0"/>
              <a:t>referential integrity</a:t>
            </a:r>
            <a:r>
              <a:rPr lang="en-US" sz="1700" dirty="0"/>
              <a:t>, which prevents the creation of “orphan records” and ensure data consistency</a:t>
            </a:r>
          </a:p>
          <a:p>
            <a:pPr lvl="1"/>
            <a:r>
              <a:rPr lang="en-US" sz="2100" dirty="0"/>
              <a:t>UNIQUE: ensures the values in a specified column are unique for each row in the table</a:t>
            </a:r>
          </a:p>
          <a:p>
            <a:pPr lvl="1"/>
            <a:r>
              <a:rPr lang="en-US" sz="2100" dirty="0"/>
              <a:t>CHECK: verify that the data entered into a column meets a specified condition</a:t>
            </a:r>
          </a:p>
          <a:p>
            <a:pPr lvl="2"/>
            <a:r>
              <a:rPr lang="en-US" sz="1700" dirty="0"/>
              <a:t>Ex. CHECK(age &gt; 0)</a:t>
            </a:r>
          </a:p>
          <a:p>
            <a:pPr lvl="1"/>
            <a:r>
              <a:rPr lang="en-US" sz="2100" dirty="0"/>
              <a:t>NOT NULL: prevents a column from containing NULL values</a:t>
            </a:r>
          </a:p>
          <a:p>
            <a:pPr lvl="1"/>
            <a:r>
              <a:rPr lang="en-US" sz="2000" dirty="0"/>
              <a:t>DEFAULT: specifies a default value for a column when a new row is inserted into the table and we do not provide a value when inserting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9310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8746A-0BA6-3387-0F9A-38AABD994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Postgres 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08FC0-33A7-CF0A-D0B5-92EDA3CF3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Numeric datatypes</a:t>
            </a:r>
          </a:p>
          <a:p>
            <a:pPr lvl="1"/>
            <a:r>
              <a:rPr lang="en-US" dirty="0"/>
              <a:t>INTEGER (INT): 32 bit integer</a:t>
            </a:r>
          </a:p>
          <a:p>
            <a:pPr lvl="1"/>
            <a:r>
              <a:rPr lang="en-US" dirty="0"/>
              <a:t>SERIAL: an auto-incrementing integer</a:t>
            </a:r>
          </a:p>
          <a:p>
            <a:pPr lvl="1"/>
            <a:r>
              <a:rPr lang="en-US" dirty="0"/>
              <a:t>NUMERIC (DECIMAL): A numeric type with a user-specified precision and scale</a:t>
            </a:r>
          </a:p>
          <a:p>
            <a:r>
              <a:rPr lang="en-US" dirty="0"/>
              <a:t>Character types</a:t>
            </a:r>
          </a:p>
          <a:p>
            <a:pPr lvl="1"/>
            <a:r>
              <a:rPr lang="en-US" dirty="0"/>
              <a:t>CHAR(n): fixed length character string with a specified length</a:t>
            </a:r>
          </a:p>
          <a:p>
            <a:pPr lvl="1"/>
            <a:r>
              <a:rPr lang="en-US" dirty="0"/>
              <a:t>VARCHAR(n): A variable-length character string with a maximum length of n</a:t>
            </a:r>
          </a:p>
          <a:p>
            <a:r>
              <a:rPr lang="en-US" dirty="0"/>
              <a:t>Binary Data types</a:t>
            </a:r>
          </a:p>
          <a:p>
            <a:pPr lvl="1"/>
            <a:r>
              <a:rPr lang="en-US" dirty="0" err="1"/>
              <a:t>Bytea</a:t>
            </a:r>
            <a:r>
              <a:rPr lang="en-US" dirty="0"/>
              <a:t>: a variable-length binary string used to store binary data such as images or other files</a:t>
            </a:r>
          </a:p>
          <a:p>
            <a:r>
              <a:rPr lang="en-US" dirty="0"/>
              <a:t>Boolean type</a:t>
            </a:r>
          </a:p>
          <a:p>
            <a:pPr lvl="1"/>
            <a:r>
              <a:rPr lang="en-US" dirty="0"/>
              <a:t>BOOLEAN</a:t>
            </a:r>
          </a:p>
          <a:p>
            <a:r>
              <a:rPr lang="en-US" dirty="0"/>
              <a:t>Data and time types</a:t>
            </a:r>
          </a:p>
          <a:p>
            <a:pPr lvl="1"/>
            <a:r>
              <a:rPr lang="en-US" dirty="0"/>
              <a:t>DATE: stores dates without time</a:t>
            </a:r>
          </a:p>
          <a:p>
            <a:pPr lvl="1"/>
            <a:r>
              <a:rPr lang="en-US" dirty="0"/>
              <a:t>TIME: stores time without dates</a:t>
            </a:r>
          </a:p>
          <a:p>
            <a:pPr lvl="1"/>
            <a:r>
              <a:rPr lang="en-US" dirty="0"/>
              <a:t>TIMESTAMP: stores both date and time values</a:t>
            </a:r>
          </a:p>
        </p:txBody>
      </p:sp>
    </p:spTree>
    <p:extLst>
      <p:ext uri="{BB962C8B-B14F-4D97-AF65-F5344CB8AC3E}">
        <p14:creationId xmlns:p14="http://schemas.microsoft.com/office/powerpoint/2010/main" val="1615985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11898-AEFB-612E-07AE-91A88C1EF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Sublanguages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7B1C5-23D4-5E21-44A0-06EFBAFD2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domain-specific language used to manage and interact with relational databases</a:t>
            </a:r>
          </a:p>
          <a:p>
            <a:r>
              <a:rPr lang="en-US" dirty="0"/>
              <a:t>It can be divided into several sublanguages, each with a specific set of commands to perform different related tasks</a:t>
            </a:r>
          </a:p>
          <a:p>
            <a:pPr lvl="1"/>
            <a:r>
              <a:rPr lang="en-US" b="1" dirty="0"/>
              <a:t>Data Query Language (DQL)</a:t>
            </a:r>
          </a:p>
          <a:p>
            <a:pPr lvl="1"/>
            <a:r>
              <a:rPr lang="en-US" b="1" dirty="0"/>
              <a:t>Data Manipulation Language (DML)</a:t>
            </a:r>
          </a:p>
          <a:p>
            <a:pPr lvl="1"/>
            <a:r>
              <a:rPr lang="en-US" b="1" dirty="0"/>
              <a:t>Data Definition Language (DDL)</a:t>
            </a:r>
          </a:p>
          <a:p>
            <a:pPr lvl="1"/>
            <a:r>
              <a:rPr lang="en-US" dirty="0"/>
              <a:t>Data Control Language (DCL)</a:t>
            </a:r>
          </a:p>
          <a:p>
            <a:pPr lvl="1"/>
            <a:r>
              <a:rPr lang="en-US" dirty="0"/>
              <a:t>Transaction Control Language (TCL)</a:t>
            </a:r>
          </a:p>
        </p:txBody>
      </p:sp>
    </p:spTree>
    <p:extLst>
      <p:ext uri="{BB962C8B-B14F-4D97-AF65-F5344CB8AC3E}">
        <p14:creationId xmlns:p14="http://schemas.microsoft.com/office/powerpoint/2010/main" val="3769752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4EEC-52EB-912C-A8A8-D40DF10A7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Query Language (DQL)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5CE53-4B3F-9C79-0033-B537D5FF2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Used to query and retrieve data from a database</a:t>
            </a:r>
          </a:p>
          <a:p>
            <a:r>
              <a:rPr lang="en-US" dirty="0"/>
              <a:t>The primary command in this sublanguage</a:t>
            </a:r>
          </a:p>
          <a:p>
            <a:pPr lvl="1"/>
            <a:r>
              <a:rPr lang="en-US" b="1" dirty="0"/>
              <a:t>SELECT</a:t>
            </a:r>
            <a:r>
              <a:rPr lang="en-US" dirty="0"/>
              <a:t>: retrieves data based on specified conditions from a table</a:t>
            </a:r>
          </a:p>
          <a:p>
            <a:r>
              <a:rPr lang="en-US" dirty="0"/>
              <a:t>SELECT</a:t>
            </a:r>
          </a:p>
          <a:p>
            <a:pPr lvl="1"/>
            <a:r>
              <a:rPr lang="en-US" dirty="0"/>
              <a:t>FROM: used to specify the table we are querying from</a:t>
            </a:r>
          </a:p>
          <a:p>
            <a:pPr lvl="1"/>
            <a:r>
              <a:rPr lang="en-US" dirty="0"/>
              <a:t>JOIN: used to specify another table that will be “joined” with the data in the FROM table</a:t>
            </a:r>
          </a:p>
          <a:p>
            <a:pPr lvl="1"/>
            <a:r>
              <a:rPr lang="en-US" dirty="0"/>
              <a:t>WHERE: used to filter </a:t>
            </a:r>
            <a:r>
              <a:rPr lang="en-US" b="1" dirty="0"/>
              <a:t>rows</a:t>
            </a:r>
            <a:r>
              <a:rPr lang="en-US" dirty="0"/>
              <a:t> based on a condition</a:t>
            </a:r>
          </a:p>
          <a:p>
            <a:pPr lvl="1"/>
            <a:r>
              <a:rPr lang="en-US" dirty="0"/>
              <a:t>GROUP BY: used to aggregate data together based on having the same value</a:t>
            </a:r>
          </a:p>
          <a:p>
            <a:pPr lvl="1"/>
            <a:r>
              <a:rPr lang="en-US" dirty="0"/>
              <a:t>HAVING: used to filter </a:t>
            </a:r>
            <a:r>
              <a:rPr lang="en-US" b="1" dirty="0"/>
              <a:t>groups</a:t>
            </a:r>
            <a:r>
              <a:rPr lang="en-US" dirty="0"/>
              <a:t> based on a condition</a:t>
            </a:r>
          </a:p>
          <a:p>
            <a:pPr lvl="1"/>
            <a:r>
              <a:rPr lang="en-US" dirty="0"/>
              <a:t>ORDER BY: sort data in alphabetical ordering (a to z) or least to greatest, etc.</a:t>
            </a:r>
          </a:p>
        </p:txBody>
      </p:sp>
    </p:spTree>
    <p:extLst>
      <p:ext uri="{BB962C8B-B14F-4D97-AF65-F5344CB8AC3E}">
        <p14:creationId xmlns:p14="http://schemas.microsoft.com/office/powerpoint/2010/main" val="351170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7D749-E724-F130-81BF-9DE05882D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 Language (DML)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529BE-08F0-A102-7660-0FA8DDC43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insert, update, and delete data within a database. The main commands are</a:t>
            </a:r>
          </a:p>
          <a:p>
            <a:pPr lvl="1"/>
            <a:r>
              <a:rPr lang="en-US" dirty="0"/>
              <a:t>INSERT: Add new row(s) to a table</a:t>
            </a:r>
          </a:p>
          <a:p>
            <a:pPr lvl="1"/>
            <a:r>
              <a:rPr lang="en-US" dirty="0"/>
              <a:t>UPDATE: Modify existing rows in a table based on specified conditions</a:t>
            </a:r>
          </a:p>
          <a:p>
            <a:pPr lvl="1"/>
            <a:r>
              <a:rPr lang="en-US" dirty="0"/>
              <a:t>DELETE: Removes rows from a table based on specified conditions</a:t>
            </a:r>
          </a:p>
        </p:txBody>
      </p:sp>
    </p:spTree>
    <p:extLst>
      <p:ext uri="{BB962C8B-B14F-4D97-AF65-F5344CB8AC3E}">
        <p14:creationId xmlns:p14="http://schemas.microsoft.com/office/powerpoint/2010/main" val="2605778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70CD-12DE-E884-485F-44F2C8F4F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 Language (DDL)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CF0E6-9385-4EC3-948A-A20644559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create, modify, and delete database objects such as tables, indexes, and constraints. Main commands are</a:t>
            </a:r>
          </a:p>
          <a:p>
            <a:pPr lvl="1"/>
            <a:r>
              <a:rPr lang="en-US" dirty="0"/>
              <a:t>CREATE: create a new database object such as a table</a:t>
            </a:r>
          </a:p>
          <a:p>
            <a:pPr lvl="1"/>
            <a:r>
              <a:rPr lang="en-US" dirty="0"/>
              <a:t>ALTER: modify an existing database object, such as adding or dropping a column from a table</a:t>
            </a:r>
          </a:p>
          <a:p>
            <a:pPr lvl="1"/>
            <a:r>
              <a:rPr lang="en-US" dirty="0"/>
              <a:t>DROP: delete an existing database object, such as a table</a:t>
            </a:r>
          </a:p>
          <a:p>
            <a:pPr lvl="1"/>
            <a:r>
              <a:rPr lang="en-US" dirty="0"/>
              <a:t>TRUNCATE: removes all rows from a table without deleting the table itself</a:t>
            </a:r>
          </a:p>
        </p:txBody>
      </p:sp>
    </p:spTree>
    <p:extLst>
      <p:ext uri="{BB962C8B-B14F-4D97-AF65-F5344CB8AC3E}">
        <p14:creationId xmlns:p14="http://schemas.microsoft.com/office/powerpoint/2010/main" val="2811441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98681-E1A9-5424-42AD-601654C7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Control Language (DCL)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5470F-0B42-A6A1-7150-19EA3E79C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manage permissions and access controls in a database. Commands are</a:t>
            </a:r>
          </a:p>
          <a:p>
            <a:pPr lvl="1"/>
            <a:r>
              <a:rPr lang="en-US" dirty="0"/>
              <a:t>GRANT: gives specific privileges to a user or group of users</a:t>
            </a:r>
          </a:p>
          <a:p>
            <a:pPr lvl="2"/>
            <a:r>
              <a:rPr lang="en-US" dirty="0"/>
              <a:t>By users we mean database users (don’t confuse with users in your application)</a:t>
            </a:r>
          </a:p>
          <a:p>
            <a:pPr lvl="1"/>
            <a:r>
              <a:rPr lang="en-US" dirty="0"/>
              <a:t>REVOKE: removes specific privileges from a user or group of users</a:t>
            </a:r>
          </a:p>
        </p:txBody>
      </p:sp>
    </p:spTree>
    <p:extLst>
      <p:ext uri="{BB962C8B-B14F-4D97-AF65-F5344CB8AC3E}">
        <p14:creationId xmlns:p14="http://schemas.microsoft.com/office/powerpoint/2010/main" val="3143356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1E1C8-5176-8630-ACDB-3C3695EDA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Control Language (TCL)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52BCD-D59D-3222-2AC2-9263BFBA9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manage and control transactions within a database and ensures the consistency and integrity of data</a:t>
            </a:r>
          </a:p>
          <a:p>
            <a:pPr lvl="1"/>
            <a:r>
              <a:rPr lang="en-US" dirty="0"/>
              <a:t>COMMIT: save changes made within a transaction to the database</a:t>
            </a:r>
          </a:p>
          <a:p>
            <a:pPr lvl="1"/>
            <a:r>
              <a:rPr lang="en-US" dirty="0"/>
              <a:t>ROLLBACK: undoes changes made within a transaction, reverting the database to its previous state before the transaction</a:t>
            </a:r>
          </a:p>
          <a:p>
            <a:pPr lvl="1"/>
            <a:r>
              <a:rPr lang="en-US" dirty="0"/>
              <a:t>SAVEPOINT: creates a </a:t>
            </a:r>
            <a:r>
              <a:rPr lang="en-US" dirty="0" err="1"/>
              <a:t>savepoint</a:t>
            </a:r>
            <a:r>
              <a:rPr lang="en-US" dirty="0"/>
              <a:t> within a transaction, to which we can rollback to (as long as the transaction has not completed yet, aka committing or rolling back the transaction)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758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58B1-EED9-EE12-24F9-C563A9A6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69BBF-AEA7-0CF1-8E44-236916F6E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475"/>
            <a:ext cx="10515600" cy="430212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database transaction is a sequence of one or more operations (such as insert, update, or delete) executed as a single unit of work</a:t>
            </a:r>
          </a:p>
          <a:p>
            <a:r>
              <a:rPr lang="en-US" dirty="0"/>
              <a:t>Transactions are used to maintain the consistency and integrity of data in a database when performing complex operations that involve multiple steps</a:t>
            </a:r>
          </a:p>
          <a:p>
            <a:r>
              <a:rPr lang="en-US" dirty="0"/>
              <a:t>If any part of a transaction fails, the entire transaction is rolled back, and the database is returned to its original state before the transaction started</a:t>
            </a:r>
          </a:p>
          <a:p>
            <a:r>
              <a:rPr lang="en-US" dirty="0"/>
              <a:t>Example of a complex operation: transferring money between bank accounts</a:t>
            </a:r>
          </a:p>
          <a:p>
            <a:pPr lvl="1"/>
            <a:r>
              <a:rPr lang="en-US" dirty="0"/>
              <a:t>Check balance of sending account to see if there is enough money</a:t>
            </a:r>
          </a:p>
          <a:p>
            <a:pPr lvl="1"/>
            <a:r>
              <a:rPr lang="en-US" dirty="0"/>
              <a:t>Updating the balance of the sending account to be the balance minus the amount being sent</a:t>
            </a:r>
          </a:p>
          <a:p>
            <a:pPr lvl="1"/>
            <a:r>
              <a:rPr lang="en-US" dirty="0"/>
              <a:t>Updating the balance of the receiving account to be the balance plus the amount being sent</a:t>
            </a:r>
          </a:p>
          <a:p>
            <a:r>
              <a:rPr lang="en-US" dirty="0"/>
              <a:t>There is a set of properties known as the ACID properties that describe transactions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198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B9263-3CFD-B2CA-D5D1-8443DA192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 Properties of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256AE-3D7B-8C2D-EBB0-C2BBA0F7E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dirty="0"/>
              <a:t>Atomicity:</a:t>
            </a:r>
          </a:p>
          <a:p>
            <a:pPr lvl="1"/>
            <a:r>
              <a:rPr lang="en-US" sz="1600" dirty="0"/>
              <a:t>A transaction is either fully completed or not at all</a:t>
            </a:r>
          </a:p>
          <a:p>
            <a:pPr lvl="1"/>
            <a:r>
              <a:rPr lang="en-US" sz="1600" dirty="0"/>
              <a:t>If any part of the transaction fails, the entire transaction is rolled back</a:t>
            </a:r>
          </a:p>
          <a:p>
            <a:pPr lvl="1"/>
            <a:r>
              <a:rPr lang="en-US" sz="1600" dirty="0"/>
              <a:t>This ensures that the database remains in a consistent state, even if an error or failure occurs during a transaction</a:t>
            </a:r>
          </a:p>
          <a:p>
            <a:r>
              <a:rPr lang="en-US" sz="1600" dirty="0"/>
              <a:t>Consistency:</a:t>
            </a:r>
          </a:p>
          <a:p>
            <a:pPr lvl="1"/>
            <a:r>
              <a:rPr lang="en-US" sz="1600" dirty="0"/>
              <a:t>Consistency ensures that the database transitions from one consistent state to another after a transaction is completed</a:t>
            </a:r>
          </a:p>
          <a:p>
            <a:pPr lvl="1"/>
            <a:r>
              <a:rPr lang="en-US" sz="1600" dirty="0"/>
              <a:t>This means that the transaction must adhere to all integrity constraints and business rules defined in the database</a:t>
            </a:r>
          </a:p>
          <a:p>
            <a:pPr lvl="1"/>
            <a:r>
              <a:rPr lang="en-US" sz="1600" dirty="0"/>
              <a:t>If a transaction violates any of these constraints or rules, the transaction must be rolled back</a:t>
            </a:r>
          </a:p>
          <a:p>
            <a:r>
              <a:rPr lang="en-US" sz="1600" dirty="0"/>
              <a:t>Isolation:</a:t>
            </a:r>
          </a:p>
          <a:p>
            <a:pPr lvl="1"/>
            <a:r>
              <a:rPr lang="en-US" sz="1600" dirty="0"/>
              <a:t>Isolation ensures that each transaction is executed independently of other transactions that are happening at the same time</a:t>
            </a:r>
          </a:p>
          <a:p>
            <a:pPr lvl="1"/>
            <a:r>
              <a:rPr lang="en-US" sz="1600" dirty="0"/>
              <a:t>This prevents data inconsistencies and anomalies, such as </a:t>
            </a:r>
            <a:r>
              <a:rPr lang="en-US" sz="1600" b="1" dirty="0"/>
              <a:t>dirty reads</a:t>
            </a:r>
            <a:r>
              <a:rPr lang="en-US" sz="1600" dirty="0"/>
              <a:t>, </a:t>
            </a:r>
            <a:r>
              <a:rPr lang="en-US" sz="1600" b="1" dirty="0"/>
              <a:t>non-repeatable reads</a:t>
            </a:r>
            <a:r>
              <a:rPr lang="en-US" sz="1600" dirty="0"/>
              <a:t>, and </a:t>
            </a:r>
            <a:r>
              <a:rPr lang="en-US" sz="1600" b="1" dirty="0"/>
              <a:t>phantom reads</a:t>
            </a:r>
          </a:p>
          <a:p>
            <a:r>
              <a:rPr lang="en-US" sz="1600" dirty="0"/>
              <a:t>Durability:</a:t>
            </a:r>
          </a:p>
          <a:p>
            <a:pPr lvl="1"/>
            <a:r>
              <a:rPr lang="en-US" sz="1600" dirty="0"/>
              <a:t>Guarantees that once a transaction is committed, its changes are permanently stored in the database, even in the event of a system failure or crash</a:t>
            </a:r>
          </a:p>
          <a:p>
            <a:pPr lvl="1"/>
            <a:r>
              <a:rPr lang="en-US" sz="1600" dirty="0"/>
              <a:t>This is achieved by writing transaction logs to a persistent storage medium, such as a hard disk, before the transaction is marked as committed</a:t>
            </a:r>
          </a:p>
        </p:txBody>
      </p:sp>
    </p:spTree>
    <p:extLst>
      <p:ext uri="{BB962C8B-B14F-4D97-AF65-F5344CB8AC3E}">
        <p14:creationId xmlns:p14="http://schemas.microsoft.com/office/powerpoint/2010/main" val="3573329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1227</Words>
  <Application>Microsoft Office PowerPoint</Application>
  <PresentationFormat>Widescreen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RDBMS (Relational Database Management System)</vt:lpstr>
      <vt:lpstr>SQL Sublanguages</vt:lpstr>
      <vt:lpstr>Data Query Language (DQL)</vt:lpstr>
      <vt:lpstr>Data Manipulation Language (DML)</vt:lpstr>
      <vt:lpstr>Data Definition Language (DDL)</vt:lpstr>
      <vt:lpstr>Data Control Language (DCL)</vt:lpstr>
      <vt:lpstr>Transaction Control Language (TCL)</vt:lpstr>
      <vt:lpstr>Transactions</vt:lpstr>
      <vt:lpstr>ACID Properties of Transactions</vt:lpstr>
      <vt:lpstr>SQL Constraints</vt:lpstr>
      <vt:lpstr>Postgres Datatypes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RDBMS (Relational Database Management System)</dc:title>
  <dc:creator>Bach Tran</dc:creator>
  <cp:lastModifiedBy>Bach Tran</cp:lastModifiedBy>
  <cp:revision>1</cp:revision>
  <dcterms:created xsi:type="dcterms:W3CDTF">2023-03-21T14:06:18Z</dcterms:created>
  <dcterms:modified xsi:type="dcterms:W3CDTF">2023-03-21T18:04:15Z</dcterms:modified>
</cp:coreProperties>
</file>