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0ADB-E96F-19AA-6A33-3BF712A13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2B0C5C-F77C-E029-971C-AC96D5D1F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41F6AC-41CE-1FB0-6262-CB7DF51FB9F2}"/>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408FFF3D-32D0-161C-065D-FB07EED04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021F5-4CE3-0F35-AD0D-8DC14DA15AF8}"/>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58684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DC55-BF97-673D-DE35-CF4E43E2B0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7EECE-F2F6-E688-A22A-EFC5DD6F80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3594A-8112-6551-757C-F86624167722}"/>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B552D325-1863-4BC3-81B7-5F8829461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78AC7-0CD3-0B42-ECEE-7B4C75848A2E}"/>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00406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81901-5DE8-B00C-EA6A-98C7298C1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6A6CB3-1698-75A7-EAD8-F0E90D34C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DDAE7-7AF5-B3FC-CD90-B4812331CE26}"/>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DFF3F100-864A-E4D0-BE1B-EDD940DB8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2D4B2-7EF5-E780-AD2B-FA28E8BCA9D7}"/>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7072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B945-7EB9-F43D-12E6-882C4D33B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25FB-3EF7-6D41-380A-26807E42E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F98D5-1FA2-DECC-84B2-7CDE07DC6BB2}"/>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54055C3E-51E3-4800-1392-F8B58875B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9A914-B420-2026-2F6D-EB30B042C3D4}"/>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52145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6311-42D5-F966-92DC-3317FBD9EF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37CDD-4520-F891-E01D-4EFDC3602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787FE-C337-DCC2-D45B-8E112DD09F20}"/>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96185067-A968-D525-1B42-71AE9EFE7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83757-13E4-95D0-CB5A-3724B7645A5E}"/>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67672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9574-B473-B59C-9530-B0BDAFBAE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ADBE1-9A09-A935-5EB4-EC98AE7B7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16FAF-6BD0-2CC0-CB3C-C66ECAA15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8A5828-81F3-B8CA-A360-09EA2EC5D109}"/>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6" name="Footer Placeholder 5">
            <a:extLst>
              <a:ext uri="{FF2B5EF4-FFF2-40B4-BE49-F238E27FC236}">
                <a16:creationId xmlns:a16="http://schemas.microsoft.com/office/drawing/2014/main" id="{F7DE5E4D-E966-1580-DCDD-A0E5D003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D17EE-13BF-15C2-B69A-1E9518679495}"/>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33810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8FB6-5165-55A4-60D6-B07DD31EE8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35A639-C49B-3B98-0A3F-CB4DC69F2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7CB30E-BFA7-C66E-EB8B-6C107C216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0FD46-B3EA-4BB2-2D71-BEE35DCA5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E2247-E617-7F90-3FEC-7D4A72F2A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F75711-E226-11CA-B6DD-9EC5A0B55DB9}"/>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8" name="Footer Placeholder 7">
            <a:extLst>
              <a:ext uri="{FF2B5EF4-FFF2-40B4-BE49-F238E27FC236}">
                <a16:creationId xmlns:a16="http://schemas.microsoft.com/office/drawing/2014/main" id="{75FBB519-C83E-6D31-B926-A83940546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891C2-D2ED-01D7-FFFB-DCAAC75E96B2}"/>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85166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742-C4A0-5E84-8705-E3E717811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918917-F2D2-010C-AB8F-0AE9A38BD00B}"/>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4" name="Footer Placeholder 3">
            <a:extLst>
              <a:ext uri="{FF2B5EF4-FFF2-40B4-BE49-F238E27FC236}">
                <a16:creationId xmlns:a16="http://schemas.microsoft.com/office/drawing/2014/main" id="{A5E5BE39-95DA-585C-BF13-4DBCAC39BC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0416B8-F50D-4617-FECB-EE5C16AA5D81}"/>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364475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2960F-2CA6-F80B-9A97-B33B605A5CCE}"/>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3" name="Footer Placeholder 2">
            <a:extLst>
              <a:ext uri="{FF2B5EF4-FFF2-40B4-BE49-F238E27FC236}">
                <a16:creationId xmlns:a16="http://schemas.microsoft.com/office/drawing/2014/main" id="{7933A074-2244-B78D-B405-02AC01296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9EDAA5-D5D2-F3BA-9256-818BC8FBE9F2}"/>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249692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B9F1-7D0A-235A-E3EA-C2EA4318A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CABE8D-14FD-805B-B708-66C8344BB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59237F-DDD0-C856-C7CF-7F672A0F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CB05A-C61D-87D2-00DA-0E6A0C2DD5AE}"/>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6" name="Footer Placeholder 5">
            <a:extLst>
              <a:ext uri="{FF2B5EF4-FFF2-40B4-BE49-F238E27FC236}">
                <a16:creationId xmlns:a16="http://schemas.microsoft.com/office/drawing/2014/main" id="{82C735F0-BFB1-B6D8-8FE1-B104BCFDB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53418-94D0-EFC8-7885-BF96E1B9D83B}"/>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393420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38B3-26DA-5A7A-708C-E946C45E3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B171F7-0173-9D4D-7CCD-9103D23DB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3D9EB-5D3B-9C3A-8FB4-26C2D4E45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29882-5F4F-7328-14A0-8E160729B445}"/>
              </a:ext>
            </a:extLst>
          </p:cNvPr>
          <p:cNvSpPr>
            <a:spLocks noGrp="1"/>
          </p:cNvSpPr>
          <p:nvPr>
            <p:ph type="dt" sz="half" idx="10"/>
          </p:nvPr>
        </p:nvSpPr>
        <p:spPr/>
        <p:txBody>
          <a:bodyPr/>
          <a:lstStyle/>
          <a:p>
            <a:fld id="{742AAC3B-62FD-473D-B13B-F6CE368F24C5}" type="datetimeFigureOut">
              <a:rPr lang="en-US" smtClean="0"/>
              <a:t>3/23/2023</a:t>
            </a:fld>
            <a:endParaRPr lang="en-US"/>
          </a:p>
        </p:txBody>
      </p:sp>
      <p:sp>
        <p:nvSpPr>
          <p:cNvPr id="6" name="Footer Placeholder 5">
            <a:extLst>
              <a:ext uri="{FF2B5EF4-FFF2-40B4-BE49-F238E27FC236}">
                <a16:creationId xmlns:a16="http://schemas.microsoft.com/office/drawing/2014/main" id="{832406AC-2ED6-F9CE-A249-388347C50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6D545-7EE5-03AC-7D94-85B44F07F1EC}"/>
              </a:ext>
            </a:extLst>
          </p:cNvPr>
          <p:cNvSpPr>
            <a:spLocks noGrp="1"/>
          </p:cNvSpPr>
          <p:nvPr>
            <p:ph type="sldNum" sz="quarter" idx="12"/>
          </p:nvPr>
        </p:nvSpPr>
        <p:spPr/>
        <p:txBody>
          <a:bodyPr/>
          <a:lstStyle/>
          <a:p>
            <a:fld id="{2A3CC58B-23FE-472E-8C4E-5155A69E5011}" type="slidenum">
              <a:rPr lang="en-US" smtClean="0"/>
              <a:t>‹#›</a:t>
            </a:fld>
            <a:endParaRPr lang="en-US"/>
          </a:p>
        </p:txBody>
      </p:sp>
    </p:spTree>
    <p:extLst>
      <p:ext uri="{BB962C8B-B14F-4D97-AF65-F5344CB8AC3E}">
        <p14:creationId xmlns:p14="http://schemas.microsoft.com/office/powerpoint/2010/main" val="42417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9564D-B933-8305-64C8-D1A01EF7C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837AE7-D47A-DF91-E779-615024322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7F281-43D8-C850-6EA9-7E14B0796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AAC3B-62FD-473D-B13B-F6CE368F24C5}" type="datetimeFigureOut">
              <a:rPr lang="en-US" smtClean="0"/>
              <a:t>3/23/2023</a:t>
            </a:fld>
            <a:endParaRPr lang="en-US"/>
          </a:p>
        </p:txBody>
      </p:sp>
      <p:sp>
        <p:nvSpPr>
          <p:cNvPr id="5" name="Footer Placeholder 4">
            <a:extLst>
              <a:ext uri="{FF2B5EF4-FFF2-40B4-BE49-F238E27FC236}">
                <a16:creationId xmlns:a16="http://schemas.microsoft.com/office/drawing/2014/main" id="{EFC6EF51-CB10-150D-C90F-DB57D6D01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4D0966-C35C-4092-5B22-CDD72DA74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CC58B-23FE-472E-8C4E-5155A69E5011}" type="slidenum">
              <a:rPr lang="en-US" smtClean="0"/>
              <a:t>‹#›</a:t>
            </a:fld>
            <a:endParaRPr lang="en-US"/>
          </a:p>
        </p:txBody>
      </p:sp>
    </p:spTree>
    <p:extLst>
      <p:ext uri="{BB962C8B-B14F-4D97-AF65-F5344CB8AC3E}">
        <p14:creationId xmlns:p14="http://schemas.microsoft.com/office/powerpoint/2010/main" val="201595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46CC-172D-2FAA-209F-910973F3B438}"/>
              </a:ext>
            </a:extLst>
          </p:cNvPr>
          <p:cNvSpPr>
            <a:spLocks noGrp="1"/>
          </p:cNvSpPr>
          <p:nvPr>
            <p:ph type="title"/>
          </p:nvPr>
        </p:nvSpPr>
        <p:spPr/>
        <p:txBody>
          <a:bodyPr/>
          <a:lstStyle/>
          <a:p>
            <a:r>
              <a:rPr lang="en-US" dirty="0"/>
              <a:t>Spring Framework</a:t>
            </a:r>
          </a:p>
        </p:txBody>
      </p:sp>
      <p:sp>
        <p:nvSpPr>
          <p:cNvPr id="3" name="Content Placeholder 2">
            <a:extLst>
              <a:ext uri="{FF2B5EF4-FFF2-40B4-BE49-F238E27FC236}">
                <a16:creationId xmlns:a16="http://schemas.microsoft.com/office/drawing/2014/main" id="{10FEED22-5BA4-C546-40D5-1CD2D9ECB0F9}"/>
              </a:ext>
            </a:extLst>
          </p:cNvPr>
          <p:cNvSpPr>
            <a:spLocks noGrp="1"/>
          </p:cNvSpPr>
          <p:nvPr>
            <p:ph idx="1"/>
          </p:nvPr>
        </p:nvSpPr>
        <p:spPr/>
        <p:txBody>
          <a:bodyPr/>
          <a:lstStyle/>
          <a:p>
            <a:r>
              <a:rPr lang="en-US" dirty="0"/>
              <a:t>Spring Framework is a powerful and widely used Java-based framework for building enterprise applications</a:t>
            </a:r>
          </a:p>
          <a:p>
            <a:r>
              <a:rPr lang="en-US" dirty="0"/>
              <a:t>It is an open-source framework that simplifies the development, testing, and integration of Java applications by providing a comprehensive set of tools and features</a:t>
            </a:r>
          </a:p>
          <a:p>
            <a:r>
              <a:rPr lang="en-US" dirty="0"/>
              <a:t>One of the most important principles behind Spring framework is the </a:t>
            </a:r>
            <a:r>
              <a:rPr lang="en-US" b="1" dirty="0"/>
              <a:t>Inversion of Control (IoC) principle </a:t>
            </a:r>
            <a:r>
              <a:rPr lang="en-US" dirty="0"/>
              <a:t>and </a:t>
            </a:r>
            <a:r>
              <a:rPr lang="en-US" b="1" dirty="0"/>
              <a:t>Dependency Injection (DI) principle</a:t>
            </a:r>
          </a:p>
          <a:p>
            <a:endParaRPr lang="en-US" dirty="0"/>
          </a:p>
        </p:txBody>
      </p:sp>
    </p:spTree>
    <p:extLst>
      <p:ext uri="{BB962C8B-B14F-4D97-AF65-F5344CB8AC3E}">
        <p14:creationId xmlns:p14="http://schemas.microsoft.com/office/powerpoint/2010/main" val="127883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3BD-E80A-EF62-54B6-6126350D5F81}"/>
              </a:ext>
            </a:extLst>
          </p:cNvPr>
          <p:cNvSpPr>
            <a:spLocks noGrp="1"/>
          </p:cNvSpPr>
          <p:nvPr>
            <p:ph type="title"/>
          </p:nvPr>
        </p:nvSpPr>
        <p:spPr/>
        <p:txBody>
          <a:bodyPr/>
          <a:lstStyle/>
          <a:p>
            <a:r>
              <a:rPr lang="en-US" dirty="0"/>
              <a:t>Spring Boot</a:t>
            </a:r>
          </a:p>
        </p:txBody>
      </p:sp>
      <p:sp>
        <p:nvSpPr>
          <p:cNvPr id="3" name="Content Placeholder 2">
            <a:extLst>
              <a:ext uri="{FF2B5EF4-FFF2-40B4-BE49-F238E27FC236}">
                <a16:creationId xmlns:a16="http://schemas.microsoft.com/office/drawing/2014/main" id="{6F50B6C9-2E7D-4B70-1283-2CC7D6717999}"/>
              </a:ext>
            </a:extLst>
          </p:cNvPr>
          <p:cNvSpPr>
            <a:spLocks noGrp="1"/>
          </p:cNvSpPr>
          <p:nvPr>
            <p:ph idx="1"/>
          </p:nvPr>
        </p:nvSpPr>
        <p:spPr/>
        <p:txBody>
          <a:bodyPr>
            <a:normAutofit fontScale="85000" lnSpcReduction="20000"/>
          </a:bodyPr>
          <a:lstStyle/>
          <a:p>
            <a:r>
              <a:rPr lang="en-US" dirty="0"/>
              <a:t>Spring Boot is an extension of Spring Framework</a:t>
            </a:r>
          </a:p>
          <a:p>
            <a:r>
              <a:rPr lang="en-US" dirty="0"/>
              <a:t>It simplifies the process of creating Spring applications by providing a range of tools and features for quick application setup</a:t>
            </a:r>
          </a:p>
          <a:p>
            <a:r>
              <a:rPr lang="en-US" dirty="0"/>
              <a:t>Spring Boot emphasizes </a:t>
            </a:r>
            <a:r>
              <a:rPr lang="en-US" b="1" dirty="0"/>
              <a:t>“convention over configuration”</a:t>
            </a:r>
            <a:r>
              <a:rPr lang="en-US" dirty="0"/>
              <a:t> (prioritizes convention) and offers pre-configured templates to eliminate a lot of boilerplate code</a:t>
            </a:r>
          </a:p>
          <a:p>
            <a:r>
              <a:rPr lang="en-US" dirty="0"/>
              <a:t>Features</a:t>
            </a:r>
          </a:p>
          <a:p>
            <a:pPr lvl="1"/>
            <a:r>
              <a:rPr lang="en-US" dirty="0"/>
              <a:t>Auto-configuration: Spring Boot can automatically configure many aspects of the application based on the included dependencies</a:t>
            </a:r>
          </a:p>
          <a:p>
            <a:pPr lvl="1"/>
            <a:r>
              <a:rPr lang="en-US" dirty="0"/>
              <a:t>Embedded Web Server: Spring Boot applications can be easily packaged as self-contained executable JAR files with an embedded web server (Tomcat by default) to simplify deployment</a:t>
            </a:r>
          </a:p>
          <a:p>
            <a:pPr lvl="1"/>
            <a:r>
              <a:rPr lang="en-US" dirty="0"/>
              <a:t>Starter dependencies: Pre-configured templates that help in quickly setting up an application with minimal configuration</a:t>
            </a:r>
          </a:p>
          <a:p>
            <a:pPr lvl="2"/>
            <a:r>
              <a:rPr lang="en-US" dirty="0"/>
              <a:t>Spring Web, Spring Data JPA, etc.</a:t>
            </a:r>
          </a:p>
        </p:txBody>
      </p:sp>
    </p:spTree>
    <p:extLst>
      <p:ext uri="{BB962C8B-B14F-4D97-AF65-F5344CB8AC3E}">
        <p14:creationId xmlns:p14="http://schemas.microsoft.com/office/powerpoint/2010/main" val="102050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27CD-9B10-86C3-2A02-01C60E5D256C}"/>
              </a:ext>
            </a:extLst>
          </p:cNvPr>
          <p:cNvSpPr>
            <a:spLocks noGrp="1"/>
          </p:cNvSpPr>
          <p:nvPr>
            <p:ph type="title"/>
          </p:nvPr>
        </p:nvSpPr>
        <p:spPr/>
        <p:txBody>
          <a:bodyPr/>
          <a:lstStyle/>
          <a:p>
            <a:r>
              <a:rPr lang="en-US" dirty="0"/>
              <a:t>Spring Web</a:t>
            </a:r>
          </a:p>
        </p:txBody>
      </p:sp>
      <p:sp>
        <p:nvSpPr>
          <p:cNvPr id="3" name="Content Placeholder 2">
            <a:extLst>
              <a:ext uri="{FF2B5EF4-FFF2-40B4-BE49-F238E27FC236}">
                <a16:creationId xmlns:a16="http://schemas.microsoft.com/office/drawing/2014/main" id="{D8F04367-0D4C-DCBA-A680-11302E7A53F0}"/>
              </a:ext>
            </a:extLst>
          </p:cNvPr>
          <p:cNvSpPr>
            <a:spLocks noGrp="1"/>
          </p:cNvSpPr>
          <p:nvPr>
            <p:ph idx="1"/>
          </p:nvPr>
        </p:nvSpPr>
        <p:spPr/>
        <p:txBody>
          <a:bodyPr>
            <a:normAutofit fontScale="70000" lnSpcReduction="20000"/>
          </a:bodyPr>
          <a:lstStyle/>
          <a:p>
            <a:r>
              <a:rPr lang="en-US" dirty="0"/>
              <a:t>Spring Web is a dependency that we can include into our Spring Boot project that enables the ability to create a web API</a:t>
            </a:r>
          </a:p>
          <a:p>
            <a:r>
              <a:rPr lang="en-US" dirty="0"/>
              <a:t>Spring Web provides the @Controller and @RestController annotations so that we can map endpoints within our controller classes</a:t>
            </a:r>
          </a:p>
          <a:p>
            <a:r>
              <a:rPr lang="en-US" dirty="0"/>
              <a:t>There are many annotations that we can utilize when configuring our endpoints</a:t>
            </a:r>
          </a:p>
          <a:p>
            <a:pPr lvl="1"/>
            <a:r>
              <a:rPr lang="en-US" dirty="0"/>
              <a:t>@RequestMapping</a:t>
            </a:r>
          </a:p>
          <a:p>
            <a:pPr lvl="2"/>
            <a:r>
              <a:rPr lang="en-US" dirty="0"/>
              <a:t>@GetMapping</a:t>
            </a:r>
          </a:p>
          <a:p>
            <a:pPr lvl="2"/>
            <a:r>
              <a:rPr lang="en-US" dirty="0"/>
              <a:t>@PostMapping</a:t>
            </a:r>
          </a:p>
          <a:p>
            <a:pPr lvl="2"/>
            <a:r>
              <a:rPr lang="en-US" dirty="0"/>
              <a:t>@DeleteMapping</a:t>
            </a:r>
          </a:p>
          <a:p>
            <a:pPr lvl="2"/>
            <a:r>
              <a:rPr lang="en-US" dirty="0"/>
              <a:t>@PutMapping</a:t>
            </a:r>
          </a:p>
          <a:p>
            <a:pPr lvl="2"/>
            <a:r>
              <a:rPr lang="en-US" dirty="0"/>
              <a:t>@PatchMapping</a:t>
            </a:r>
          </a:p>
          <a:p>
            <a:pPr lvl="1"/>
            <a:r>
              <a:rPr lang="en-US" dirty="0"/>
              <a:t>@PathVariable: path parameters</a:t>
            </a:r>
          </a:p>
          <a:p>
            <a:pPr lvl="1"/>
            <a:r>
              <a:rPr lang="en-US" dirty="0"/>
              <a:t>@RequestParam: query parameters (?</a:t>
            </a:r>
            <a:r>
              <a:rPr lang="en-US" dirty="0" err="1"/>
              <a:t>myQueryParameter</a:t>
            </a:r>
            <a:r>
              <a:rPr lang="en-US" dirty="0"/>
              <a:t>=10&amp;mySecondQueryParameter=20)</a:t>
            </a:r>
          </a:p>
          <a:p>
            <a:pPr lvl="1"/>
            <a:r>
              <a:rPr lang="en-US" dirty="0"/>
              <a:t>@RequestBody: used to take the request body JSON and map it to an object in the method parameter section</a:t>
            </a:r>
          </a:p>
          <a:p>
            <a:pPr lvl="1"/>
            <a:r>
              <a:rPr lang="en-US" dirty="0"/>
              <a:t>@ResponseBody: placed to the left of the return type. It is used to convert the return type into JSON for the response body. </a:t>
            </a:r>
            <a:r>
              <a:rPr lang="en-US" b="1" dirty="0"/>
              <a:t>If we use @RestController, it is not required because @RestController adds it automatically</a:t>
            </a:r>
          </a:p>
          <a:p>
            <a:pPr lvl="1"/>
            <a:endParaRPr lang="en-US" dirty="0"/>
          </a:p>
        </p:txBody>
      </p:sp>
    </p:spTree>
    <p:extLst>
      <p:ext uri="{BB962C8B-B14F-4D97-AF65-F5344CB8AC3E}">
        <p14:creationId xmlns:p14="http://schemas.microsoft.com/office/powerpoint/2010/main" val="199521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423A-CB4C-DC00-3058-00FA9B473C0E}"/>
              </a:ext>
            </a:extLst>
          </p:cNvPr>
          <p:cNvSpPr>
            <a:spLocks noGrp="1"/>
          </p:cNvSpPr>
          <p:nvPr>
            <p:ph type="title"/>
          </p:nvPr>
        </p:nvSpPr>
        <p:spPr/>
        <p:txBody>
          <a:bodyPr/>
          <a:lstStyle/>
          <a:p>
            <a:r>
              <a:rPr lang="en-US" dirty="0"/>
              <a:t>Inversion of Control (IoC)</a:t>
            </a:r>
          </a:p>
        </p:txBody>
      </p:sp>
      <p:sp>
        <p:nvSpPr>
          <p:cNvPr id="3" name="Content Placeholder 2">
            <a:extLst>
              <a:ext uri="{FF2B5EF4-FFF2-40B4-BE49-F238E27FC236}">
                <a16:creationId xmlns:a16="http://schemas.microsoft.com/office/drawing/2014/main" id="{B3A85263-D100-FB61-B92B-29ADF0C570C6}"/>
              </a:ext>
            </a:extLst>
          </p:cNvPr>
          <p:cNvSpPr>
            <a:spLocks noGrp="1"/>
          </p:cNvSpPr>
          <p:nvPr>
            <p:ph idx="1"/>
          </p:nvPr>
        </p:nvSpPr>
        <p:spPr/>
        <p:txBody>
          <a:bodyPr>
            <a:normAutofit fontScale="77500" lnSpcReduction="20000"/>
          </a:bodyPr>
          <a:lstStyle/>
          <a:p>
            <a:r>
              <a:rPr lang="en-US" dirty="0"/>
              <a:t>IoC is a design principle that inverts the control flow of an application</a:t>
            </a:r>
          </a:p>
          <a:p>
            <a:pPr lvl="1"/>
            <a:r>
              <a:rPr lang="en-US" dirty="0"/>
              <a:t>In traditional application development, objects are responsible for creating and managing their own dependencies</a:t>
            </a:r>
          </a:p>
          <a:p>
            <a:pPr lvl="1"/>
            <a:r>
              <a:rPr lang="en-US" dirty="0"/>
              <a:t>However, with IoC, the responsibility of creating and managing dependencies is shifted from the objects themselves to an external entity, typically a framework or container</a:t>
            </a:r>
          </a:p>
          <a:p>
            <a:pPr lvl="1"/>
            <a:r>
              <a:rPr lang="en-US" dirty="0"/>
              <a:t>This inversion helps in creating </a:t>
            </a:r>
            <a:r>
              <a:rPr lang="en-US" b="1" dirty="0"/>
              <a:t>loosely coupled</a:t>
            </a:r>
            <a:r>
              <a:rPr lang="en-US" dirty="0"/>
              <a:t> code, making it easier to maintain, extend, and test the application</a:t>
            </a:r>
          </a:p>
          <a:p>
            <a:r>
              <a:rPr lang="en-US" dirty="0"/>
              <a:t>In Spring Framework, the IoC container is responsible for managing the application’s objects, their lifecycle, and their dependencies. The container creates, configures, and assembles the objects and ensures they are available for use throughout the application</a:t>
            </a:r>
          </a:p>
          <a:p>
            <a:pPr lvl="1"/>
            <a:r>
              <a:rPr lang="en-US" dirty="0"/>
              <a:t>Spring’s IoC container is called “</a:t>
            </a:r>
            <a:r>
              <a:rPr lang="en-US" dirty="0" err="1"/>
              <a:t>ApplicationContext</a:t>
            </a:r>
            <a:r>
              <a:rPr lang="en-US" dirty="0"/>
              <a:t>”</a:t>
            </a:r>
          </a:p>
          <a:p>
            <a:pPr lvl="1"/>
            <a:r>
              <a:rPr lang="en-US" dirty="0"/>
              <a:t>Dependency injection is used to inject objects contained inside the IoC container for use in other objects</a:t>
            </a:r>
          </a:p>
          <a:p>
            <a:pPr lvl="1"/>
            <a:r>
              <a:rPr lang="en-US" dirty="0"/>
              <a:t>Objects managed by Spring are called </a:t>
            </a:r>
            <a:r>
              <a:rPr lang="en-US" b="1" dirty="0"/>
              <a:t>“Spring Beans”</a:t>
            </a:r>
          </a:p>
          <a:p>
            <a:r>
              <a:rPr lang="en-US" dirty="0"/>
              <a:t>Note: Not all objects need to be managed by Spring. Only classes that are configured to be managed by Spring will be considered </a:t>
            </a:r>
            <a:r>
              <a:rPr lang="en-US" b="1" dirty="0"/>
              <a:t>“Spring Beans”</a:t>
            </a:r>
          </a:p>
        </p:txBody>
      </p:sp>
    </p:spTree>
    <p:extLst>
      <p:ext uri="{BB962C8B-B14F-4D97-AF65-F5344CB8AC3E}">
        <p14:creationId xmlns:p14="http://schemas.microsoft.com/office/powerpoint/2010/main" val="175870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AA8C-17A0-D807-081F-06F92C194DAF}"/>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FC4F82BA-75B0-5D7E-120F-A5AF88C913C2}"/>
              </a:ext>
            </a:extLst>
          </p:cNvPr>
          <p:cNvSpPr>
            <a:spLocks noGrp="1"/>
          </p:cNvSpPr>
          <p:nvPr>
            <p:ph idx="1"/>
          </p:nvPr>
        </p:nvSpPr>
        <p:spPr/>
        <p:txBody>
          <a:bodyPr/>
          <a:lstStyle/>
          <a:p>
            <a:r>
              <a:rPr lang="en-US" dirty="0"/>
              <a:t>DI is a technique used to implement IoC. It involves providing an object’s dependencies from an external source, instead of having the object instantiate its own dependencies. DI promotes separation of concerns, which makes the code more modular and testable</a:t>
            </a:r>
          </a:p>
          <a:p>
            <a:r>
              <a:rPr lang="en-US" dirty="0"/>
              <a:t>2 ways in Spring to perform DI</a:t>
            </a:r>
          </a:p>
          <a:p>
            <a:pPr lvl="1"/>
            <a:r>
              <a:rPr lang="en-US" dirty="0"/>
              <a:t>Constructor injection: Dependencies are provided to an object at the time of its construction through its constructor</a:t>
            </a:r>
          </a:p>
          <a:p>
            <a:pPr lvl="1"/>
            <a:r>
              <a:rPr lang="en-US" dirty="0"/>
              <a:t>Setter injection: Dependencies are provided to an object after it has already been constructed through its setter methods</a:t>
            </a:r>
          </a:p>
          <a:p>
            <a:pPr marL="0" indent="0">
              <a:buNone/>
            </a:pPr>
            <a:endParaRPr lang="en-US" dirty="0"/>
          </a:p>
        </p:txBody>
      </p:sp>
    </p:spTree>
    <p:extLst>
      <p:ext uri="{BB962C8B-B14F-4D97-AF65-F5344CB8AC3E}">
        <p14:creationId xmlns:p14="http://schemas.microsoft.com/office/powerpoint/2010/main" val="423154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A4DA-C82B-4F26-0465-E21D95A48078}"/>
              </a:ext>
            </a:extLst>
          </p:cNvPr>
          <p:cNvSpPr>
            <a:spLocks noGrp="1"/>
          </p:cNvSpPr>
          <p:nvPr>
            <p:ph type="title"/>
          </p:nvPr>
        </p:nvSpPr>
        <p:spPr/>
        <p:txBody>
          <a:bodyPr/>
          <a:lstStyle/>
          <a:p>
            <a:r>
              <a:rPr lang="en-US" dirty="0"/>
              <a:t>Spring Bean Configuration</a:t>
            </a:r>
          </a:p>
        </p:txBody>
      </p:sp>
      <p:sp>
        <p:nvSpPr>
          <p:cNvPr id="3" name="Content Placeholder 2">
            <a:extLst>
              <a:ext uri="{FF2B5EF4-FFF2-40B4-BE49-F238E27FC236}">
                <a16:creationId xmlns:a16="http://schemas.microsoft.com/office/drawing/2014/main" id="{88403812-0A32-DB0D-B863-398E37996089}"/>
              </a:ext>
            </a:extLst>
          </p:cNvPr>
          <p:cNvSpPr>
            <a:spLocks noGrp="1"/>
          </p:cNvSpPr>
          <p:nvPr>
            <p:ph idx="1"/>
          </p:nvPr>
        </p:nvSpPr>
        <p:spPr/>
        <p:txBody>
          <a:bodyPr>
            <a:normAutofit fontScale="77500" lnSpcReduction="20000"/>
          </a:bodyPr>
          <a:lstStyle/>
          <a:p>
            <a:r>
              <a:rPr lang="en-US" dirty="0"/>
              <a:t>Developers define which classes should be managed by the Spring IoC container through various types of configuration</a:t>
            </a:r>
          </a:p>
          <a:p>
            <a:pPr lvl="1"/>
            <a:r>
              <a:rPr lang="en-US" dirty="0"/>
              <a:t>XML configuration</a:t>
            </a:r>
          </a:p>
          <a:p>
            <a:pPr lvl="2"/>
            <a:r>
              <a:rPr lang="en-US" dirty="0"/>
              <a:t>Really old way to configure Spring Beans</a:t>
            </a:r>
          </a:p>
          <a:p>
            <a:pPr lvl="2"/>
            <a:r>
              <a:rPr lang="en-US" dirty="0"/>
              <a:t>Not really used in modern development</a:t>
            </a:r>
          </a:p>
          <a:p>
            <a:pPr lvl="1"/>
            <a:r>
              <a:rPr lang="en-US" dirty="0"/>
              <a:t>Annotation configuration</a:t>
            </a:r>
          </a:p>
          <a:p>
            <a:pPr lvl="2"/>
            <a:r>
              <a:rPr lang="en-US" dirty="0"/>
              <a:t>Modern approach to configuring Spring Beans</a:t>
            </a:r>
          </a:p>
          <a:p>
            <a:pPr lvl="2"/>
            <a:r>
              <a:rPr lang="en-US" dirty="0"/>
              <a:t>Easiest approach</a:t>
            </a:r>
          </a:p>
          <a:p>
            <a:pPr lvl="2"/>
            <a:r>
              <a:rPr lang="en-US" dirty="0"/>
              <a:t>Annotations: @Controller and @RestController (controller beans), @Service, @Repository, @Component</a:t>
            </a:r>
          </a:p>
          <a:p>
            <a:pPr lvl="3"/>
            <a:r>
              <a:rPr lang="en-US" dirty="0"/>
              <a:t>Note: @Service and @Component are essentially the same thing</a:t>
            </a:r>
          </a:p>
          <a:p>
            <a:pPr lvl="3"/>
            <a:r>
              <a:rPr lang="en-US" dirty="0"/>
              <a:t>@Repository is for DAO objects</a:t>
            </a:r>
          </a:p>
          <a:p>
            <a:pPr lvl="1"/>
            <a:r>
              <a:rPr lang="en-US" dirty="0"/>
              <a:t>Java Class-based Configuration</a:t>
            </a:r>
          </a:p>
          <a:p>
            <a:pPr lvl="2"/>
            <a:r>
              <a:rPr lang="en-US" dirty="0"/>
              <a:t>We can annotate a class with @Configuration and use @Bean for each method defined in that configuration class</a:t>
            </a:r>
          </a:p>
          <a:p>
            <a:pPr lvl="2"/>
            <a:r>
              <a:rPr lang="en-US" dirty="0"/>
              <a:t>Each method is responsible for instantiating, configuring, and returning the object that is supposed to act as a Spring Bean</a:t>
            </a:r>
          </a:p>
          <a:p>
            <a:pPr lvl="2"/>
            <a:r>
              <a:rPr lang="en-US" dirty="0"/>
              <a:t>Note: Even though Java Class-based configuration utilizes annotations, it is NOT considered annotation configuration</a:t>
            </a:r>
          </a:p>
        </p:txBody>
      </p:sp>
    </p:spTree>
    <p:extLst>
      <p:ext uri="{BB962C8B-B14F-4D97-AF65-F5344CB8AC3E}">
        <p14:creationId xmlns:p14="http://schemas.microsoft.com/office/powerpoint/2010/main" val="254512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DAAE-5ECB-C346-B5F7-31353EA294C7}"/>
              </a:ext>
            </a:extLst>
          </p:cNvPr>
          <p:cNvSpPr>
            <a:spLocks noGrp="1"/>
          </p:cNvSpPr>
          <p:nvPr>
            <p:ph type="title"/>
          </p:nvPr>
        </p:nvSpPr>
        <p:spPr/>
        <p:txBody>
          <a:bodyPr/>
          <a:lstStyle/>
          <a:p>
            <a:r>
              <a:rPr lang="en-US" dirty="0"/>
              <a:t>Review of Database Connectivity Technologies</a:t>
            </a:r>
          </a:p>
        </p:txBody>
      </p:sp>
      <p:sp>
        <p:nvSpPr>
          <p:cNvPr id="3" name="Content Placeholder 2">
            <a:extLst>
              <a:ext uri="{FF2B5EF4-FFF2-40B4-BE49-F238E27FC236}">
                <a16:creationId xmlns:a16="http://schemas.microsoft.com/office/drawing/2014/main" id="{51752230-AAAC-9C16-310D-1506EB269C4A}"/>
              </a:ext>
            </a:extLst>
          </p:cNvPr>
          <p:cNvSpPr>
            <a:spLocks noGrp="1"/>
          </p:cNvSpPr>
          <p:nvPr>
            <p:ph idx="1"/>
          </p:nvPr>
        </p:nvSpPr>
        <p:spPr/>
        <p:txBody>
          <a:bodyPr>
            <a:normAutofit fontScale="85000" lnSpcReduction="10000"/>
          </a:bodyPr>
          <a:lstStyle/>
          <a:p>
            <a:r>
              <a:rPr lang="en-US" dirty="0"/>
              <a:t>JDBC (Java Database Connectivity): JDBC is a low-level API that provides a standard way to interact with relational databases. It allows for a program to execute SQL queries, update records, and manage transactions</a:t>
            </a:r>
          </a:p>
          <a:p>
            <a:pPr lvl="1"/>
            <a:r>
              <a:rPr lang="en-US" dirty="0"/>
              <a:t>The downside is we need to write a lot of boilerplate code to do any database operation</a:t>
            </a:r>
          </a:p>
          <a:p>
            <a:r>
              <a:rPr lang="en-US" dirty="0"/>
              <a:t>Hibernate: an Object-Relational Mapping (ORM) framework that simplifies database operations by mapping Java objects to database tables. It provides a higher-level API than JDBC, making it much easier to work with databases. Hibernate is built on top of JDBC and uses it to communicate with the database</a:t>
            </a:r>
          </a:p>
          <a:p>
            <a:r>
              <a:rPr lang="en-US" dirty="0"/>
              <a:t>JPA (Java Persistence API): JPA is a Java specification that provides a standardized API for ORM frameworks such as Hibernate. It defines a set of annotations and interfaces that allow developers to persist Java objects into a relational database. Hibernate is the most popular implementation of the JPA standard</a:t>
            </a:r>
          </a:p>
        </p:txBody>
      </p:sp>
    </p:spTree>
    <p:extLst>
      <p:ext uri="{BB962C8B-B14F-4D97-AF65-F5344CB8AC3E}">
        <p14:creationId xmlns:p14="http://schemas.microsoft.com/office/powerpoint/2010/main" val="156957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4998-2102-96FF-6524-0878A99A30E5}"/>
              </a:ext>
            </a:extLst>
          </p:cNvPr>
          <p:cNvSpPr>
            <a:spLocks noGrp="1"/>
          </p:cNvSpPr>
          <p:nvPr>
            <p:ph type="title"/>
          </p:nvPr>
        </p:nvSpPr>
        <p:spPr/>
        <p:txBody>
          <a:bodyPr/>
          <a:lstStyle/>
          <a:p>
            <a:r>
              <a:rPr lang="en-US" dirty="0"/>
              <a:t>Spring Data JPA</a:t>
            </a:r>
          </a:p>
        </p:txBody>
      </p:sp>
      <p:sp>
        <p:nvSpPr>
          <p:cNvPr id="3" name="Content Placeholder 2">
            <a:extLst>
              <a:ext uri="{FF2B5EF4-FFF2-40B4-BE49-F238E27FC236}">
                <a16:creationId xmlns:a16="http://schemas.microsoft.com/office/drawing/2014/main" id="{001C15C6-DE70-9EC5-2FE8-501AE0DD1FD4}"/>
              </a:ext>
            </a:extLst>
          </p:cNvPr>
          <p:cNvSpPr>
            <a:spLocks noGrp="1"/>
          </p:cNvSpPr>
          <p:nvPr>
            <p:ph idx="1"/>
          </p:nvPr>
        </p:nvSpPr>
        <p:spPr>
          <a:xfrm>
            <a:off x="838200" y="1482725"/>
            <a:ext cx="10515600" cy="4351338"/>
          </a:xfrm>
        </p:spPr>
        <p:txBody>
          <a:bodyPr>
            <a:normAutofit fontScale="92500" lnSpcReduction="20000"/>
          </a:bodyPr>
          <a:lstStyle/>
          <a:p>
            <a:r>
              <a:rPr lang="en-US" dirty="0"/>
              <a:t>Spring Data JPA builds on top of JPA and Hibernate, providing a higher level of abstraction by introducing the concept of “repositories”. Repositories are interfaces that extend the Spring Data JPA specific interfaces, allowing us to define custom methods without writing any implementation code</a:t>
            </a:r>
          </a:p>
          <a:p>
            <a:pPr lvl="1"/>
            <a:r>
              <a:rPr lang="en-US" dirty="0"/>
              <a:t>The implementation for the custom methods is generated automatically by Spring Data JPA based on the method naming conventions</a:t>
            </a:r>
          </a:p>
          <a:p>
            <a:r>
              <a:rPr lang="en-US" dirty="0"/>
              <a:t>Key interfaces</a:t>
            </a:r>
          </a:p>
          <a:p>
            <a:pPr lvl="1"/>
            <a:r>
              <a:rPr lang="en-US" b="1" dirty="0" err="1"/>
              <a:t>JpaRepository</a:t>
            </a:r>
            <a:r>
              <a:rPr lang="en-US" b="1" dirty="0"/>
              <a:t> interface</a:t>
            </a:r>
            <a:r>
              <a:rPr lang="en-US" dirty="0"/>
              <a:t>: Provides basic CRUD operations as well as pagination and sorting functionality. It extends the </a:t>
            </a:r>
            <a:r>
              <a:rPr lang="en-US" dirty="0" err="1"/>
              <a:t>CrudRepository</a:t>
            </a:r>
            <a:r>
              <a:rPr lang="en-US" dirty="0"/>
              <a:t> and </a:t>
            </a:r>
            <a:r>
              <a:rPr lang="en-US" dirty="0" err="1"/>
              <a:t>PagingAndSortingRepository</a:t>
            </a:r>
            <a:r>
              <a:rPr lang="en-US" dirty="0"/>
              <a:t> interfaces. </a:t>
            </a:r>
            <a:r>
              <a:rPr lang="en-US" dirty="0" err="1"/>
              <a:t>JpaRepository</a:t>
            </a:r>
            <a:r>
              <a:rPr lang="en-US" dirty="0"/>
              <a:t> also inherits the </a:t>
            </a:r>
            <a:r>
              <a:rPr lang="en-US" dirty="0" err="1"/>
              <a:t>JpaSpecificationExecutor</a:t>
            </a:r>
            <a:r>
              <a:rPr lang="en-US" dirty="0"/>
              <a:t> interface, which adds support for query specifications (allows us to use the Criteria API)</a:t>
            </a:r>
          </a:p>
          <a:p>
            <a:pPr lvl="1"/>
            <a:r>
              <a:rPr lang="en-US" dirty="0" err="1"/>
              <a:t>PagingAndSortingRepository</a:t>
            </a:r>
            <a:r>
              <a:rPr lang="en-US" dirty="0"/>
              <a:t> interface: This interface extends </a:t>
            </a:r>
            <a:r>
              <a:rPr lang="en-US" dirty="0" err="1"/>
              <a:t>CrudRepository</a:t>
            </a:r>
            <a:r>
              <a:rPr lang="en-US" dirty="0"/>
              <a:t> and provides methods to support pagination and sorting of records</a:t>
            </a:r>
          </a:p>
          <a:p>
            <a:pPr lvl="1"/>
            <a:r>
              <a:rPr lang="en-US" dirty="0" err="1"/>
              <a:t>CrudRepository</a:t>
            </a:r>
            <a:r>
              <a:rPr lang="en-US" dirty="0"/>
              <a:t> interface: This interface provides basic CRUD operations for a specific entity type, such as the save, delete, and find methods</a:t>
            </a:r>
          </a:p>
          <a:p>
            <a:pPr lvl="1"/>
            <a:endParaRPr lang="en-US" dirty="0"/>
          </a:p>
          <a:p>
            <a:pPr lvl="1"/>
            <a:endParaRPr lang="en-US" dirty="0"/>
          </a:p>
        </p:txBody>
      </p:sp>
    </p:spTree>
    <p:extLst>
      <p:ext uri="{BB962C8B-B14F-4D97-AF65-F5344CB8AC3E}">
        <p14:creationId xmlns:p14="http://schemas.microsoft.com/office/powerpoint/2010/main" val="54720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1091</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Spring Framework</vt:lpstr>
      <vt:lpstr>Spring Boot</vt:lpstr>
      <vt:lpstr>Spring Web</vt:lpstr>
      <vt:lpstr>Inversion of Control (IoC)</vt:lpstr>
      <vt:lpstr>Dependency Injection</vt:lpstr>
      <vt:lpstr>Spring Bean Configuration</vt:lpstr>
      <vt:lpstr>Review of Database Connectivity Technologies</vt:lpstr>
      <vt:lpstr>Spring Data JPA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Bach Tran</dc:creator>
  <cp:lastModifiedBy>Bach Tran</cp:lastModifiedBy>
  <cp:revision>3</cp:revision>
  <dcterms:created xsi:type="dcterms:W3CDTF">2023-03-23T19:17:44Z</dcterms:created>
  <dcterms:modified xsi:type="dcterms:W3CDTF">2023-03-23T20:45:19Z</dcterms:modified>
</cp:coreProperties>
</file>