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97" r:id="rId3"/>
    <p:sldId id="499" r:id="rId4"/>
    <p:sldId id="507" r:id="rId5"/>
    <p:sldId id="511" r:id="rId6"/>
    <p:sldId id="512" r:id="rId7"/>
    <p:sldId id="513" r:id="rId8"/>
    <p:sldId id="500" r:id="rId9"/>
    <p:sldId id="501" r:id="rId10"/>
    <p:sldId id="502" r:id="rId11"/>
    <p:sldId id="514" r:id="rId12"/>
    <p:sldId id="506" r:id="rId13"/>
    <p:sldId id="509" r:id="rId14"/>
    <p:sldId id="269" r:id="rId15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6437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3560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23754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8369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9A80FAA-8FF1-CA16-503E-7EE1828F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5BADDF11-2325-93C8-615C-4DD2EC242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E37C88F-6B42-67A0-95F1-7C89B0444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58F2525-8EA6-D7F2-FEE2-460ED625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66887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356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3565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93565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50468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60893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2375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pPr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v.org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" TargetMode="External"/><Relationship Id="rId5" Type="http://schemas.openxmlformats.org/officeDocument/2006/relationships/hyperlink" Target="https://scikit-learn.org/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31550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 smtClean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285720" y="1428736"/>
            <a:ext cx="752432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/>
              <a:t>Frontend:</a:t>
            </a:r>
            <a:r>
              <a:rPr lang="en-US" sz="2800" dirty="0" smtClean="0"/>
              <a:t> Developed using React JS and Bootstrap for UI.</a:t>
            </a:r>
          </a:p>
          <a:p>
            <a:r>
              <a:rPr lang="en-US" sz="2800" b="1" dirty="0" smtClean="0"/>
              <a:t>Backend:</a:t>
            </a:r>
            <a:r>
              <a:rPr lang="en-US" sz="2800" dirty="0" smtClean="0"/>
              <a:t> Flask API to handle routes, authentication, and database.</a:t>
            </a:r>
          </a:p>
          <a:p>
            <a:r>
              <a:rPr lang="en-US" sz="2800" b="1" dirty="0" smtClean="0"/>
              <a:t>Database:</a:t>
            </a:r>
            <a:r>
              <a:rPr lang="en-US" sz="2800" dirty="0" smtClean="0"/>
              <a:t> </a:t>
            </a:r>
            <a:r>
              <a:rPr lang="en-US" sz="2800" dirty="0" err="1" smtClean="0"/>
              <a:t>SQLite</a:t>
            </a:r>
            <a:r>
              <a:rPr lang="en-US" sz="2800" dirty="0" smtClean="0"/>
              <a:t> for managing users, banks, and payments.</a:t>
            </a:r>
          </a:p>
          <a:p>
            <a:r>
              <a:rPr lang="en-US" sz="2800" b="1" dirty="0" smtClean="0"/>
              <a:t>AI Model:</a:t>
            </a:r>
            <a:r>
              <a:rPr lang="en-US" sz="2800" dirty="0" smtClean="0"/>
              <a:t> Used </a:t>
            </a:r>
            <a:r>
              <a:rPr lang="en-US" sz="2800" dirty="0" err="1" smtClean="0"/>
              <a:t>Scikit</a:t>
            </a:r>
            <a:r>
              <a:rPr lang="en-US" sz="2800" dirty="0" smtClean="0"/>
              <a:t>-learn to train SVM, Random Forest, and KNN on a large eye image dataset.</a:t>
            </a:r>
          </a:p>
          <a:p>
            <a:r>
              <a:rPr lang="en-US" sz="2800" b="1" dirty="0" smtClean="0"/>
              <a:t>Integration:</a:t>
            </a:r>
            <a:r>
              <a:rPr lang="en-US" sz="2800" dirty="0" smtClean="0"/>
              <a:t> AI linked to backend logic for real-time eye verification.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295812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55771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 smtClean="0">
                <a:latin typeface="Verdana" panose="020B0604030504040204" pitchFamily="34" charset="0"/>
                <a:cs typeface="Times New Roman" panose="02020603050405020304" pitchFamily="18" charset="0"/>
                <a:sym typeface="Arial"/>
              </a:rPr>
              <a:t>Tools and Technologies</a:t>
            </a:r>
            <a:endParaRPr lang="en-IN" sz="3200" b="1" dirty="0"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0" y="1214422"/>
            <a:ext cx="9144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smtClean="0"/>
              <a:t>Languages &amp; Frameworks: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JavaScript (React), Python (Flask), HTML, CSS (Bootstrap)</a:t>
            </a:r>
          </a:p>
          <a:p>
            <a:r>
              <a:rPr lang="en-US" sz="2800" b="1" dirty="0" smtClean="0"/>
              <a:t>Libraries &amp; Tools: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Scikit</a:t>
            </a:r>
            <a:r>
              <a:rPr lang="en-US" sz="2800" dirty="0" smtClean="0"/>
              <a:t>-learn (AI model training)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OpenCV</a:t>
            </a:r>
            <a:r>
              <a:rPr lang="en-US" sz="2800" dirty="0" smtClean="0"/>
              <a:t> (Image processing)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SQLite</a:t>
            </a:r>
            <a:r>
              <a:rPr lang="en-US" sz="2800" dirty="0" smtClean="0"/>
              <a:t> (Database)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VS Code (IDE)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Git</a:t>
            </a:r>
            <a:r>
              <a:rPr lang="en-US" sz="2800" dirty="0" smtClean="0"/>
              <a:t> (Version control)</a:t>
            </a:r>
          </a:p>
          <a:p>
            <a:r>
              <a:rPr lang="en-US" sz="2800" b="1" dirty="0" smtClean="0"/>
              <a:t>Dataset: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Over 2 </a:t>
            </a:r>
            <a:r>
              <a:rPr lang="en-US" sz="2800" dirty="0" err="1" smtClean="0"/>
              <a:t>lakh</a:t>
            </a:r>
            <a:r>
              <a:rPr lang="en-US" sz="2800" dirty="0" smtClean="0"/>
              <a:t> images (open and closed eye states)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295812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Results &amp; Impact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8A0BA87-FFCE-0AD9-17CC-A811FB343CCE}"/>
              </a:ext>
            </a:extLst>
          </p:cNvPr>
          <p:cNvSpPr txBox="1"/>
          <p:nvPr/>
        </p:nvSpPr>
        <p:spPr>
          <a:xfrm>
            <a:off x="827584" y="1480231"/>
            <a:ext cx="7200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Smart, </a:t>
            </a:r>
            <a:r>
              <a:rPr lang="en-US" sz="2800" dirty="0" err="1" smtClean="0"/>
              <a:t>touchless</a:t>
            </a:r>
            <a:r>
              <a:rPr lang="en-US" sz="2800" dirty="0" smtClean="0"/>
              <a:t> payment verification using AI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No OTP, no physical contact, fully AI-based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More secure than traditional methods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Future-ready system for banking, healthcare, or ecommerce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Can inspire further innovations in AI + security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5626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B5A90B0-DF45-D772-F2C2-4DA9C945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B8841DBC-268C-A507-A4A1-7C736065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1FEB11A7-55F7-BA44-4ABC-0E9514E1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14D0127-5B9D-1F1F-5AC4-DBE6A7B70C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1913F5F-C1D7-7FAC-0C7C-5A9C9314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19A5981-DFEE-F419-D91C-B08F4A8F860A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401230E-A2B3-BF6C-96B3-DAEBFDD3C4B8}"/>
              </a:ext>
            </a:extLst>
          </p:cNvPr>
          <p:cNvSpPr txBox="1"/>
          <p:nvPr/>
        </p:nvSpPr>
        <p:spPr>
          <a:xfrm>
            <a:off x="571472" y="1357298"/>
            <a:ext cx="66247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err="1" smtClean="0">
                <a:hlinkClick r:id="rId5"/>
              </a:rPr>
              <a:t>Scikit</a:t>
            </a:r>
            <a:r>
              <a:rPr lang="en-US" sz="2800" dirty="0" smtClean="0">
                <a:hlinkClick r:id="rId5"/>
              </a:rPr>
              <a:t>-learn Documentation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>
                <a:hlinkClick r:id="rId6"/>
              </a:rPr>
              <a:t>ReactJS</a:t>
            </a:r>
            <a:r>
              <a:rPr lang="en-US" sz="2800" dirty="0" smtClean="0">
                <a:hlinkClick r:id="rId6"/>
              </a:rPr>
              <a:t> Docs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Flask Documentation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>
                <a:hlinkClick r:id="rId7"/>
              </a:rPr>
              <a:t>Bootstrap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>
                <a:hlinkClick r:id="rId8"/>
              </a:rPr>
              <a:t>OpenCV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err="1" smtClean="0"/>
              <a:t>Kaggle</a:t>
            </a:r>
            <a:r>
              <a:rPr lang="en-US" sz="2800" dirty="0" smtClean="0"/>
              <a:t> Eye Datasets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YouTube Tutorials (</a:t>
            </a:r>
            <a:r>
              <a:rPr lang="en-US" sz="2800" dirty="0" err="1" smtClean="0"/>
              <a:t>Traversy</a:t>
            </a:r>
            <a:r>
              <a:rPr lang="en-US" sz="2800" dirty="0" smtClean="0"/>
              <a:t> Media, </a:t>
            </a:r>
            <a:r>
              <a:rPr lang="en-US" sz="2800" dirty="0" err="1" smtClean="0"/>
              <a:t>CodeWithHarry</a:t>
            </a:r>
            <a:r>
              <a:rPr lang="en-US" sz="2800" dirty="0" smtClean="0"/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01537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37624349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2301730207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Sudhanshu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Ranjan</a:t>
                      </a:r>
                      <a:r>
                        <a:rPr lang="en-US" dirty="0" smtClean="0"/>
                        <a:t> Singh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1571604" y="1212054"/>
            <a:ext cx="628654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2800" b="1" dirty="0" smtClean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AI Powered Smart Payment System(</a:t>
            </a:r>
            <a:r>
              <a:rPr lang="en-IN" sz="2800" b="1" dirty="0" err="1" smtClean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ShyBaliPay</a:t>
            </a:r>
            <a:endParaRPr lang="en-IN" sz="2800" b="1" dirty="0">
              <a:solidFill>
                <a:srgbClr val="C00000"/>
              </a:solidFill>
              <a:highlight>
                <a:srgbClr val="FFFF00"/>
              </a:highlight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</a:t>
            </a:r>
            <a:r>
              <a:rPr lang="en-IN" sz="1800" b="1" dirty="0" smtClean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:  </a:t>
            </a:r>
            <a:r>
              <a:rPr lang="en-IN" sz="1800" b="1" dirty="0" err="1" smtClean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Dr.Ayyala</a:t>
            </a:r>
            <a:r>
              <a:rPr lang="en-IN" sz="1800" b="1" dirty="0" smtClean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Ajay </a:t>
            </a:r>
            <a:r>
              <a:rPr lang="en-IN" sz="1800" b="1" dirty="0" err="1" smtClean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Kishore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1800" b="1" dirty="0" smtClean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1800" b="1" dirty="0" err="1" smtClean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Sohan</a:t>
            </a:r>
            <a:r>
              <a:rPr lang="en-IN" sz="1800" b="1" dirty="0" smtClean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sz="1800" b="1" dirty="0" err="1" smtClean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Phadikar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153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A93044A-BD0D-E3F7-B6E0-02BF697009EE}"/>
              </a:ext>
            </a:extLst>
          </p:cNvPr>
          <p:cNvSpPr txBox="1"/>
          <p:nvPr/>
        </p:nvSpPr>
        <p:spPr>
          <a:xfrm>
            <a:off x="0" y="1285860"/>
            <a:ext cx="9144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Shybalipay</a:t>
            </a:r>
            <a:r>
              <a:rPr lang="en-US" sz="2000" dirty="0" smtClean="0"/>
              <a:t> is a smart payment authentication system that uses </a:t>
            </a:r>
            <a:r>
              <a:rPr lang="en-US" sz="2000" b="1" dirty="0" smtClean="0"/>
              <a:t>AI-based eye pattern recognition</a:t>
            </a:r>
            <a:r>
              <a:rPr lang="en-US" sz="2000" dirty="0" smtClean="0"/>
              <a:t> to verify users during transactions. It aims to replace vulnerable systems like OTPs and biometrics with a </a:t>
            </a:r>
            <a:r>
              <a:rPr lang="en-US" sz="2000" b="1" dirty="0" smtClean="0"/>
              <a:t>more secure, intelligent, and real-time</a:t>
            </a:r>
            <a:r>
              <a:rPr lang="en-US" sz="2000" dirty="0" smtClean="0"/>
              <a:t> system.</a:t>
            </a:r>
          </a:p>
          <a:p>
            <a:r>
              <a:rPr lang="en-US" sz="2000" dirty="0" smtClean="0"/>
              <a:t>The system is developed using:</a:t>
            </a:r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Frontend</a:t>
            </a:r>
            <a:r>
              <a:rPr lang="en-US" sz="2000" dirty="0" smtClean="0"/>
              <a:t>: React JS + Bootstrap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Backend</a:t>
            </a:r>
            <a:r>
              <a:rPr lang="en-US" sz="2000" dirty="0" smtClean="0"/>
              <a:t>: Flask + </a:t>
            </a:r>
            <a:r>
              <a:rPr lang="en-US" sz="2000" dirty="0" err="1" smtClean="0"/>
              <a:t>SQLite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AI Model</a:t>
            </a:r>
            <a:r>
              <a:rPr lang="en-US" sz="2000" dirty="0" smtClean="0"/>
              <a:t>: Trained on 2,00,000+ eye images (open/closed states)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Authentication</a:t>
            </a:r>
            <a:r>
              <a:rPr lang="en-US" sz="2000" dirty="0" smtClean="0"/>
              <a:t>: User profile + bank linking + AI-based verification</a:t>
            </a:r>
          </a:p>
          <a:p>
            <a:endParaRPr lang="en-US" sz="2000" dirty="0" smtClean="0"/>
          </a:p>
          <a:p>
            <a:r>
              <a:rPr lang="en-US" sz="2000" dirty="0" smtClean="0"/>
              <a:t>The idea is to simulate a full transaction workflow — from profile creation to payment confirmation — all through secure AI authentication.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45631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Problem Identified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0" y="1285861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Modern payment systems still rely on traditional techniques like: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One-Time Passwords (OTPs)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Biometric verification (Face ID, Fingerprint)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QR code scanning</a:t>
            </a:r>
          </a:p>
          <a:p>
            <a:endParaRPr lang="en-US" sz="2000" dirty="0" smtClean="0"/>
          </a:p>
          <a:p>
            <a:r>
              <a:rPr lang="en-US" sz="2000" b="1" dirty="0" smtClean="0"/>
              <a:t>These systems are becoming outdated and are vulnerable to: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OTP phishing attacks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Spoofing of biometrics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Internet delays and errors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Physical limitations for differently-</a:t>
            </a:r>
            <a:r>
              <a:rPr lang="en-US" sz="2000" dirty="0" err="1" smtClean="0"/>
              <a:t>abled</a:t>
            </a:r>
            <a:r>
              <a:rPr lang="en-US" sz="2000" dirty="0" smtClean="0"/>
              <a:t> users</a:t>
            </a:r>
          </a:p>
          <a:p>
            <a:endParaRPr lang="en-US" sz="2000" dirty="0" smtClean="0"/>
          </a:p>
          <a:p>
            <a:r>
              <a:rPr lang="en-US" sz="2000" dirty="0" smtClean="0"/>
              <a:t>This leads to </a:t>
            </a:r>
            <a:r>
              <a:rPr lang="en-US" sz="2000" b="1" dirty="0" smtClean="0"/>
              <a:t>insecurity, accessibility issues</a:t>
            </a:r>
            <a:r>
              <a:rPr lang="en-US" sz="2000" dirty="0" smtClean="0"/>
              <a:t>, and a poor user experience.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522245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Issues of the Problem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0" y="1285861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Some major issues with existing payment authentication systems include: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Security risks</a:t>
            </a:r>
            <a:r>
              <a:rPr lang="en-US" sz="2000" dirty="0" smtClean="0"/>
              <a:t>: OTPs are frequently phished or intercepted.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False verification</a:t>
            </a:r>
            <a:r>
              <a:rPr lang="en-US" sz="2000" dirty="0" smtClean="0"/>
              <a:t>: Face and fingerprint biometrics can be bypassed.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User discomfort</a:t>
            </a:r>
            <a:r>
              <a:rPr lang="en-US" sz="2000" dirty="0" smtClean="0"/>
              <a:t>: OTP delays or biometric misreads lead to poor user experience.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Lack of accessibility</a:t>
            </a:r>
            <a:r>
              <a:rPr lang="en-US" sz="2000" dirty="0" smtClean="0"/>
              <a:t>: Elderly or physically challenged users may find it difficult to use these systems.</a:t>
            </a:r>
          </a:p>
          <a:p>
            <a:pPr marL="457200" indent="-457200"/>
            <a:endParaRPr lang="en-US" sz="2000" dirty="0" smtClean="0"/>
          </a:p>
          <a:p>
            <a:r>
              <a:rPr lang="en-US" sz="2000" dirty="0" smtClean="0"/>
              <a:t>These problems highlight the </a:t>
            </a:r>
            <a:r>
              <a:rPr lang="en-US" sz="2000" b="1" dirty="0" smtClean="0"/>
              <a:t>need for a smarter, </a:t>
            </a:r>
            <a:r>
              <a:rPr lang="en-US" sz="2000" b="1" dirty="0" err="1" smtClean="0"/>
              <a:t>touchless</a:t>
            </a:r>
            <a:r>
              <a:rPr lang="en-US" sz="2000" b="1" dirty="0" smtClean="0"/>
              <a:t>, real-time verification system.</a:t>
            </a:r>
            <a:endParaRPr lang="en-US" sz="2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6384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502413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Need of the Solution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0" y="1285861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To tackle these issues, there is a strong need for a solution that is: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Fast and Real-Time</a:t>
            </a:r>
            <a:r>
              <a:rPr lang="en-US" sz="2000" dirty="0" smtClean="0"/>
              <a:t> – avoids waiting for OTPs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err="1" smtClean="0"/>
              <a:t>Touchless</a:t>
            </a:r>
            <a:r>
              <a:rPr lang="en-US" sz="2000" b="1" dirty="0" smtClean="0"/>
              <a:t> and Hygienic</a:t>
            </a:r>
            <a:r>
              <a:rPr lang="en-US" sz="2000" dirty="0" smtClean="0"/>
              <a:t> – especially post-pandemic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AI-powered and Smart</a:t>
            </a:r>
            <a:r>
              <a:rPr lang="en-US" sz="2000" dirty="0" smtClean="0"/>
              <a:t> – capable of analyzing user behavior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Accessible for Everyone</a:t>
            </a:r>
            <a:r>
              <a:rPr lang="en-US" sz="2000" dirty="0" smtClean="0"/>
              <a:t> – works across all demographics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More Secure</a:t>
            </a:r>
            <a:r>
              <a:rPr lang="en-US" sz="2000" dirty="0" smtClean="0"/>
              <a:t> – harder to hack or spoof</a:t>
            </a:r>
          </a:p>
          <a:p>
            <a:pPr marL="457200" indent="-457200"/>
            <a:endParaRPr lang="en-US" sz="2000" dirty="0" smtClean="0"/>
          </a:p>
          <a:p>
            <a:r>
              <a:rPr lang="en-US" sz="2000" dirty="0" smtClean="0"/>
              <a:t>This is where </a:t>
            </a:r>
            <a:r>
              <a:rPr lang="en-US" sz="2000" b="1" dirty="0" err="1" smtClean="0"/>
              <a:t>Shybalipay</a:t>
            </a:r>
            <a:r>
              <a:rPr lang="en-US" sz="2000" dirty="0" smtClean="0"/>
              <a:t> steps in, providing a smarter and more secure way of verifying payments.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63840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420179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b="1" dirty="0" err="1" smtClean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Exisiting</a:t>
            </a:r>
            <a:r>
              <a:rPr lang="en-US" sz="4400" b="1" dirty="0" smtClean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 Solution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0" y="1285861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Currently used systems include: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OTP (One-Time Passwords)</a:t>
            </a:r>
            <a:r>
              <a:rPr lang="en-US" sz="2000" dirty="0" smtClean="0"/>
              <a:t> – Delivered via SMS/Email, easy to steal.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Biometrics</a:t>
            </a:r>
            <a:r>
              <a:rPr lang="en-US" sz="2000" dirty="0" smtClean="0"/>
              <a:t> – Face ID and Fingerprint, often unreliable or </a:t>
            </a:r>
            <a:r>
              <a:rPr lang="en-US" sz="2000" dirty="0" err="1" smtClean="0"/>
              <a:t>spoofable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b="1" dirty="0" smtClean="0"/>
              <a:t>QR Code Payments</a:t>
            </a:r>
            <a:r>
              <a:rPr lang="en-US" sz="2000" dirty="0" smtClean="0"/>
              <a:t> – Requires mobile devices and strong connectivity.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smtClean="0"/>
              <a:t>None of these methods provide the level of </a:t>
            </a:r>
            <a:r>
              <a:rPr lang="en-US" sz="2000" b="1" dirty="0" smtClean="0"/>
              <a:t>real-time intelligence</a:t>
            </a:r>
            <a:r>
              <a:rPr lang="en-US" sz="2000" dirty="0" smtClean="0"/>
              <a:t> that AI can offer. They rely on static verification and are not adaptive.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63840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0" y="1285860"/>
            <a:ext cx="9144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smtClean="0"/>
              <a:t>To develop an AI-based, full-stack payment system that replaces traditional OTP authentication with intelligent eye-pattern recognition, offering real-time fraud detection and secure payment verification.</a:t>
            </a:r>
          </a:p>
          <a:p>
            <a:endParaRPr lang="en-US" sz="3200" dirty="0" smtClean="0"/>
          </a:p>
          <a:p>
            <a:r>
              <a:rPr lang="en-US" sz="3200" dirty="0" smtClean="0"/>
              <a:t>This system should be </a:t>
            </a:r>
            <a:r>
              <a:rPr lang="en-US" sz="3200" dirty="0" err="1" smtClean="0"/>
              <a:t>touchless</a:t>
            </a:r>
            <a:r>
              <a:rPr lang="en-US" sz="3200" dirty="0" smtClean="0"/>
              <a:t>, accessible, and resistant to spoofing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="" xmlns:p14="http://schemas.microsoft.com/office/powerpoint/2010/main" val="104732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B14FE12-9F36-1DAE-B174-062D669256D2}"/>
              </a:ext>
            </a:extLst>
          </p:cNvPr>
          <p:cNvSpPr txBox="1"/>
          <p:nvPr/>
        </p:nvSpPr>
        <p:spPr>
          <a:xfrm>
            <a:off x="642910" y="1357298"/>
            <a:ext cx="756084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smtClean="0"/>
              <a:t>The main objectives of </a:t>
            </a:r>
            <a:r>
              <a:rPr lang="en-US" sz="2800" dirty="0" err="1" smtClean="0"/>
              <a:t>Shybalipay</a:t>
            </a:r>
            <a:r>
              <a:rPr lang="en-US" sz="2800" dirty="0" smtClean="0"/>
              <a:t>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a modern payment website with React and Flask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Link user profiles with mock bank accounts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Train AI to detect open/closed eyes using 2 </a:t>
            </a:r>
            <a:r>
              <a:rPr lang="en-US" sz="2800" dirty="0" err="1" smtClean="0"/>
              <a:t>lakh</a:t>
            </a:r>
            <a:r>
              <a:rPr lang="en-US" sz="2800" dirty="0" smtClean="0"/>
              <a:t> image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Replace OTP with real-time AI 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Provide a smooth, safe, and futuristic user experience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95742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6278</TotalTime>
  <Words>801</Words>
  <Application>Microsoft Office PowerPoint</Application>
  <PresentationFormat>On-screen Show (4:3)</PresentationFormat>
  <Paragraphs>133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Hello</cp:lastModifiedBy>
  <cp:revision>327</cp:revision>
  <cp:lastPrinted>2022-09-05T08:43:44Z</cp:lastPrinted>
  <dcterms:created xsi:type="dcterms:W3CDTF">2020-01-16T09:05:56Z</dcterms:created>
  <dcterms:modified xsi:type="dcterms:W3CDTF">2025-04-20T13:09:14Z</dcterms:modified>
</cp:coreProperties>
</file>