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62" r:id="rId2"/>
    <p:sldId id="283"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6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2" pos="4747" userDrawn="1">
          <p15:clr>
            <a:srgbClr val="A4A3A4"/>
          </p15:clr>
        </p15:guide>
        <p15:guide id="3" pos="2933" userDrawn="1">
          <p15:clr>
            <a:srgbClr val="A4A3A4"/>
          </p15:clr>
        </p15:guide>
        <p15:guide id="4"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987CD"/>
    <a:srgbClr val="0587CE"/>
    <a:srgbClr val="2A87CE"/>
    <a:srgbClr val="DF6A2B"/>
    <a:srgbClr val="FAFAFA"/>
    <a:srgbClr val="281C1A"/>
    <a:srgbClr val="0A65C0"/>
    <a:srgbClr val="231715"/>
    <a:srgbClr val="E5E5E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3" autoAdjust="0"/>
    <p:restoredTop sz="94643"/>
  </p:normalViewPr>
  <p:slideViewPr>
    <p:cSldViewPr snapToGrid="0" snapToObjects="1">
      <p:cViewPr varScale="1">
        <p:scale>
          <a:sx n="68" d="100"/>
          <a:sy n="68" d="100"/>
        </p:scale>
        <p:origin x="-388" y="-68"/>
      </p:cViewPr>
      <p:guideLst>
        <p:guide orient="horz" pos="2160"/>
        <p:guide pos="4747"/>
        <p:guide pos="2933"/>
      </p:guideLst>
    </p:cSldViewPr>
  </p:slideViewPr>
  <p:notesTextViewPr>
    <p:cViewPr>
      <p:scale>
        <a:sx n="1" d="1"/>
        <a:sy n="1" d="1"/>
      </p:scale>
      <p:origin x="0" y="0"/>
    </p:cViewPr>
  </p:notesTextViewPr>
  <p:sorterViewPr>
    <p:cViewPr>
      <p:scale>
        <a:sx n="166" d="100"/>
        <a:sy n="166" d="100"/>
      </p:scale>
      <p:origin x="0" y="0"/>
    </p:cViewPr>
  </p:sorterViewPr>
  <p:notesViewPr>
    <p:cSldViewPr snapToGrid="0" snapToObjects="1">
      <p:cViewPr varScale="1">
        <p:scale>
          <a:sx n="96" d="100"/>
          <a:sy n="96" d="100"/>
        </p:scale>
        <p:origin x="2536" y="168"/>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54850-B537-F94F-8474-74DD9960B2A8}" type="datetimeFigureOut">
              <a:rPr kumimoji="1" lang="zh-CN" altLang="en-US" smtClean="0"/>
              <a:pPr/>
              <a:t>2020/2/14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3E1D1-F249-1040-B478-4D8D442F5175}" type="slidenum">
              <a:rPr kumimoji="1" lang="zh-CN" altLang="en-US" smtClean="0"/>
              <a:pPr/>
              <a:t>‹#›</a:t>
            </a:fld>
            <a:endParaRPr kumimoji="1" lang="zh-CN" altLang="en-US"/>
          </a:p>
        </p:txBody>
      </p:sp>
    </p:spTree>
    <p:extLst>
      <p:ext uri="{BB962C8B-B14F-4D97-AF65-F5344CB8AC3E}">
        <p14:creationId xmlns:p14="http://schemas.microsoft.com/office/powerpoint/2010/main" xmlns="" val="23025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DD23E1D1-F249-1040-B478-4D8D442F5175}" type="slidenum">
              <a:rPr kumimoji="1" lang="zh-CN" altLang="en-US" smtClean="0"/>
              <a:pPr/>
              <a:t>23</a:t>
            </a:fld>
            <a:endParaRPr kumimoji="1" lang="zh-CN" altLang="en-US"/>
          </a:p>
        </p:txBody>
      </p:sp>
    </p:spTree>
    <p:extLst>
      <p:ext uri="{BB962C8B-B14F-4D97-AF65-F5344CB8AC3E}">
        <p14:creationId xmlns:p14="http://schemas.microsoft.com/office/powerpoint/2010/main" xmlns="" val="179248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AFAFA"/>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F5BE0DC-6F04-B345-A63D-829BA653CC9A}" type="datetimeFigureOut">
              <a:rPr kumimoji="1" lang="zh-CN" altLang="en-US" smtClean="0"/>
              <a:pPr/>
              <a:t>2020/2/14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sp>
        <p:nvSpPr>
          <p:cNvPr id="16" name="矩形 15"/>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提取 17"/>
          <p:cNvSpPr/>
          <p:nvPr userDrawn="1"/>
        </p:nvSpPr>
        <p:spPr>
          <a:xfrm rot="16200000" flipH="1">
            <a:off x="7786735" y="1557330"/>
            <a:ext cx="5442231" cy="3405783"/>
          </a:xfrm>
          <a:prstGeom prst="flowChartExtract">
            <a:avLst/>
          </a:prstGeom>
          <a:solidFill>
            <a:srgbClr val="0587C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文本框 25">
            <a:extLst>
              <a:ext uri="{FF2B5EF4-FFF2-40B4-BE49-F238E27FC236}">
                <a16:creationId xmlns:a16="http://schemas.microsoft.com/office/drawing/2014/main" xmlns="" id="{FC093C3D-7906-4ED3-8E4D-4DE040C5448B}"/>
              </a:ext>
            </a:extLst>
          </p:cNvPr>
          <p:cNvSpPr txBox="1"/>
          <p:nvPr userDrawn="1"/>
        </p:nvSpPr>
        <p:spPr>
          <a:xfrm>
            <a:off x="1972793" y="3422782"/>
            <a:ext cx="6949733" cy="769441"/>
          </a:xfrm>
          <a:prstGeom prst="rect">
            <a:avLst/>
          </a:prstGeom>
          <a:noFill/>
        </p:spPr>
        <p:txBody>
          <a:bodyPr wrap="square" rtlCol="0">
            <a:spAutoFit/>
          </a:bodyPr>
          <a:lstStyle/>
          <a:p>
            <a:r>
              <a:rPr kumimoji="1" lang="zh-CN" altLang="en-US" sz="4400" b="1" dirty="0">
                <a:solidFill>
                  <a:srgbClr val="231715"/>
                </a:solidFill>
                <a:latin typeface="微软雅黑" panose="020B0503020204020204" pitchFamily="34" charset="-122"/>
                <a:ea typeface="微软雅黑" panose="020B0503020204020204" pitchFamily="34" charset="-122"/>
                <a:cs typeface="FZXiaoBiaoSong-B05S" charset="-122"/>
              </a:rPr>
              <a:t>程序设计教程（微课版）</a:t>
            </a:r>
          </a:p>
        </p:txBody>
      </p:sp>
      <p:cxnSp>
        <p:nvCxnSpPr>
          <p:cNvPr id="27" name="直线连接符 15">
            <a:extLst>
              <a:ext uri="{FF2B5EF4-FFF2-40B4-BE49-F238E27FC236}">
                <a16:creationId xmlns:a16="http://schemas.microsoft.com/office/drawing/2014/main" xmlns="" id="{1A628826-B2EA-4E74-B357-C64DC606A6F8}"/>
              </a:ext>
            </a:extLst>
          </p:cNvPr>
          <p:cNvCxnSpPr>
            <a:cxnSpLocks/>
          </p:cNvCxnSpPr>
          <p:nvPr userDrawn="1"/>
        </p:nvCxnSpPr>
        <p:spPr>
          <a:xfrm>
            <a:off x="1901043" y="3429880"/>
            <a:ext cx="6419620"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C6A47B26-61BE-4766-B5AA-5006AF59B9B3}"/>
              </a:ext>
            </a:extLst>
          </p:cNvPr>
          <p:cNvSpPr txBox="1"/>
          <p:nvPr userDrawn="1"/>
        </p:nvSpPr>
        <p:spPr>
          <a:xfrm>
            <a:off x="1762015" y="2508126"/>
            <a:ext cx="6901952" cy="923330"/>
          </a:xfrm>
          <a:prstGeom prst="rect">
            <a:avLst/>
          </a:prstGeom>
          <a:noFill/>
          <a:effectLst>
            <a:outerShdw blurRad="50800" dist="38100" dir="2700000" algn="tl" rotWithShape="0">
              <a:prstClr val="black">
                <a:alpha val="40000"/>
              </a:prstClr>
            </a:outerShdw>
          </a:effectLst>
        </p:spPr>
        <p:txBody>
          <a:bodyPr wrap="square" rtlCol="0">
            <a:spAutoFit/>
          </a:bodyPr>
          <a:lstStyle/>
          <a:p>
            <a:r>
              <a:rPr kumimoji="1" lang="en-US" altLang="zh-CN" sz="5400" b="1" spc="100" dirty="0">
                <a:solidFill>
                  <a:srgbClr val="0587CE"/>
                </a:solidFill>
                <a:latin typeface="微软雅黑" panose="020B0503020204020204" pitchFamily="34" charset="-122"/>
                <a:ea typeface="微软雅黑" panose="020B0503020204020204" pitchFamily="34" charset="-122"/>
                <a:cs typeface="FZXiaoBiaoSong-B05S" charset="-122"/>
              </a:rPr>
              <a:t>JavaScript</a:t>
            </a:r>
            <a:r>
              <a:rPr kumimoji="1" lang="zh-CN" altLang="en-US" sz="5400" b="1" spc="100" dirty="0">
                <a:solidFill>
                  <a:srgbClr val="0587CE"/>
                </a:solidFill>
                <a:latin typeface="微软雅黑" panose="020B0503020204020204" pitchFamily="34" charset="-122"/>
                <a:ea typeface="微软雅黑" panose="020B0503020204020204" pitchFamily="34" charset="-122"/>
                <a:cs typeface="FZXiaoBiaoSong-B05S" charset="-122"/>
              </a:rPr>
              <a:t>前端开发</a:t>
            </a:r>
            <a:endParaRPr kumimoji="1" lang="en-US" altLang="zh-CN" sz="5400" b="1" spc="100" dirty="0">
              <a:solidFill>
                <a:srgbClr val="0587CE"/>
              </a:solidFill>
              <a:latin typeface="微软雅黑" panose="020B0503020204020204" pitchFamily="34" charset="-122"/>
              <a:ea typeface="微软雅黑" panose="020B0503020204020204" pitchFamily="34" charset="-122"/>
              <a:cs typeface="FZXiaoBiaoSong-B05S" charset="-122"/>
            </a:endParaRPr>
          </a:p>
        </p:txBody>
      </p:sp>
      <p:sp>
        <p:nvSpPr>
          <p:cNvPr id="7" name="文本框 6">
            <a:extLst>
              <a:ext uri="{FF2B5EF4-FFF2-40B4-BE49-F238E27FC236}">
                <a16:creationId xmlns:a16="http://schemas.microsoft.com/office/drawing/2014/main" xmlns="" id="{887C07B4-FFD3-4439-94A8-FBD6058B3BB4}"/>
              </a:ext>
            </a:extLst>
          </p:cNvPr>
          <p:cNvSpPr txBox="1"/>
          <p:nvPr userDrawn="1"/>
        </p:nvSpPr>
        <p:spPr>
          <a:xfrm>
            <a:off x="220980" y="182571"/>
            <a:ext cx="6294120" cy="307777"/>
          </a:xfrm>
          <a:prstGeom prst="rect">
            <a:avLst/>
          </a:prstGeom>
          <a:noFill/>
        </p:spPr>
        <p:txBody>
          <a:bodyPr wrap="square" rtlCol="0">
            <a:spAutoFit/>
          </a:bodyPr>
          <a:lstStyle/>
          <a:p>
            <a:r>
              <a:rPr lang="zh-CN" altLang="en-US" sz="1400" dirty="0"/>
              <a:t>工业和信息化“十三五”人才培养规划教材</a:t>
            </a:r>
          </a:p>
        </p:txBody>
      </p:sp>
      <p:sp>
        <p:nvSpPr>
          <p:cNvPr id="8" name="文本框 7">
            <a:extLst>
              <a:ext uri="{FF2B5EF4-FFF2-40B4-BE49-F238E27FC236}">
                <a16:creationId xmlns:a16="http://schemas.microsoft.com/office/drawing/2014/main" xmlns="" id="{0924F968-D5FC-491E-B4ED-44C0299F5424}"/>
              </a:ext>
            </a:extLst>
          </p:cNvPr>
          <p:cNvSpPr txBox="1"/>
          <p:nvPr userDrawn="1"/>
        </p:nvSpPr>
        <p:spPr>
          <a:xfrm>
            <a:off x="4082143" y="6493804"/>
            <a:ext cx="2933700" cy="307777"/>
          </a:xfrm>
          <a:prstGeom prst="rect">
            <a:avLst/>
          </a:prstGeom>
          <a:noFill/>
        </p:spPr>
        <p:txBody>
          <a:bodyPr wrap="square" rtlCol="0">
            <a:spAutoFit/>
          </a:bodyPr>
          <a:lstStyle/>
          <a:p>
            <a:r>
              <a:rPr lang="zh-CN" altLang="en-US" sz="1400" dirty="0"/>
              <a:t>人民邮电出版社 北京</a:t>
            </a:r>
          </a:p>
        </p:txBody>
      </p:sp>
    </p:spTree>
    <p:extLst>
      <p:ext uri="{BB962C8B-B14F-4D97-AF65-F5344CB8AC3E}">
        <p14:creationId xmlns:p14="http://schemas.microsoft.com/office/powerpoint/2010/main" xmlns="" val="13338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5082"/>
            <a:ext cx="10972800" cy="585077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849220-03CE-40BF-AB02-D6B5397AD537}" type="slidenum">
              <a:rPr lang="zh-CN" altLang="en-US"/>
              <a:pPr>
                <a:defRPr/>
              </a:pPr>
              <a:t>‹#›</a:t>
            </a:fld>
            <a:endParaRPr lang="en-US" altLang="zh-CN"/>
          </a:p>
        </p:txBody>
      </p:sp>
    </p:spTree>
    <p:extLst>
      <p:ext uri="{BB962C8B-B14F-4D97-AF65-F5344CB8AC3E}">
        <p14:creationId xmlns:p14="http://schemas.microsoft.com/office/powerpoint/2010/main" xmlns="" val="111500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F49C85A6-CBBF-4A27-AEA7-789B211B584C}"/>
              </a:ext>
            </a:extLst>
          </p:cNvPr>
          <p:cNvSpPr>
            <a:spLocks noGrp="1"/>
          </p:cNvSpPr>
          <p:nvPr>
            <p:ph type="dt" sz="half" idx="10"/>
          </p:nvPr>
        </p:nvSpPr>
        <p:spPr/>
        <p:txBody>
          <a:bodyPr/>
          <a:lstStyle/>
          <a:p>
            <a:fld id="{5F5BE0DC-6F04-B345-A63D-829BA653CC9A}" type="datetimeFigureOut">
              <a:rPr kumimoji="1" lang="zh-CN" altLang="en-US" smtClean="0"/>
              <a:pPr/>
              <a:t>2020/2/14</a:t>
            </a:fld>
            <a:endParaRPr kumimoji="1" lang="zh-CN" altLang="en-US"/>
          </a:p>
        </p:txBody>
      </p:sp>
      <p:sp>
        <p:nvSpPr>
          <p:cNvPr id="4" name="页脚占位符 3">
            <a:extLst>
              <a:ext uri="{FF2B5EF4-FFF2-40B4-BE49-F238E27FC236}">
                <a16:creationId xmlns:a16="http://schemas.microsoft.com/office/drawing/2014/main" xmlns="" id="{43374808-80C2-4592-B594-641061B8677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B9EF8EFD-8B20-42CE-ADEA-A558240E6627}"/>
              </a:ext>
            </a:extLst>
          </p:cNvPr>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625600"/>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838450"/>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4046538"/>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7" name="组合 36">
            <a:extLst>
              <a:ext uri="{FF2B5EF4-FFF2-40B4-BE49-F238E27FC236}">
                <a16:creationId xmlns:a16="http://schemas.microsoft.com/office/drawing/2014/main" xmlns="" id="{02D68DB7-B94B-44E6-8FE3-7E087A2E497F}"/>
              </a:ext>
            </a:extLst>
          </p:cNvPr>
          <p:cNvGrpSpPr>
            <a:grpSpLocks/>
          </p:cNvGrpSpPr>
          <p:nvPr userDrawn="1"/>
        </p:nvGrpSpPr>
        <p:grpSpPr bwMode="auto">
          <a:xfrm>
            <a:off x="3563938" y="5254625"/>
            <a:ext cx="827087" cy="828675"/>
            <a:chOff x="3563616" y="5254690"/>
            <a:chExt cx="828000" cy="828000"/>
          </a:xfrm>
        </p:grpSpPr>
        <p:sp>
          <p:nvSpPr>
            <p:cNvPr id="38" name="椭圆 37">
              <a:extLst>
                <a:ext uri="{FF2B5EF4-FFF2-40B4-BE49-F238E27FC236}">
                  <a16:creationId xmlns:a16="http://schemas.microsoft.com/office/drawing/2014/main" xmlns="" id="{FCF2626A-EB24-4FEB-8373-A35A8BEBACBB}"/>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文本框 38">
              <a:extLst>
                <a:ext uri="{FF2B5EF4-FFF2-40B4-BE49-F238E27FC236}">
                  <a16:creationId xmlns:a16="http://schemas.microsoft.com/office/drawing/2014/main" xmlns="" id="{895904D7-D9BB-4F1D-89B3-E19DEF2304E1}"/>
                </a:ext>
              </a:extLst>
            </p:cNvPr>
            <p:cNvSpPr txBox="1"/>
            <p:nvPr/>
          </p:nvSpPr>
          <p:spPr>
            <a:xfrm>
              <a:off x="3639900" y="5406966"/>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7622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964040"/>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418988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7" name="文本占位符 10">
            <a:extLst>
              <a:ext uri="{FF2B5EF4-FFF2-40B4-BE49-F238E27FC236}">
                <a16:creationId xmlns:a16="http://schemas.microsoft.com/office/drawing/2014/main" xmlns="" id="{BDA26BA9-292D-4100-9B71-5B27D1AE8CB3}"/>
              </a:ext>
            </a:extLst>
          </p:cNvPr>
          <p:cNvSpPr>
            <a:spLocks noGrp="1"/>
          </p:cNvSpPr>
          <p:nvPr>
            <p:ph type="body" sz="quarter" idx="16"/>
          </p:nvPr>
        </p:nvSpPr>
        <p:spPr>
          <a:xfrm>
            <a:off x="4671221" y="5394183"/>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xmlns="" val="398241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xmlns="" id="{F49C85A6-CBBF-4A27-AEA7-789B211B584C}"/>
              </a:ext>
            </a:extLst>
          </p:cNvPr>
          <p:cNvSpPr>
            <a:spLocks noGrp="1"/>
          </p:cNvSpPr>
          <p:nvPr>
            <p:ph type="dt" sz="half" idx="10"/>
          </p:nvPr>
        </p:nvSpPr>
        <p:spPr/>
        <p:txBody>
          <a:bodyPr/>
          <a:lstStyle/>
          <a:p>
            <a:fld id="{5F5BE0DC-6F04-B345-A63D-829BA653CC9A}" type="datetimeFigureOut">
              <a:rPr kumimoji="1" lang="zh-CN" altLang="en-US" smtClean="0"/>
              <a:pPr/>
              <a:t>2020/2/14</a:t>
            </a:fld>
            <a:endParaRPr kumimoji="1" lang="zh-CN" altLang="en-US"/>
          </a:p>
        </p:txBody>
      </p:sp>
      <p:sp>
        <p:nvSpPr>
          <p:cNvPr id="4" name="页脚占位符 3">
            <a:extLst>
              <a:ext uri="{FF2B5EF4-FFF2-40B4-BE49-F238E27FC236}">
                <a16:creationId xmlns:a16="http://schemas.microsoft.com/office/drawing/2014/main" xmlns="" id="{43374808-80C2-4592-B594-641061B8677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B9EF8EFD-8B20-42CE-ADEA-A558240E6627}"/>
              </a:ext>
            </a:extLst>
          </p:cNvPr>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625600"/>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838450"/>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4046538"/>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7622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964040"/>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418988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a16="http://schemas.microsoft.com/office/drawing/2014/main" xmlns=""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Tree>
    <p:extLst>
      <p:ext uri="{BB962C8B-B14F-4D97-AF65-F5344CB8AC3E}">
        <p14:creationId xmlns:p14="http://schemas.microsoft.com/office/powerpoint/2010/main" xmlns="" val="245082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188864"/>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401714"/>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3609802"/>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325508"/>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52730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3753151"/>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a16="http://schemas.microsoft.com/office/drawing/2014/main" xmlns=""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grpSp>
        <p:nvGrpSpPr>
          <p:cNvPr id="18" name="组合 17">
            <a:extLst>
              <a:ext uri="{FF2B5EF4-FFF2-40B4-BE49-F238E27FC236}">
                <a16:creationId xmlns:a16="http://schemas.microsoft.com/office/drawing/2014/main" xmlns="" id="{EC9ED0FA-43B5-4714-80CF-1F058B31B107}"/>
              </a:ext>
            </a:extLst>
          </p:cNvPr>
          <p:cNvGrpSpPr>
            <a:grpSpLocks/>
          </p:cNvGrpSpPr>
          <p:nvPr userDrawn="1"/>
        </p:nvGrpSpPr>
        <p:grpSpPr bwMode="auto">
          <a:xfrm>
            <a:off x="3551237" y="4703817"/>
            <a:ext cx="828675" cy="828675"/>
            <a:chOff x="2984793" y="4046659"/>
            <a:chExt cx="828000" cy="828000"/>
          </a:xfrm>
        </p:grpSpPr>
        <p:sp>
          <p:nvSpPr>
            <p:cNvPr id="19" name="椭圆 18">
              <a:extLst>
                <a:ext uri="{FF2B5EF4-FFF2-40B4-BE49-F238E27FC236}">
                  <a16:creationId xmlns:a16="http://schemas.microsoft.com/office/drawing/2014/main" xmlns="" id="{884636AC-9C50-421E-A6CE-00BA8995CA32}"/>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a:extLst>
                <a:ext uri="{FF2B5EF4-FFF2-40B4-BE49-F238E27FC236}">
                  <a16:creationId xmlns:a16="http://schemas.microsoft.com/office/drawing/2014/main" xmlns="" id="{9D7C3DF2-E86E-4D64-9C96-FB88FB1B1C8C}"/>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1" name="文本占位符 10">
            <a:extLst>
              <a:ext uri="{FF2B5EF4-FFF2-40B4-BE49-F238E27FC236}">
                <a16:creationId xmlns:a16="http://schemas.microsoft.com/office/drawing/2014/main" xmlns="" id="{BD585C31-96A4-4B83-ADB0-C8C3C71F20E8}"/>
              </a:ext>
            </a:extLst>
          </p:cNvPr>
          <p:cNvSpPr>
            <a:spLocks noGrp="1"/>
          </p:cNvSpPr>
          <p:nvPr>
            <p:ph type="body" sz="quarter" idx="16"/>
          </p:nvPr>
        </p:nvSpPr>
        <p:spPr>
          <a:xfrm>
            <a:off x="4605337" y="4847166"/>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22" name="组合 21">
            <a:extLst>
              <a:ext uri="{FF2B5EF4-FFF2-40B4-BE49-F238E27FC236}">
                <a16:creationId xmlns:a16="http://schemas.microsoft.com/office/drawing/2014/main" xmlns="" id="{BA06C19D-D1ED-4911-920E-9FF2CF32F7E0}"/>
              </a:ext>
            </a:extLst>
          </p:cNvPr>
          <p:cNvGrpSpPr>
            <a:grpSpLocks/>
          </p:cNvGrpSpPr>
          <p:nvPr userDrawn="1"/>
        </p:nvGrpSpPr>
        <p:grpSpPr bwMode="auto">
          <a:xfrm>
            <a:off x="4169154" y="5785991"/>
            <a:ext cx="828675" cy="828675"/>
            <a:chOff x="2984793" y="4046659"/>
            <a:chExt cx="828000" cy="828000"/>
          </a:xfrm>
        </p:grpSpPr>
        <p:sp>
          <p:nvSpPr>
            <p:cNvPr id="24" name="椭圆 23">
              <a:extLst>
                <a:ext uri="{FF2B5EF4-FFF2-40B4-BE49-F238E27FC236}">
                  <a16:creationId xmlns:a16="http://schemas.microsoft.com/office/drawing/2014/main" xmlns="" id="{A3A91035-BD44-409B-9529-54636B026E9C}"/>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a:extLst>
                <a:ext uri="{FF2B5EF4-FFF2-40B4-BE49-F238E27FC236}">
                  <a16:creationId xmlns:a16="http://schemas.microsoft.com/office/drawing/2014/main" xmlns="" id="{85D38F56-C5D0-4A48-A9BB-9B8185725272}"/>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7" name="文本占位符 10">
            <a:extLst>
              <a:ext uri="{FF2B5EF4-FFF2-40B4-BE49-F238E27FC236}">
                <a16:creationId xmlns:a16="http://schemas.microsoft.com/office/drawing/2014/main" xmlns="" id="{B93458B5-5680-4CE6-86FD-77588A25CC3B}"/>
              </a:ext>
            </a:extLst>
          </p:cNvPr>
          <p:cNvSpPr>
            <a:spLocks noGrp="1"/>
          </p:cNvSpPr>
          <p:nvPr>
            <p:ph type="body" sz="quarter" idx="17"/>
          </p:nvPr>
        </p:nvSpPr>
        <p:spPr>
          <a:xfrm>
            <a:off x="5223254" y="5929340"/>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xmlns="" val="393989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xmlns="" id="{57DC78AF-D9D2-41D2-BBC0-09DBA96EBDB5}"/>
              </a:ext>
            </a:extLst>
          </p:cNvPr>
          <p:cNvGrpSpPr>
            <a:grpSpLocks/>
          </p:cNvGrpSpPr>
          <p:nvPr userDrawn="1"/>
        </p:nvGrpSpPr>
        <p:grpSpPr bwMode="auto">
          <a:xfrm>
            <a:off x="1827213" y="1188864"/>
            <a:ext cx="828675" cy="828675"/>
            <a:chOff x="1827149" y="1625954"/>
            <a:chExt cx="828000" cy="828000"/>
          </a:xfrm>
        </p:grpSpPr>
        <p:sp>
          <p:nvSpPr>
            <p:cNvPr id="29" name="椭圆 28">
              <a:extLst>
                <a:ext uri="{FF2B5EF4-FFF2-40B4-BE49-F238E27FC236}">
                  <a16:creationId xmlns:a16="http://schemas.microsoft.com/office/drawing/2014/main" xmlns=""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a16="http://schemas.microsoft.com/office/drawing/2014/main" xmlns=""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a16="http://schemas.microsoft.com/office/drawing/2014/main" xmlns="" id="{96AE0A65-E0BD-422E-B243-162955F6FC9D}"/>
              </a:ext>
            </a:extLst>
          </p:cNvPr>
          <p:cNvGrpSpPr>
            <a:grpSpLocks/>
          </p:cNvGrpSpPr>
          <p:nvPr userDrawn="1"/>
        </p:nvGrpSpPr>
        <p:grpSpPr bwMode="auto">
          <a:xfrm>
            <a:off x="2406650" y="2128754"/>
            <a:ext cx="827088" cy="828675"/>
            <a:chOff x="2405971" y="2838627"/>
            <a:chExt cx="828000" cy="828000"/>
          </a:xfrm>
        </p:grpSpPr>
        <p:sp>
          <p:nvSpPr>
            <p:cNvPr id="32" name="椭圆 31">
              <a:extLst>
                <a:ext uri="{FF2B5EF4-FFF2-40B4-BE49-F238E27FC236}">
                  <a16:creationId xmlns:a16="http://schemas.microsoft.com/office/drawing/2014/main" xmlns=""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a16="http://schemas.microsoft.com/office/drawing/2014/main" xmlns=""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a16="http://schemas.microsoft.com/office/drawing/2014/main" xmlns="" id="{D0196234-AED1-46ED-8E1C-6412DB33F91F}"/>
              </a:ext>
            </a:extLst>
          </p:cNvPr>
          <p:cNvGrpSpPr>
            <a:grpSpLocks/>
          </p:cNvGrpSpPr>
          <p:nvPr userDrawn="1"/>
        </p:nvGrpSpPr>
        <p:grpSpPr bwMode="auto">
          <a:xfrm>
            <a:off x="2984500" y="3159418"/>
            <a:ext cx="828675" cy="828675"/>
            <a:chOff x="2984793" y="4046659"/>
            <a:chExt cx="828000" cy="828000"/>
          </a:xfrm>
        </p:grpSpPr>
        <p:sp>
          <p:nvSpPr>
            <p:cNvPr id="35" name="椭圆 34">
              <a:extLst>
                <a:ext uri="{FF2B5EF4-FFF2-40B4-BE49-F238E27FC236}">
                  <a16:creationId xmlns:a16="http://schemas.microsoft.com/office/drawing/2014/main" xmlns=""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a16="http://schemas.microsoft.com/office/drawing/2014/main" xmlns=""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a16="http://schemas.microsoft.com/office/drawing/2014/main" xmlns="" id="{29D9A258-AFAA-44CD-923D-9B3A7D46D414}"/>
              </a:ext>
            </a:extLst>
          </p:cNvPr>
          <p:cNvSpPr>
            <a:spLocks noGrp="1"/>
          </p:cNvSpPr>
          <p:nvPr>
            <p:ph type="body" sz="quarter" idx="13"/>
          </p:nvPr>
        </p:nvSpPr>
        <p:spPr>
          <a:xfrm>
            <a:off x="2984500" y="1325508"/>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a16="http://schemas.microsoft.com/office/drawing/2014/main" xmlns="" id="{3C13A32B-E41A-4DBD-8364-1EA8F4086D1E}"/>
              </a:ext>
            </a:extLst>
          </p:cNvPr>
          <p:cNvSpPr>
            <a:spLocks noGrp="1"/>
          </p:cNvSpPr>
          <p:nvPr>
            <p:ph type="body" sz="quarter" idx="14"/>
          </p:nvPr>
        </p:nvSpPr>
        <p:spPr>
          <a:xfrm>
            <a:off x="3449638" y="22543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a16="http://schemas.microsoft.com/office/drawing/2014/main" xmlns="" id="{A97EBA52-2CBD-4771-86F9-E80B16D9621A}"/>
              </a:ext>
            </a:extLst>
          </p:cNvPr>
          <p:cNvSpPr>
            <a:spLocks noGrp="1"/>
          </p:cNvSpPr>
          <p:nvPr>
            <p:ph type="body" sz="quarter" idx="15"/>
          </p:nvPr>
        </p:nvSpPr>
        <p:spPr>
          <a:xfrm>
            <a:off x="4038600" y="330276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a16="http://schemas.microsoft.com/office/drawing/2014/main" xmlns=""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grpSp>
        <p:nvGrpSpPr>
          <p:cNvPr id="18" name="组合 17">
            <a:extLst>
              <a:ext uri="{FF2B5EF4-FFF2-40B4-BE49-F238E27FC236}">
                <a16:creationId xmlns:a16="http://schemas.microsoft.com/office/drawing/2014/main" xmlns="" id="{EC9ED0FA-43B5-4714-80CF-1F058B31B107}"/>
              </a:ext>
            </a:extLst>
          </p:cNvPr>
          <p:cNvGrpSpPr>
            <a:grpSpLocks/>
          </p:cNvGrpSpPr>
          <p:nvPr userDrawn="1"/>
        </p:nvGrpSpPr>
        <p:grpSpPr bwMode="auto">
          <a:xfrm>
            <a:off x="3551237" y="4089657"/>
            <a:ext cx="828675" cy="828675"/>
            <a:chOff x="2984793" y="4046659"/>
            <a:chExt cx="828000" cy="828000"/>
          </a:xfrm>
        </p:grpSpPr>
        <p:sp>
          <p:nvSpPr>
            <p:cNvPr id="19" name="椭圆 18">
              <a:extLst>
                <a:ext uri="{FF2B5EF4-FFF2-40B4-BE49-F238E27FC236}">
                  <a16:creationId xmlns:a16="http://schemas.microsoft.com/office/drawing/2014/main" xmlns="" id="{884636AC-9C50-421E-A6CE-00BA8995CA32}"/>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a:extLst>
                <a:ext uri="{FF2B5EF4-FFF2-40B4-BE49-F238E27FC236}">
                  <a16:creationId xmlns:a16="http://schemas.microsoft.com/office/drawing/2014/main" xmlns="" id="{9D7C3DF2-E86E-4D64-9C96-FB88FB1B1C8C}"/>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1" name="文本占位符 10">
            <a:extLst>
              <a:ext uri="{FF2B5EF4-FFF2-40B4-BE49-F238E27FC236}">
                <a16:creationId xmlns:a16="http://schemas.microsoft.com/office/drawing/2014/main" xmlns="" id="{BD585C31-96A4-4B83-ADB0-C8C3C71F20E8}"/>
              </a:ext>
            </a:extLst>
          </p:cNvPr>
          <p:cNvSpPr>
            <a:spLocks noGrp="1"/>
          </p:cNvSpPr>
          <p:nvPr>
            <p:ph type="body" sz="quarter" idx="16"/>
          </p:nvPr>
        </p:nvSpPr>
        <p:spPr>
          <a:xfrm>
            <a:off x="4605337" y="4233006"/>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22" name="组合 21">
            <a:extLst>
              <a:ext uri="{FF2B5EF4-FFF2-40B4-BE49-F238E27FC236}">
                <a16:creationId xmlns:a16="http://schemas.microsoft.com/office/drawing/2014/main" xmlns="" id="{BA06C19D-D1ED-4911-920E-9FF2CF32F7E0}"/>
              </a:ext>
            </a:extLst>
          </p:cNvPr>
          <p:cNvGrpSpPr>
            <a:grpSpLocks/>
          </p:cNvGrpSpPr>
          <p:nvPr userDrawn="1"/>
        </p:nvGrpSpPr>
        <p:grpSpPr bwMode="auto">
          <a:xfrm>
            <a:off x="4169154" y="5089943"/>
            <a:ext cx="828675" cy="828675"/>
            <a:chOff x="2984793" y="4046659"/>
            <a:chExt cx="828000" cy="828000"/>
          </a:xfrm>
        </p:grpSpPr>
        <p:sp>
          <p:nvSpPr>
            <p:cNvPr id="24" name="椭圆 23">
              <a:extLst>
                <a:ext uri="{FF2B5EF4-FFF2-40B4-BE49-F238E27FC236}">
                  <a16:creationId xmlns:a16="http://schemas.microsoft.com/office/drawing/2014/main" xmlns="" id="{A3A91035-BD44-409B-9529-54636B026E9C}"/>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a:extLst>
                <a:ext uri="{FF2B5EF4-FFF2-40B4-BE49-F238E27FC236}">
                  <a16:creationId xmlns:a16="http://schemas.microsoft.com/office/drawing/2014/main" xmlns="" id="{85D38F56-C5D0-4A48-A9BB-9B8185725272}"/>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7" name="文本占位符 10">
            <a:extLst>
              <a:ext uri="{FF2B5EF4-FFF2-40B4-BE49-F238E27FC236}">
                <a16:creationId xmlns:a16="http://schemas.microsoft.com/office/drawing/2014/main" xmlns="" id="{B93458B5-5680-4CE6-86FD-77588A25CC3B}"/>
              </a:ext>
            </a:extLst>
          </p:cNvPr>
          <p:cNvSpPr>
            <a:spLocks noGrp="1"/>
          </p:cNvSpPr>
          <p:nvPr>
            <p:ph type="body" sz="quarter" idx="17"/>
          </p:nvPr>
        </p:nvSpPr>
        <p:spPr>
          <a:xfrm>
            <a:off x="5223254" y="5233292"/>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38" name="组合 37">
            <a:extLst>
              <a:ext uri="{FF2B5EF4-FFF2-40B4-BE49-F238E27FC236}">
                <a16:creationId xmlns:a16="http://schemas.microsoft.com/office/drawing/2014/main" xmlns="" id="{F9A6A77B-522B-4CAA-8F65-2CC18E55808C}"/>
              </a:ext>
            </a:extLst>
          </p:cNvPr>
          <p:cNvGrpSpPr>
            <a:grpSpLocks/>
          </p:cNvGrpSpPr>
          <p:nvPr userDrawn="1"/>
        </p:nvGrpSpPr>
        <p:grpSpPr bwMode="auto">
          <a:xfrm>
            <a:off x="4717339" y="6038462"/>
            <a:ext cx="828675" cy="828675"/>
            <a:chOff x="2984793" y="4046659"/>
            <a:chExt cx="828000" cy="828000"/>
          </a:xfrm>
        </p:grpSpPr>
        <p:sp>
          <p:nvSpPr>
            <p:cNvPr id="39" name="椭圆 38">
              <a:extLst>
                <a:ext uri="{FF2B5EF4-FFF2-40B4-BE49-F238E27FC236}">
                  <a16:creationId xmlns:a16="http://schemas.microsoft.com/office/drawing/2014/main" xmlns="" id="{876F4BFF-6835-4A3D-9E52-F2B295B5D67B}"/>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文本框 39">
              <a:extLst>
                <a:ext uri="{FF2B5EF4-FFF2-40B4-BE49-F238E27FC236}">
                  <a16:creationId xmlns:a16="http://schemas.microsoft.com/office/drawing/2014/main" xmlns="" id="{163EBC8F-7EF4-4210-892D-FE3499BAE19D}"/>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1" name="文本占位符 10">
            <a:extLst>
              <a:ext uri="{FF2B5EF4-FFF2-40B4-BE49-F238E27FC236}">
                <a16:creationId xmlns:a16="http://schemas.microsoft.com/office/drawing/2014/main" xmlns="" id="{28C423EE-4922-443F-8E2A-1B105910A631}"/>
              </a:ext>
            </a:extLst>
          </p:cNvPr>
          <p:cNvSpPr>
            <a:spLocks noGrp="1"/>
          </p:cNvSpPr>
          <p:nvPr>
            <p:ph type="body" sz="quarter" idx="18"/>
          </p:nvPr>
        </p:nvSpPr>
        <p:spPr>
          <a:xfrm>
            <a:off x="5771439" y="6181811"/>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p14="http://schemas.microsoft.com/office/powerpoint/2010/main" xmlns="" val="260094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内容占位符 2"/>
          <p:cNvSpPr>
            <a:spLocks noGrp="1"/>
          </p:cNvSpPr>
          <p:nvPr>
            <p:ph idx="1"/>
          </p:nvPr>
        </p:nvSpPr>
        <p:spPr>
          <a:xfrm>
            <a:off x="838200" y="1090839"/>
            <a:ext cx="10515600" cy="4676321"/>
          </a:xfrm>
        </p:spPr>
        <p:txBody>
          <a:bodyPr/>
          <a:lstStyle>
            <a:lvl1pPr marL="0" indent="0">
              <a:lnSpc>
                <a:spcPct val="120000"/>
              </a:lnSpc>
              <a:buNone/>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xmlns="" val="115792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13652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4038600" y="2881408"/>
            <a:ext cx="7769772" cy="894769"/>
          </a:xfrm>
          <a:prstGeom prst="rect">
            <a:avLst/>
          </a:prstGeom>
        </p:spPr>
        <p:txBody>
          <a:bodyPr anchor="b"/>
          <a:lstStyle>
            <a:lvl1pPr>
              <a:defRPr sz="4400" b="1">
                <a:solidFill>
                  <a:srgbClr val="0587CE"/>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F5BE0DC-6F04-B345-A63D-829BA653CC9A}" type="datetimeFigureOut">
              <a:rPr kumimoji="1" lang="zh-CN" altLang="en-US" smtClean="0"/>
              <a:pPr/>
              <a:t>2020/2/14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cxnSp>
        <p:nvCxnSpPr>
          <p:cNvPr id="8" name="直线连接符 6"/>
          <p:cNvCxnSpPr/>
          <p:nvPr userDrawn="1"/>
        </p:nvCxnSpPr>
        <p:spPr>
          <a:xfrm>
            <a:off x="3894773" y="2420303"/>
            <a:ext cx="8297227"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cxnSp>
        <p:nvCxnSpPr>
          <p:cNvPr id="9" name="直线连接符 7"/>
          <p:cNvCxnSpPr/>
          <p:nvPr userDrawn="1"/>
        </p:nvCxnSpPr>
        <p:spPr>
          <a:xfrm>
            <a:off x="3890269" y="4160084"/>
            <a:ext cx="8301731"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2414588"/>
            <a:ext cx="3900488" cy="1757362"/>
          </a:xfrm>
          <a:prstGeom prst="rect">
            <a:avLst/>
          </a:prstGeom>
          <a:solidFill>
            <a:srgbClr val="0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2848567" y="2989661"/>
            <a:ext cx="723309" cy="723309"/>
          </a:xfrm>
          <a:prstGeom prst="ellipse">
            <a:avLst/>
          </a:prstGeom>
          <a:noFill/>
          <a:ln>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 17"/>
          <p:cNvGrpSpPr/>
          <p:nvPr userDrawn="1"/>
        </p:nvGrpSpPr>
        <p:grpSpPr>
          <a:xfrm>
            <a:off x="3146961" y="3170712"/>
            <a:ext cx="166255" cy="389093"/>
            <a:chOff x="3146961" y="3170712"/>
            <a:chExt cx="166255" cy="389093"/>
          </a:xfrm>
        </p:grpSpPr>
        <p:cxnSp>
          <p:nvCxnSpPr>
            <p:cNvPr id="15" name="直线连接符 14"/>
            <p:cNvCxnSpPr/>
            <p:nvPr/>
          </p:nvCxnSpPr>
          <p:spPr>
            <a:xfrm>
              <a:off x="3146961" y="3170712"/>
              <a:ext cx="166255" cy="195943"/>
            </a:xfrm>
            <a:prstGeom prst="line">
              <a:avLst/>
            </a:prstGeom>
            <a:ln w="12700">
              <a:solidFill>
                <a:srgbClr val="FAFAFA"/>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3146961" y="3363862"/>
              <a:ext cx="166255" cy="195943"/>
            </a:xfrm>
            <a:prstGeom prst="line">
              <a:avLst/>
            </a:prstGeom>
            <a:ln w="12700">
              <a:solidFill>
                <a:srgbClr val="FAFAF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78555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78641" y="92170"/>
            <a:ext cx="10515600" cy="658457"/>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日期占位符 2"/>
          <p:cNvSpPr>
            <a:spLocks noGrp="1"/>
          </p:cNvSpPr>
          <p:nvPr>
            <p:ph type="dt" sz="half" idx="10"/>
          </p:nvPr>
        </p:nvSpPr>
        <p:spPr/>
        <p:txBody>
          <a:bodyPr/>
          <a:lstStyle/>
          <a:p>
            <a:fld id="{5F5BE0DC-6F04-B345-A63D-829BA653CC9A}" type="datetimeFigureOut">
              <a:rPr kumimoji="1" lang="zh-CN" altLang="en-US" smtClean="0"/>
              <a:pPr/>
              <a:t>2020/2/14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spTree>
    <p:extLst>
      <p:ext uri="{BB962C8B-B14F-4D97-AF65-F5344CB8AC3E}">
        <p14:creationId xmlns:p14="http://schemas.microsoft.com/office/powerpoint/2010/main" xmlns="" val="159880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5BE0DC-6F04-B345-A63D-829BA653CC9A}" type="datetimeFigureOut">
              <a:rPr kumimoji="1" lang="zh-CN" altLang="en-US" smtClean="0"/>
              <a:pPr/>
              <a:t>2020/2/14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spTree>
    <p:extLst>
      <p:ext uri="{BB962C8B-B14F-4D97-AF65-F5344CB8AC3E}">
        <p14:creationId xmlns:p14="http://schemas.microsoft.com/office/powerpoint/2010/main" xmlns="" val="172780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BE0DC-6F04-B345-A63D-829BA653CC9A}" type="datetimeFigureOut">
              <a:rPr kumimoji="1" lang="zh-CN" altLang="en-US" smtClean="0"/>
              <a:pPr/>
              <a:t>2020/2/14</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75813-EB15-2349-9F9B-23F8203B2EBC}" type="slidenum">
              <a:rPr kumimoji="1" lang="zh-CN" altLang="en-US" smtClean="0"/>
              <a:pPr/>
              <a:t>‹#›</a:t>
            </a:fld>
            <a:endParaRPr kumimoji="1" lang="zh-CN" altLang="en-US"/>
          </a:p>
        </p:txBody>
      </p:sp>
      <p:sp>
        <p:nvSpPr>
          <p:cNvPr id="3" name="文本占位符 2"/>
          <p:cNvSpPr>
            <a:spLocks noGrp="1"/>
          </p:cNvSpPr>
          <p:nvPr>
            <p:ph type="body" idx="1"/>
          </p:nvPr>
        </p:nvSpPr>
        <p:spPr>
          <a:xfrm>
            <a:off x="838200" y="1003300"/>
            <a:ext cx="10515600" cy="5173663"/>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 name="矩形 1">
            <a:extLst>
              <a:ext uri="{FF2B5EF4-FFF2-40B4-BE49-F238E27FC236}">
                <a16:creationId xmlns:a16="http://schemas.microsoft.com/office/drawing/2014/main" xmlns="" id="{FC74E9D2-8E79-4450-9EE6-5AEC95D7353C}"/>
              </a:ext>
            </a:extLst>
          </p:cNvPr>
          <p:cNvSpPr/>
          <p:nvPr userDrawn="1"/>
        </p:nvSpPr>
        <p:spPr>
          <a:xfrm>
            <a:off x="0" y="-1"/>
            <a:ext cx="7820167" cy="823913"/>
          </a:xfrm>
          <a:prstGeom prst="rect">
            <a:avLst/>
          </a:prstGeom>
          <a:solidFill>
            <a:srgbClr val="2987C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767948928"/>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2" r:id="rId4"/>
    <p:sldLayoutId id="2147483663" r:id="rId5"/>
    <p:sldLayoutId id="2147483650" r:id="rId6"/>
    <p:sldLayoutId id="2147483651" r:id="rId7"/>
    <p:sldLayoutId id="2147483654" r:id="rId8"/>
    <p:sldLayoutId id="2147483655" r:id="rId9"/>
    <p:sldLayoutId id="214748366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章</a:t>
            </a:r>
            <a:r>
              <a:rPr lang="en-US" altLang="zh-CN" dirty="0"/>
              <a:t> </a:t>
            </a:r>
            <a:r>
              <a:rPr lang="zh-CN" altLang="en-US" dirty="0"/>
              <a:t>流程控制语句</a:t>
            </a:r>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4264131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E641621-2DEE-4FC3-B391-417D52E64E12}"/>
              </a:ext>
            </a:extLst>
          </p:cNvPr>
          <p:cNvSpPr>
            <a:spLocks noGrp="1"/>
          </p:cNvSpPr>
          <p:nvPr>
            <p:ph type="title"/>
          </p:nvPr>
        </p:nvSpPr>
        <p:spPr/>
        <p:txBody>
          <a:bodyPr/>
          <a:lstStyle/>
          <a:p>
            <a:r>
              <a:rPr lang="zh-CN" altLang="en-US" dirty="0"/>
              <a:t>多行注释</a:t>
            </a:r>
          </a:p>
        </p:txBody>
      </p:sp>
      <p:sp>
        <p:nvSpPr>
          <p:cNvPr id="3" name="内容占位符 2">
            <a:extLst>
              <a:ext uri="{FF2B5EF4-FFF2-40B4-BE49-F238E27FC236}">
                <a16:creationId xmlns:a16="http://schemas.microsoft.com/office/drawing/2014/main" xmlns="" id="{28243677-E372-434F-AC80-ED2C30012B97}"/>
              </a:ext>
            </a:extLst>
          </p:cNvPr>
          <p:cNvSpPr>
            <a:spLocks noGrp="1"/>
          </p:cNvSpPr>
          <p:nvPr>
            <p:ph idx="1"/>
          </p:nvPr>
        </p:nvSpPr>
        <p:spPr/>
        <p:txBody>
          <a:bodyPr/>
          <a:lstStyle/>
          <a:p>
            <a:r>
              <a:rPr lang="zh-CN" altLang="en-US" dirty="0"/>
              <a:t>多行注释符是 “ </a:t>
            </a:r>
            <a:r>
              <a:rPr lang="en-US" altLang="zh-CN" dirty="0"/>
              <a:t>/*…*/ ”</a:t>
            </a:r>
            <a:r>
              <a:rPr lang="zh-CN" altLang="en-US" dirty="0"/>
              <a:t>。</a:t>
            </a:r>
          </a:p>
          <a:p>
            <a:r>
              <a:rPr lang="zh-CN" altLang="en-US" dirty="0"/>
              <a:t>这种注释符可以与执行的代码处在同一行，也可以另起一行，甚至可以放在可执行的代码内。使用 </a:t>
            </a:r>
            <a:r>
              <a:rPr lang="en-US" altLang="zh-CN" dirty="0"/>
              <a:t>/*…*/</a:t>
            </a:r>
            <a:r>
              <a:rPr lang="zh-CN" altLang="en-US" dirty="0"/>
              <a:t>，必须使用注释符 </a:t>
            </a:r>
            <a:r>
              <a:rPr lang="en-US" altLang="zh-CN" dirty="0"/>
              <a:t>/* </a:t>
            </a:r>
            <a:r>
              <a:rPr lang="zh-CN" altLang="en-US" dirty="0"/>
              <a:t>开始注释，用 *</a:t>
            </a:r>
            <a:r>
              <a:rPr lang="en-US" altLang="zh-CN" dirty="0"/>
              <a:t>/ </a:t>
            </a:r>
            <a:r>
              <a:rPr lang="zh-CN" altLang="en-US" dirty="0"/>
              <a:t>结束注释。在注释行上不应出现其他注释符 </a:t>
            </a:r>
            <a:r>
              <a:rPr lang="en-US" altLang="zh-CN" dirty="0"/>
              <a:t>//</a:t>
            </a:r>
            <a:r>
              <a:rPr lang="zh-CN" altLang="en-US" dirty="0"/>
              <a:t>。例如，我们可以将</a:t>
            </a:r>
            <a:r>
              <a:rPr lang="en-US" altLang="zh-CN" dirty="0"/>
              <a:t>【</a:t>
            </a:r>
            <a:r>
              <a:rPr lang="zh-CN" altLang="en-US" dirty="0"/>
              <a:t>例</a:t>
            </a:r>
            <a:r>
              <a:rPr lang="en-US" altLang="zh-CN" dirty="0"/>
              <a:t>3-1】</a:t>
            </a:r>
            <a:r>
              <a:rPr lang="zh-CN" altLang="en-US" dirty="0"/>
              <a:t>修改一下。</a:t>
            </a:r>
          </a:p>
          <a:p>
            <a:endParaRPr lang="zh-CN" altLang="en-US" dirty="0"/>
          </a:p>
        </p:txBody>
      </p:sp>
    </p:spTree>
    <p:extLst>
      <p:ext uri="{BB962C8B-B14F-4D97-AF65-F5344CB8AC3E}">
        <p14:creationId xmlns:p14="http://schemas.microsoft.com/office/powerpoint/2010/main" xmlns="" val="1243628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9D20F7-AB7A-456A-B888-75DA4503AA03}"/>
              </a:ext>
            </a:extLst>
          </p:cNvPr>
          <p:cNvSpPr>
            <a:spLocks noGrp="1"/>
          </p:cNvSpPr>
          <p:nvPr>
            <p:ph type="title"/>
          </p:nvPr>
        </p:nvSpPr>
        <p:spPr/>
        <p:txBody>
          <a:bodyPr/>
          <a:lstStyle/>
          <a:p>
            <a:r>
              <a:rPr lang="zh-CN" altLang="en-US" dirty="0"/>
              <a:t>条件分支语句</a:t>
            </a:r>
          </a:p>
        </p:txBody>
      </p:sp>
      <p:sp>
        <p:nvSpPr>
          <p:cNvPr id="3" name="内容占位符 2">
            <a:extLst>
              <a:ext uri="{FF2B5EF4-FFF2-40B4-BE49-F238E27FC236}">
                <a16:creationId xmlns:a16="http://schemas.microsoft.com/office/drawing/2014/main" xmlns="" id="{047576AF-4D04-4285-91A3-1E25125A8F6C}"/>
              </a:ext>
            </a:extLst>
          </p:cNvPr>
          <p:cNvSpPr>
            <a:spLocks noGrp="1"/>
          </p:cNvSpPr>
          <p:nvPr>
            <p:ph idx="1"/>
          </p:nvPr>
        </p:nvSpPr>
        <p:spPr/>
        <p:txBody>
          <a:bodyPr/>
          <a:lstStyle/>
          <a:p>
            <a:r>
              <a:rPr lang="en-US" altLang="zh-CN" dirty="0" err="1"/>
              <a:t>Javascript</a:t>
            </a:r>
            <a:r>
              <a:rPr lang="zh-CN" altLang="zh-CN" dirty="0"/>
              <a:t>条件分支语句也叫选择分支语句，是流程控制语句中常用的一种语句结构。主要有</a:t>
            </a:r>
            <a:r>
              <a:rPr lang="en-US" altLang="zh-CN" dirty="0"/>
              <a:t>if</a:t>
            </a:r>
            <a:r>
              <a:rPr lang="zh-CN" altLang="zh-CN" dirty="0"/>
              <a:t>语句和</a:t>
            </a:r>
            <a:r>
              <a:rPr lang="en-US" altLang="zh-CN" dirty="0"/>
              <a:t>switch</a:t>
            </a:r>
            <a:r>
              <a:rPr lang="zh-CN" altLang="zh-CN" dirty="0"/>
              <a:t>语句两种语句形式。</a:t>
            </a:r>
            <a:endParaRPr lang="zh-CN" altLang="en-US" dirty="0"/>
          </a:p>
        </p:txBody>
      </p:sp>
    </p:spTree>
    <p:extLst>
      <p:ext uri="{BB962C8B-B14F-4D97-AF65-F5344CB8AC3E}">
        <p14:creationId xmlns:p14="http://schemas.microsoft.com/office/powerpoint/2010/main" xmlns="" val="259355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D01FA0-9D4A-429E-96E2-2F4AADD6027C}"/>
              </a:ext>
            </a:extLst>
          </p:cNvPr>
          <p:cNvSpPr>
            <a:spLocks noGrp="1"/>
          </p:cNvSpPr>
          <p:nvPr>
            <p:ph type="title"/>
          </p:nvPr>
        </p:nvSpPr>
        <p:spPr/>
        <p:txBody>
          <a:bodyPr/>
          <a:lstStyle/>
          <a:p>
            <a:r>
              <a:rPr lang="en-US" altLang="zh-CN" dirty="0"/>
              <a:t>If</a:t>
            </a:r>
            <a:r>
              <a:rPr lang="zh-CN" altLang="en-US" dirty="0"/>
              <a:t>语句</a:t>
            </a:r>
          </a:p>
        </p:txBody>
      </p:sp>
      <p:sp>
        <p:nvSpPr>
          <p:cNvPr id="3" name="内容占位符 2">
            <a:extLst>
              <a:ext uri="{FF2B5EF4-FFF2-40B4-BE49-F238E27FC236}">
                <a16:creationId xmlns:a16="http://schemas.microsoft.com/office/drawing/2014/main" xmlns="" id="{D1086037-E531-492D-8256-24427509C937}"/>
              </a:ext>
            </a:extLst>
          </p:cNvPr>
          <p:cNvSpPr>
            <a:spLocks noGrp="1"/>
          </p:cNvSpPr>
          <p:nvPr>
            <p:ph idx="1"/>
          </p:nvPr>
        </p:nvSpPr>
        <p:spPr/>
        <p:txBody>
          <a:bodyPr>
            <a:normAutofit lnSpcReduction="10000"/>
          </a:bodyPr>
          <a:lstStyle/>
          <a:p>
            <a:r>
              <a:rPr lang="en-US" altLang="zh-CN" dirty="0"/>
              <a:t>if</a:t>
            </a:r>
            <a:r>
              <a:rPr lang="zh-CN" altLang="en-US" dirty="0"/>
              <a:t>语句在</a:t>
            </a:r>
            <a:r>
              <a:rPr lang="en-US" altLang="zh-CN" dirty="0"/>
              <a:t>JavaScript</a:t>
            </a:r>
            <a:r>
              <a:rPr lang="zh-CN" altLang="en-US" dirty="0"/>
              <a:t>程序中是最常用的一种条件分支语句。根据</a:t>
            </a:r>
            <a:r>
              <a:rPr lang="en-US" altLang="zh-CN" dirty="0"/>
              <a:t>if</a:t>
            </a:r>
            <a:r>
              <a:rPr lang="zh-CN" altLang="en-US" dirty="0"/>
              <a:t>的条件表达式值的不同，其程序会执行不同分支的语句。</a:t>
            </a:r>
            <a:r>
              <a:rPr lang="en-US" altLang="zh-CN" dirty="0"/>
              <a:t>JavaScript</a:t>
            </a:r>
            <a:r>
              <a:rPr lang="zh-CN" altLang="en-US" dirty="0"/>
              <a:t>的</a:t>
            </a:r>
            <a:r>
              <a:rPr lang="en-US" altLang="zh-CN" dirty="0"/>
              <a:t>if</a:t>
            </a:r>
            <a:r>
              <a:rPr lang="zh-CN" altLang="en-US" dirty="0"/>
              <a:t>条件分支语句有简单</a:t>
            </a:r>
            <a:r>
              <a:rPr lang="en-US" altLang="zh-CN" dirty="0"/>
              <a:t>if</a:t>
            </a:r>
            <a:r>
              <a:rPr lang="zh-CN" altLang="en-US" dirty="0"/>
              <a:t>语句、</a:t>
            </a:r>
            <a:r>
              <a:rPr lang="en-US" altLang="zh-CN" dirty="0">
                <a:solidFill>
                  <a:srgbClr val="FF0000"/>
                </a:solidFill>
              </a:rPr>
              <a:t>if…else</a:t>
            </a:r>
            <a:r>
              <a:rPr lang="zh-CN" altLang="en-US" dirty="0">
                <a:solidFill>
                  <a:srgbClr val="FF0000"/>
                </a:solidFill>
              </a:rPr>
              <a:t>语句和</a:t>
            </a:r>
            <a:r>
              <a:rPr lang="en-US" altLang="zh-CN" dirty="0">
                <a:solidFill>
                  <a:srgbClr val="FF0000"/>
                </a:solidFill>
              </a:rPr>
              <a:t>else if</a:t>
            </a:r>
            <a:r>
              <a:rPr lang="zh-CN" altLang="en-US" dirty="0">
                <a:solidFill>
                  <a:srgbClr val="FF0000"/>
                </a:solidFill>
              </a:rPr>
              <a:t>多条件分支语句</a:t>
            </a:r>
            <a:r>
              <a:rPr lang="en-US" altLang="zh-CN" dirty="0">
                <a:solidFill>
                  <a:srgbClr val="FF0000"/>
                </a:solidFill>
              </a:rPr>
              <a:t>3</a:t>
            </a:r>
            <a:r>
              <a:rPr lang="zh-CN" altLang="en-US" dirty="0">
                <a:solidFill>
                  <a:srgbClr val="FF0000"/>
                </a:solidFill>
              </a:rPr>
              <a:t>种语句。</a:t>
            </a:r>
          </a:p>
          <a:p>
            <a:r>
              <a:rPr lang="en-US" altLang="zh-CN" dirty="0"/>
              <a:t>1</a:t>
            </a:r>
            <a:r>
              <a:rPr lang="zh-CN" altLang="en-US" dirty="0"/>
              <a:t>．简单</a:t>
            </a:r>
            <a:r>
              <a:rPr lang="en-US" altLang="zh-CN" dirty="0"/>
              <a:t>if</a:t>
            </a:r>
            <a:r>
              <a:rPr lang="zh-CN" altLang="en-US" dirty="0"/>
              <a:t>语句</a:t>
            </a:r>
          </a:p>
          <a:p>
            <a:r>
              <a:rPr lang="zh-CN" altLang="en-US" dirty="0"/>
              <a:t>简单</a:t>
            </a:r>
            <a:r>
              <a:rPr lang="en-US" altLang="zh-CN" dirty="0"/>
              <a:t>if</a:t>
            </a:r>
            <a:r>
              <a:rPr lang="zh-CN" altLang="en-US" dirty="0"/>
              <a:t>语句是只有</a:t>
            </a:r>
            <a:r>
              <a:rPr lang="en-US" altLang="zh-CN" dirty="0"/>
              <a:t>if</a:t>
            </a:r>
            <a:r>
              <a:rPr lang="zh-CN" altLang="en-US" dirty="0"/>
              <a:t>的语句，其语法格式如下。</a:t>
            </a:r>
          </a:p>
          <a:p>
            <a:r>
              <a:rPr lang="en-US" altLang="zh-CN" dirty="0"/>
              <a:t>if(</a:t>
            </a:r>
            <a:r>
              <a:rPr lang="zh-CN" altLang="en-US" dirty="0"/>
              <a:t>条件表达式</a:t>
            </a:r>
            <a:r>
              <a:rPr lang="en-US" altLang="zh-CN" dirty="0"/>
              <a:t>)</a:t>
            </a:r>
          </a:p>
          <a:p>
            <a:r>
              <a:rPr lang="zh-CN" altLang="en-US" dirty="0"/>
              <a:t>语句块；</a:t>
            </a:r>
          </a:p>
          <a:p>
            <a:endParaRPr lang="zh-CN" altLang="en-US" dirty="0"/>
          </a:p>
        </p:txBody>
      </p:sp>
    </p:spTree>
    <p:extLst>
      <p:ext uri="{BB962C8B-B14F-4D97-AF65-F5344CB8AC3E}">
        <p14:creationId xmlns:p14="http://schemas.microsoft.com/office/powerpoint/2010/main" xmlns="" val="88399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D01FA0-9D4A-429E-96E2-2F4AADD6027C}"/>
              </a:ext>
            </a:extLst>
          </p:cNvPr>
          <p:cNvSpPr>
            <a:spLocks noGrp="1"/>
          </p:cNvSpPr>
          <p:nvPr>
            <p:ph type="title"/>
          </p:nvPr>
        </p:nvSpPr>
        <p:spPr/>
        <p:txBody>
          <a:bodyPr/>
          <a:lstStyle/>
          <a:p>
            <a:r>
              <a:rPr lang="en-US" altLang="zh-CN" dirty="0"/>
              <a:t>If</a:t>
            </a:r>
            <a:r>
              <a:rPr lang="zh-CN" altLang="en-US" dirty="0"/>
              <a:t>语句</a:t>
            </a:r>
          </a:p>
        </p:txBody>
      </p:sp>
      <p:sp>
        <p:nvSpPr>
          <p:cNvPr id="3" name="内容占位符 2">
            <a:extLst>
              <a:ext uri="{FF2B5EF4-FFF2-40B4-BE49-F238E27FC236}">
                <a16:creationId xmlns:a16="http://schemas.microsoft.com/office/drawing/2014/main" xmlns="" id="{D1086037-E531-492D-8256-24427509C937}"/>
              </a:ext>
            </a:extLst>
          </p:cNvPr>
          <p:cNvSpPr>
            <a:spLocks noGrp="1"/>
          </p:cNvSpPr>
          <p:nvPr>
            <p:ph idx="1"/>
          </p:nvPr>
        </p:nvSpPr>
        <p:spPr/>
        <p:txBody>
          <a:bodyPr>
            <a:normAutofit/>
          </a:bodyPr>
          <a:lstStyle/>
          <a:p>
            <a:r>
              <a:rPr lang="en-US" altLang="zh-CN" dirty="0"/>
              <a:t>2</a:t>
            </a:r>
            <a:r>
              <a:rPr lang="zh-CN" altLang="en-US" dirty="0"/>
              <a:t>．</a:t>
            </a:r>
            <a:r>
              <a:rPr lang="en-US" altLang="zh-CN" dirty="0"/>
              <a:t>if…else</a:t>
            </a:r>
            <a:r>
              <a:rPr lang="zh-CN" altLang="en-US" dirty="0"/>
              <a:t>语句</a:t>
            </a:r>
          </a:p>
          <a:p>
            <a:r>
              <a:rPr lang="en-US" altLang="zh-CN" dirty="0"/>
              <a:t>if…else</a:t>
            </a:r>
            <a:r>
              <a:rPr lang="zh-CN" altLang="en-US" dirty="0"/>
              <a:t>语句是在</a:t>
            </a:r>
            <a:r>
              <a:rPr lang="en-US" altLang="zh-CN" dirty="0"/>
              <a:t>if</a:t>
            </a:r>
            <a:r>
              <a:rPr lang="zh-CN" altLang="en-US" dirty="0"/>
              <a:t>简单分支语句基础上加上</a:t>
            </a:r>
            <a:r>
              <a:rPr lang="en-US" altLang="zh-CN" dirty="0"/>
              <a:t>else</a:t>
            </a:r>
            <a:r>
              <a:rPr lang="zh-CN" altLang="en-US" dirty="0"/>
              <a:t>语句来组合使用。其语法格式如下。</a:t>
            </a:r>
          </a:p>
          <a:p>
            <a:r>
              <a:rPr lang="en-US" altLang="zh-CN" dirty="0"/>
              <a:t>if(</a:t>
            </a:r>
            <a:r>
              <a:rPr lang="zh-CN" altLang="en-US" dirty="0"/>
              <a:t>条件表达式</a:t>
            </a:r>
            <a:r>
              <a:rPr lang="en-US" altLang="zh-CN" dirty="0"/>
              <a:t>)</a:t>
            </a:r>
          </a:p>
          <a:p>
            <a:r>
              <a:rPr lang="zh-CN" altLang="en-US" dirty="0"/>
              <a:t>语句块</a:t>
            </a:r>
            <a:r>
              <a:rPr lang="en-US" altLang="zh-CN" dirty="0"/>
              <a:t>1</a:t>
            </a:r>
            <a:r>
              <a:rPr lang="zh-CN" altLang="en-US" dirty="0"/>
              <a:t>；</a:t>
            </a:r>
          </a:p>
          <a:p>
            <a:r>
              <a:rPr lang="en-US" altLang="zh-CN" dirty="0"/>
              <a:t>else</a:t>
            </a:r>
          </a:p>
          <a:p>
            <a:r>
              <a:rPr lang="zh-CN" altLang="en-US" dirty="0"/>
              <a:t>语句块</a:t>
            </a:r>
            <a:r>
              <a:rPr lang="en-US" altLang="zh-CN" dirty="0"/>
              <a:t>2</a:t>
            </a:r>
          </a:p>
          <a:p>
            <a:endParaRPr lang="zh-CN" altLang="en-US" dirty="0"/>
          </a:p>
        </p:txBody>
      </p:sp>
    </p:spTree>
    <p:extLst>
      <p:ext uri="{BB962C8B-B14F-4D97-AF65-F5344CB8AC3E}">
        <p14:creationId xmlns:p14="http://schemas.microsoft.com/office/powerpoint/2010/main" xmlns="" val="180918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ED01FA0-9D4A-429E-96E2-2F4AADD6027C}"/>
              </a:ext>
            </a:extLst>
          </p:cNvPr>
          <p:cNvSpPr>
            <a:spLocks noGrp="1"/>
          </p:cNvSpPr>
          <p:nvPr>
            <p:ph type="title"/>
          </p:nvPr>
        </p:nvSpPr>
        <p:spPr/>
        <p:txBody>
          <a:bodyPr/>
          <a:lstStyle/>
          <a:p>
            <a:r>
              <a:rPr lang="en-US" altLang="zh-CN" dirty="0"/>
              <a:t>If</a:t>
            </a:r>
            <a:r>
              <a:rPr lang="zh-CN" altLang="en-US" dirty="0"/>
              <a:t>语句</a:t>
            </a:r>
          </a:p>
        </p:txBody>
      </p:sp>
      <p:sp>
        <p:nvSpPr>
          <p:cNvPr id="3" name="内容占位符 2">
            <a:extLst>
              <a:ext uri="{FF2B5EF4-FFF2-40B4-BE49-F238E27FC236}">
                <a16:creationId xmlns:a16="http://schemas.microsoft.com/office/drawing/2014/main" xmlns="" id="{D1086037-E531-492D-8256-24427509C937}"/>
              </a:ext>
            </a:extLst>
          </p:cNvPr>
          <p:cNvSpPr>
            <a:spLocks noGrp="1"/>
          </p:cNvSpPr>
          <p:nvPr>
            <p:ph idx="1"/>
          </p:nvPr>
        </p:nvSpPr>
        <p:spPr>
          <a:xfrm>
            <a:off x="838200" y="1090839"/>
            <a:ext cx="10515600" cy="5580774"/>
          </a:xfrm>
        </p:spPr>
        <p:txBody>
          <a:bodyPr>
            <a:normAutofit fontScale="77500" lnSpcReduction="20000"/>
          </a:bodyPr>
          <a:lstStyle/>
          <a:p>
            <a:r>
              <a:rPr lang="en-US" altLang="zh-CN" dirty="0"/>
              <a:t>3</a:t>
            </a:r>
            <a:r>
              <a:rPr lang="zh-CN" altLang="en-US" dirty="0"/>
              <a:t>．</a:t>
            </a:r>
            <a:r>
              <a:rPr lang="en-US" altLang="zh-CN" dirty="0"/>
              <a:t>else if</a:t>
            </a:r>
            <a:r>
              <a:rPr lang="zh-CN" altLang="en-US" dirty="0"/>
              <a:t>语句</a:t>
            </a:r>
          </a:p>
          <a:p>
            <a:r>
              <a:rPr lang="en-US" altLang="zh-CN" dirty="0"/>
              <a:t>else if</a:t>
            </a:r>
            <a:r>
              <a:rPr lang="zh-CN" altLang="en-US" dirty="0"/>
              <a:t>语句是</a:t>
            </a:r>
            <a:r>
              <a:rPr lang="en-US" altLang="zh-CN" dirty="0"/>
              <a:t>else</a:t>
            </a:r>
            <a:r>
              <a:rPr lang="zh-CN" altLang="en-US" dirty="0"/>
              <a:t>语句和</a:t>
            </a:r>
            <a:r>
              <a:rPr lang="en-US" altLang="zh-CN" dirty="0"/>
              <a:t>if</a:t>
            </a:r>
            <a:r>
              <a:rPr lang="zh-CN" altLang="en-US" dirty="0"/>
              <a:t>语句的组合，当</a:t>
            </a:r>
            <a:r>
              <a:rPr lang="en-US" altLang="zh-CN" dirty="0"/>
              <a:t>if</a:t>
            </a:r>
            <a:r>
              <a:rPr lang="zh-CN" altLang="en-US" dirty="0"/>
              <a:t>语句中指定的条件都不满足时，可以通过</a:t>
            </a:r>
            <a:r>
              <a:rPr lang="en-US" altLang="zh-CN" dirty="0"/>
              <a:t>else if</a:t>
            </a:r>
            <a:r>
              <a:rPr lang="zh-CN" altLang="en-US" dirty="0"/>
              <a:t>语句指定另一个条件。其语法格式如下。</a:t>
            </a:r>
          </a:p>
          <a:p>
            <a:r>
              <a:rPr lang="en-US" altLang="zh-CN" dirty="0">
                <a:solidFill>
                  <a:srgbClr val="FF0000"/>
                </a:solidFill>
              </a:rPr>
              <a:t>if(</a:t>
            </a:r>
            <a:r>
              <a:rPr lang="zh-CN" altLang="en-US" dirty="0">
                <a:solidFill>
                  <a:srgbClr val="FF0000"/>
                </a:solidFill>
              </a:rPr>
              <a:t>条件表达式</a:t>
            </a:r>
            <a:r>
              <a:rPr lang="en-US" altLang="zh-CN" dirty="0">
                <a:solidFill>
                  <a:srgbClr val="FF0000"/>
                </a:solidFill>
              </a:rPr>
              <a:t>)</a:t>
            </a:r>
          </a:p>
          <a:p>
            <a:r>
              <a:rPr lang="zh-CN" altLang="en-US" dirty="0">
                <a:solidFill>
                  <a:srgbClr val="FF0000"/>
                </a:solidFill>
              </a:rPr>
              <a:t>语句块</a:t>
            </a:r>
            <a:r>
              <a:rPr lang="en-US" altLang="zh-CN" dirty="0">
                <a:solidFill>
                  <a:srgbClr val="FF0000"/>
                </a:solidFill>
              </a:rPr>
              <a:t>1</a:t>
            </a:r>
            <a:r>
              <a:rPr lang="zh-CN" altLang="en-US" dirty="0">
                <a:solidFill>
                  <a:srgbClr val="FF0000"/>
                </a:solidFill>
              </a:rPr>
              <a:t>；</a:t>
            </a:r>
          </a:p>
          <a:p>
            <a:r>
              <a:rPr lang="en-US" altLang="zh-CN" dirty="0">
                <a:solidFill>
                  <a:srgbClr val="FF0000"/>
                </a:solidFill>
              </a:rPr>
              <a:t>else if(</a:t>
            </a:r>
            <a:r>
              <a:rPr lang="zh-CN" altLang="en-US" dirty="0">
                <a:solidFill>
                  <a:srgbClr val="FF0000"/>
                </a:solidFill>
              </a:rPr>
              <a:t>条件表达式</a:t>
            </a:r>
            <a:r>
              <a:rPr lang="en-US" altLang="zh-CN" dirty="0">
                <a:solidFill>
                  <a:srgbClr val="FF0000"/>
                </a:solidFill>
              </a:rPr>
              <a:t>2)</a:t>
            </a:r>
          </a:p>
          <a:p>
            <a:r>
              <a:rPr lang="zh-CN" altLang="en-US" dirty="0">
                <a:solidFill>
                  <a:srgbClr val="FF0000"/>
                </a:solidFill>
              </a:rPr>
              <a:t>语句块</a:t>
            </a:r>
            <a:r>
              <a:rPr lang="en-US" altLang="zh-CN" dirty="0">
                <a:solidFill>
                  <a:srgbClr val="FF0000"/>
                </a:solidFill>
              </a:rPr>
              <a:t>2</a:t>
            </a:r>
            <a:r>
              <a:rPr lang="zh-CN" altLang="en-US" dirty="0">
                <a:solidFill>
                  <a:srgbClr val="FF0000"/>
                </a:solidFill>
              </a:rPr>
              <a:t>；</a:t>
            </a:r>
          </a:p>
          <a:p>
            <a:r>
              <a:rPr lang="en-US" altLang="zh-CN" dirty="0">
                <a:solidFill>
                  <a:srgbClr val="FF0000"/>
                </a:solidFill>
              </a:rPr>
              <a:t>else if(</a:t>
            </a:r>
            <a:r>
              <a:rPr lang="zh-CN" altLang="en-US" dirty="0">
                <a:solidFill>
                  <a:srgbClr val="FF0000"/>
                </a:solidFill>
              </a:rPr>
              <a:t>条件表达式</a:t>
            </a:r>
            <a:r>
              <a:rPr lang="en-US" altLang="zh-CN" dirty="0">
                <a:solidFill>
                  <a:srgbClr val="FF0000"/>
                </a:solidFill>
              </a:rPr>
              <a:t>3)</a:t>
            </a:r>
          </a:p>
          <a:p>
            <a:r>
              <a:rPr lang="zh-CN" altLang="en-US" dirty="0">
                <a:solidFill>
                  <a:srgbClr val="FF0000"/>
                </a:solidFill>
              </a:rPr>
              <a:t>语句块</a:t>
            </a:r>
            <a:r>
              <a:rPr lang="en-US" altLang="zh-CN" dirty="0">
                <a:solidFill>
                  <a:srgbClr val="FF0000"/>
                </a:solidFill>
              </a:rPr>
              <a:t>3</a:t>
            </a:r>
            <a:r>
              <a:rPr lang="zh-CN" altLang="en-US" dirty="0">
                <a:solidFill>
                  <a:srgbClr val="FF0000"/>
                </a:solidFill>
              </a:rPr>
              <a:t>；</a:t>
            </a:r>
          </a:p>
          <a:p>
            <a:r>
              <a:rPr lang="en-US" altLang="zh-CN" dirty="0">
                <a:solidFill>
                  <a:srgbClr val="FF0000"/>
                </a:solidFill>
              </a:rPr>
              <a:t>……</a:t>
            </a:r>
          </a:p>
          <a:p>
            <a:r>
              <a:rPr lang="en-US" altLang="zh-CN" dirty="0">
                <a:solidFill>
                  <a:srgbClr val="FF0000"/>
                </a:solidFill>
              </a:rPr>
              <a:t>else</a:t>
            </a:r>
          </a:p>
          <a:p>
            <a:r>
              <a:rPr lang="zh-CN" altLang="en-US" dirty="0">
                <a:solidFill>
                  <a:srgbClr val="FF0000"/>
                </a:solidFill>
              </a:rPr>
              <a:t>语句块</a:t>
            </a:r>
            <a:r>
              <a:rPr lang="en-US" altLang="zh-CN" dirty="0">
                <a:solidFill>
                  <a:srgbClr val="FF0000"/>
                </a:solidFill>
              </a:rPr>
              <a:t>n</a:t>
            </a:r>
            <a:r>
              <a:rPr lang="zh-CN" altLang="en-US" dirty="0">
                <a:solidFill>
                  <a:srgbClr val="FF0000"/>
                </a:solidFill>
              </a:rPr>
              <a:t>；</a:t>
            </a:r>
          </a:p>
          <a:p>
            <a:endParaRPr lang="zh-CN" altLang="en-US" dirty="0"/>
          </a:p>
        </p:txBody>
      </p:sp>
    </p:spTree>
    <p:extLst>
      <p:ext uri="{BB962C8B-B14F-4D97-AF65-F5344CB8AC3E}">
        <p14:creationId xmlns:p14="http://schemas.microsoft.com/office/powerpoint/2010/main" xmlns="" val="160277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F43C711-9304-417C-BC2B-57C12CFF9B97}"/>
              </a:ext>
            </a:extLst>
          </p:cNvPr>
          <p:cNvSpPr>
            <a:spLocks noGrp="1"/>
          </p:cNvSpPr>
          <p:nvPr>
            <p:ph type="title"/>
          </p:nvPr>
        </p:nvSpPr>
        <p:spPr/>
        <p:txBody>
          <a:bodyPr/>
          <a:lstStyle/>
          <a:p>
            <a:r>
              <a:rPr lang="en-US" altLang="zh-CN" dirty="0"/>
              <a:t>switch</a:t>
            </a:r>
            <a:r>
              <a:rPr lang="zh-CN" altLang="en-US" dirty="0"/>
              <a:t>语句</a:t>
            </a:r>
          </a:p>
        </p:txBody>
      </p:sp>
      <p:sp>
        <p:nvSpPr>
          <p:cNvPr id="3" name="内容占位符 2">
            <a:extLst>
              <a:ext uri="{FF2B5EF4-FFF2-40B4-BE49-F238E27FC236}">
                <a16:creationId xmlns:a16="http://schemas.microsoft.com/office/drawing/2014/main" xmlns="" id="{A2374349-5196-4619-BC08-4420924224BE}"/>
              </a:ext>
            </a:extLst>
          </p:cNvPr>
          <p:cNvSpPr>
            <a:spLocks noGrp="1"/>
          </p:cNvSpPr>
          <p:nvPr>
            <p:ph idx="1"/>
          </p:nvPr>
        </p:nvSpPr>
        <p:spPr>
          <a:xfrm>
            <a:off x="1091682" y="1090839"/>
            <a:ext cx="10515600" cy="5580774"/>
          </a:xfrm>
        </p:spPr>
        <p:txBody>
          <a:bodyPr>
            <a:normAutofit fontScale="70000" lnSpcReduction="20000"/>
          </a:bodyPr>
          <a:lstStyle/>
          <a:p>
            <a:r>
              <a:rPr lang="en-US" altLang="zh-CN" dirty="0"/>
              <a:t>switch</a:t>
            </a:r>
            <a:r>
              <a:rPr lang="zh-CN" altLang="en-US" dirty="0"/>
              <a:t>语句是条件分支语句的另外一种形式，它主要是用来解决根据表达式的值不同而执行不同语句的问题。其语法格式如下。</a:t>
            </a:r>
          </a:p>
          <a:p>
            <a:r>
              <a:rPr lang="en-US" altLang="zh-CN" dirty="0"/>
              <a:t>switch(</a:t>
            </a:r>
            <a:r>
              <a:rPr lang="zh-CN" altLang="en-US" dirty="0"/>
              <a:t>表达式</a:t>
            </a:r>
            <a:r>
              <a:rPr lang="en-US" altLang="zh-CN" dirty="0"/>
              <a:t>)</a:t>
            </a:r>
          </a:p>
          <a:p>
            <a:r>
              <a:rPr lang="en-US" altLang="zh-CN" dirty="0"/>
              <a:t>case </a:t>
            </a:r>
            <a:r>
              <a:rPr lang="zh-CN" altLang="en-US" dirty="0"/>
              <a:t>值</a:t>
            </a:r>
            <a:r>
              <a:rPr lang="en-US" altLang="zh-CN" dirty="0"/>
              <a:t>1</a:t>
            </a:r>
            <a:r>
              <a:rPr lang="zh-CN" altLang="en-US" dirty="0"/>
              <a:t>：</a:t>
            </a:r>
          </a:p>
          <a:p>
            <a:r>
              <a:rPr lang="zh-CN" altLang="en-US" dirty="0"/>
              <a:t>语句块</a:t>
            </a:r>
            <a:r>
              <a:rPr lang="en-US" altLang="zh-CN" dirty="0"/>
              <a:t>1</a:t>
            </a:r>
            <a:r>
              <a:rPr lang="zh-CN" altLang="en-US" dirty="0"/>
              <a:t>； </a:t>
            </a:r>
            <a:r>
              <a:rPr lang="en-US" altLang="zh-CN" dirty="0"/>
              <a:t>[break;]</a:t>
            </a:r>
          </a:p>
          <a:p>
            <a:r>
              <a:rPr lang="en-US" altLang="zh-CN" dirty="0"/>
              <a:t>case </a:t>
            </a:r>
            <a:r>
              <a:rPr lang="zh-CN" altLang="en-US" dirty="0"/>
              <a:t>值</a:t>
            </a:r>
            <a:r>
              <a:rPr lang="en-US" altLang="zh-CN" dirty="0"/>
              <a:t>2</a:t>
            </a:r>
            <a:r>
              <a:rPr lang="zh-CN" altLang="en-US" dirty="0"/>
              <a:t>：</a:t>
            </a:r>
          </a:p>
          <a:p>
            <a:r>
              <a:rPr lang="zh-CN" altLang="en-US" dirty="0"/>
              <a:t>语句块</a:t>
            </a:r>
            <a:r>
              <a:rPr lang="en-US" altLang="zh-CN" dirty="0"/>
              <a:t>2</a:t>
            </a:r>
            <a:r>
              <a:rPr lang="zh-CN" altLang="en-US" dirty="0"/>
              <a:t>； </a:t>
            </a:r>
            <a:r>
              <a:rPr lang="en-US" altLang="zh-CN" dirty="0"/>
              <a:t>[break;]</a:t>
            </a:r>
          </a:p>
          <a:p>
            <a:r>
              <a:rPr lang="en-US" altLang="zh-CN" dirty="0"/>
              <a:t>……</a:t>
            </a:r>
          </a:p>
          <a:p>
            <a:r>
              <a:rPr lang="en-US" altLang="zh-CN" dirty="0"/>
              <a:t>case </a:t>
            </a:r>
            <a:r>
              <a:rPr lang="zh-CN" altLang="en-US" dirty="0"/>
              <a:t>值</a:t>
            </a:r>
            <a:r>
              <a:rPr lang="en-US" altLang="zh-CN" dirty="0"/>
              <a:t>n</a:t>
            </a:r>
            <a:r>
              <a:rPr lang="zh-CN" altLang="en-US" dirty="0"/>
              <a:t>：</a:t>
            </a:r>
          </a:p>
          <a:p>
            <a:r>
              <a:rPr lang="zh-CN" altLang="en-US" dirty="0"/>
              <a:t>语句块</a:t>
            </a:r>
            <a:r>
              <a:rPr lang="en-US" altLang="zh-CN" dirty="0"/>
              <a:t>n</a:t>
            </a:r>
            <a:r>
              <a:rPr lang="zh-CN" altLang="en-US" dirty="0"/>
              <a:t>； </a:t>
            </a:r>
            <a:r>
              <a:rPr lang="en-US" altLang="zh-CN" dirty="0"/>
              <a:t>[break;]</a:t>
            </a:r>
          </a:p>
          <a:p>
            <a:r>
              <a:rPr lang="en-US" altLang="zh-CN" dirty="0"/>
              <a:t>default:</a:t>
            </a:r>
          </a:p>
          <a:p>
            <a:r>
              <a:rPr lang="zh-CN" altLang="en-US" dirty="0"/>
              <a:t>语句块</a:t>
            </a:r>
            <a:r>
              <a:rPr lang="en-US" altLang="zh-CN" dirty="0"/>
              <a:t>n+1; [break;]</a:t>
            </a:r>
          </a:p>
          <a:p>
            <a:r>
              <a:rPr lang="en-US" altLang="zh-CN" dirty="0"/>
              <a:t>}</a:t>
            </a:r>
          </a:p>
          <a:p>
            <a:endParaRPr lang="zh-CN" altLang="en-US" dirty="0"/>
          </a:p>
        </p:txBody>
      </p:sp>
    </p:spTree>
    <p:extLst>
      <p:ext uri="{BB962C8B-B14F-4D97-AF65-F5344CB8AC3E}">
        <p14:creationId xmlns:p14="http://schemas.microsoft.com/office/powerpoint/2010/main" xmlns="" val="111722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65ED625-6060-4863-968E-402D58FA89F5}"/>
              </a:ext>
            </a:extLst>
          </p:cNvPr>
          <p:cNvSpPr>
            <a:spLocks noGrp="1"/>
          </p:cNvSpPr>
          <p:nvPr>
            <p:ph type="title"/>
          </p:nvPr>
        </p:nvSpPr>
        <p:spPr/>
        <p:txBody>
          <a:bodyPr/>
          <a:lstStyle/>
          <a:p>
            <a:r>
              <a:rPr lang="en-US" altLang="zh-CN" dirty="0"/>
              <a:t>if</a:t>
            </a:r>
            <a:r>
              <a:rPr lang="zh-CN" altLang="en-US" dirty="0"/>
              <a:t>语句嵌套</a:t>
            </a:r>
          </a:p>
        </p:txBody>
      </p:sp>
      <p:sp>
        <p:nvSpPr>
          <p:cNvPr id="3" name="内容占位符 2">
            <a:extLst>
              <a:ext uri="{FF2B5EF4-FFF2-40B4-BE49-F238E27FC236}">
                <a16:creationId xmlns:a16="http://schemas.microsoft.com/office/drawing/2014/main" xmlns="" id="{23FF415D-6E06-4976-A078-894CAC5F0972}"/>
              </a:ext>
            </a:extLst>
          </p:cNvPr>
          <p:cNvSpPr>
            <a:spLocks noGrp="1"/>
          </p:cNvSpPr>
          <p:nvPr>
            <p:ph idx="1"/>
          </p:nvPr>
        </p:nvSpPr>
        <p:spPr/>
        <p:txBody>
          <a:bodyPr/>
          <a:lstStyle/>
          <a:p>
            <a:r>
              <a:rPr lang="en-US" altLang="zh-CN" dirty="0"/>
              <a:t>if</a:t>
            </a:r>
            <a:r>
              <a:rPr lang="zh-CN" altLang="en-US" dirty="0"/>
              <a:t>语句的嵌套就是指在</a:t>
            </a:r>
            <a:r>
              <a:rPr lang="en-US" altLang="zh-CN" dirty="0"/>
              <a:t>JavaScript</a:t>
            </a:r>
            <a:r>
              <a:rPr lang="zh-CN" altLang="en-US" dirty="0"/>
              <a:t>程序中一条</a:t>
            </a:r>
            <a:r>
              <a:rPr lang="en-US" altLang="zh-CN" dirty="0"/>
              <a:t>if</a:t>
            </a:r>
            <a:r>
              <a:rPr lang="zh-CN" altLang="en-US" dirty="0"/>
              <a:t>语句中还包含另外一条</a:t>
            </a:r>
            <a:r>
              <a:rPr lang="en-US" altLang="zh-CN" dirty="0"/>
              <a:t>if</a:t>
            </a:r>
            <a:r>
              <a:rPr lang="zh-CN" altLang="en-US" dirty="0"/>
              <a:t>语句。通过</a:t>
            </a:r>
            <a:r>
              <a:rPr lang="en-US" altLang="zh-CN" dirty="0"/>
              <a:t>if</a:t>
            </a:r>
            <a:r>
              <a:rPr lang="zh-CN" altLang="en-US" dirty="0"/>
              <a:t>语句嵌套可以解决比较复杂的条件分支语句。</a:t>
            </a:r>
          </a:p>
        </p:txBody>
      </p:sp>
    </p:spTree>
    <p:extLst>
      <p:ext uri="{BB962C8B-B14F-4D97-AF65-F5344CB8AC3E}">
        <p14:creationId xmlns:p14="http://schemas.microsoft.com/office/powerpoint/2010/main" xmlns="" val="132497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4CC273-B86A-4972-AF1F-32E3F285E55C}"/>
              </a:ext>
            </a:extLst>
          </p:cNvPr>
          <p:cNvSpPr>
            <a:spLocks noGrp="1"/>
          </p:cNvSpPr>
          <p:nvPr>
            <p:ph type="title"/>
          </p:nvPr>
        </p:nvSpPr>
        <p:spPr/>
        <p:txBody>
          <a:bodyPr/>
          <a:lstStyle/>
          <a:p>
            <a:r>
              <a:rPr lang="zh-CN" altLang="en-US" dirty="0"/>
              <a:t>循环控制语句</a:t>
            </a:r>
          </a:p>
        </p:txBody>
      </p:sp>
      <p:sp>
        <p:nvSpPr>
          <p:cNvPr id="3" name="内容占位符 2">
            <a:extLst>
              <a:ext uri="{FF2B5EF4-FFF2-40B4-BE49-F238E27FC236}">
                <a16:creationId xmlns:a16="http://schemas.microsoft.com/office/drawing/2014/main" xmlns="" id="{17ACFC81-75ED-4EF4-96C4-639C58A9735E}"/>
              </a:ext>
            </a:extLst>
          </p:cNvPr>
          <p:cNvSpPr>
            <a:spLocks noGrp="1"/>
          </p:cNvSpPr>
          <p:nvPr>
            <p:ph idx="1"/>
          </p:nvPr>
        </p:nvSpPr>
        <p:spPr/>
        <p:txBody>
          <a:bodyPr/>
          <a:lstStyle/>
          <a:p>
            <a:r>
              <a:rPr lang="zh-CN" altLang="en-US" dirty="0"/>
              <a:t>循环控制语句是指在</a:t>
            </a:r>
            <a:r>
              <a:rPr lang="en-US" altLang="zh-CN" dirty="0"/>
              <a:t>JavaScript</a:t>
            </a:r>
            <a:r>
              <a:rPr lang="zh-CN" altLang="en-US" dirty="0"/>
              <a:t>程序中可以重复执行的语句。在循环语句中通过循环条件来指定循环的次数。在</a:t>
            </a:r>
            <a:r>
              <a:rPr lang="en-US" altLang="zh-CN" dirty="0"/>
              <a:t>JavaScript</a:t>
            </a:r>
            <a:r>
              <a:rPr lang="zh-CN" altLang="en-US" dirty="0"/>
              <a:t>中，常用循环语句有</a:t>
            </a:r>
            <a:r>
              <a:rPr lang="en-US" altLang="zh-CN" dirty="0"/>
              <a:t>for</a:t>
            </a:r>
            <a:r>
              <a:rPr lang="zh-CN" altLang="en-US" dirty="0"/>
              <a:t>循环语句、</a:t>
            </a:r>
            <a:r>
              <a:rPr lang="en-US" altLang="zh-CN" dirty="0"/>
              <a:t>while</a:t>
            </a:r>
            <a:r>
              <a:rPr lang="zh-CN" altLang="en-US" dirty="0"/>
              <a:t>循环语句和</a:t>
            </a:r>
            <a:r>
              <a:rPr lang="en-US" altLang="zh-CN" dirty="0"/>
              <a:t>do…while</a:t>
            </a:r>
            <a:r>
              <a:rPr lang="zh-CN" altLang="en-US" dirty="0"/>
              <a:t>循环语句。</a:t>
            </a:r>
          </a:p>
        </p:txBody>
      </p:sp>
    </p:spTree>
    <p:extLst>
      <p:ext uri="{BB962C8B-B14F-4D97-AF65-F5344CB8AC3E}">
        <p14:creationId xmlns:p14="http://schemas.microsoft.com/office/powerpoint/2010/main" xmlns="" val="1179870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C0DC1D-FD9C-4C7E-8938-485E0836753D}"/>
              </a:ext>
            </a:extLst>
          </p:cNvPr>
          <p:cNvSpPr>
            <a:spLocks noGrp="1"/>
          </p:cNvSpPr>
          <p:nvPr>
            <p:ph type="title"/>
          </p:nvPr>
        </p:nvSpPr>
        <p:spPr/>
        <p:txBody>
          <a:bodyPr/>
          <a:lstStyle/>
          <a:p>
            <a:r>
              <a:rPr lang="en-US" altLang="zh-CN" dirty="0"/>
              <a:t>for</a:t>
            </a:r>
            <a:r>
              <a:rPr lang="zh-CN" altLang="en-US" dirty="0"/>
              <a:t>循环</a:t>
            </a:r>
          </a:p>
        </p:txBody>
      </p:sp>
      <p:sp>
        <p:nvSpPr>
          <p:cNvPr id="3" name="内容占位符 2">
            <a:extLst>
              <a:ext uri="{FF2B5EF4-FFF2-40B4-BE49-F238E27FC236}">
                <a16:creationId xmlns:a16="http://schemas.microsoft.com/office/drawing/2014/main" xmlns="" id="{6FD5917E-6ABF-44DA-AE58-B668FFC5FCBB}"/>
              </a:ext>
            </a:extLst>
          </p:cNvPr>
          <p:cNvSpPr>
            <a:spLocks noGrp="1"/>
          </p:cNvSpPr>
          <p:nvPr>
            <p:ph idx="1"/>
          </p:nvPr>
        </p:nvSpPr>
        <p:spPr/>
        <p:txBody>
          <a:bodyPr/>
          <a:lstStyle/>
          <a:p>
            <a:r>
              <a:rPr lang="en-US" altLang="zh-CN" dirty="0"/>
              <a:t>for</a:t>
            </a:r>
            <a:r>
              <a:rPr lang="zh-CN" altLang="en-US" dirty="0"/>
              <a:t>循环语句是</a:t>
            </a:r>
            <a:r>
              <a:rPr lang="en-US" altLang="zh-CN" dirty="0"/>
              <a:t>JavaScript</a:t>
            </a:r>
            <a:r>
              <a:rPr lang="zh-CN" altLang="en-US" dirty="0"/>
              <a:t>常用的循环语句之一，在</a:t>
            </a:r>
            <a:r>
              <a:rPr lang="en-US" altLang="zh-CN" dirty="0"/>
              <a:t>for</a:t>
            </a:r>
            <a:r>
              <a:rPr lang="zh-CN" altLang="en-US" dirty="0"/>
              <a:t>循环语句中用一个变量作为计数器来指定循环的次数，这个变量我们把它称为循环变量。</a:t>
            </a:r>
            <a:r>
              <a:rPr lang="en-US" altLang="zh-CN" dirty="0"/>
              <a:t>for</a:t>
            </a:r>
            <a:r>
              <a:rPr lang="zh-CN" altLang="en-US" dirty="0"/>
              <a:t>循环语句的语法格式如下所示。</a:t>
            </a:r>
          </a:p>
          <a:p>
            <a:r>
              <a:rPr lang="en-US" altLang="zh-CN" dirty="0"/>
              <a:t>for(</a:t>
            </a:r>
            <a:r>
              <a:rPr lang="zh-CN" altLang="en-US" dirty="0"/>
              <a:t>循环初值表达式；循环条件表达式；循环变量更新表达式</a:t>
            </a:r>
            <a:r>
              <a:rPr lang="en-US" altLang="zh-CN" dirty="0"/>
              <a:t>){</a:t>
            </a:r>
          </a:p>
          <a:p>
            <a:r>
              <a:rPr lang="zh-CN" altLang="en-US" dirty="0"/>
              <a:t>循环体语句；</a:t>
            </a:r>
          </a:p>
          <a:p>
            <a:r>
              <a:rPr lang="en-US" altLang="zh-CN" dirty="0"/>
              <a:t>}</a:t>
            </a:r>
          </a:p>
          <a:p>
            <a:endParaRPr lang="zh-CN" altLang="en-US" dirty="0"/>
          </a:p>
        </p:txBody>
      </p:sp>
    </p:spTree>
    <p:extLst>
      <p:ext uri="{BB962C8B-B14F-4D97-AF65-F5344CB8AC3E}">
        <p14:creationId xmlns:p14="http://schemas.microsoft.com/office/powerpoint/2010/main" xmlns="" val="232967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93CE76-058C-454E-BEA1-1946D4BA33C3}"/>
              </a:ext>
            </a:extLst>
          </p:cNvPr>
          <p:cNvSpPr>
            <a:spLocks noGrp="1"/>
          </p:cNvSpPr>
          <p:nvPr>
            <p:ph type="title"/>
          </p:nvPr>
        </p:nvSpPr>
        <p:spPr/>
        <p:txBody>
          <a:bodyPr/>
          <a:lstStyle/>
          <a:p>
            <a:r>
              <a:rPr lang="en-US" altLang="zh-CN" dirty="0"/>
              <a:t>while</a:t>
            </a:r>
            <a:r>
              <a:rPr lang="zh-CN" altLang="en-US" dirty="0"/>
              <a:t>循环</a:t>
            </a:r>
          </a:p>
        </p:txBody>
      </p:sp>
      <p:sp>
        <p:nvSpPr>
          <p:cNvPr id="3" name="内容占位符 2">
            <a:extLst>
              <a:ext uri="{FF2B5EF4-FFF2-40B4-BE49-F238E27FC236}">
                <a16:creationId xmlns:a16="http://schemas.microsoft.com/office/drawing/2014/main" xmlns="" id="{49B673E3-9269-4B4C-B509-65F4AFF4F63B}"/>
              </a:ext>
            </a:extLst>
          </p:cNvPr>
          <p:cNvSpPr>
            <a:spLocks noGrp="1"/>
          </p:cNvSpPr>
          <p:nvPr>
            <p:ph idx="1"/>
          </p:nvPr>
        </p:nvSpPr>
        <p:spPr/>
        <p:txBody>
          <a:bodyPr/>
          <a:lstStyle/>
          <a:p>
            <a:r>
              <a:rPr lang="en-US" altLang="zh-CN" dirty="0"/>
              <a:t>while</a:t>
            </a:r>
            <a:r>
              <a:rPr lang="zh-CN" altLang="en-US" dirty="0"/>
              <a:t>循环语句是</a:t>
            </a:r>
            <a:r>
              <a:rPr lang="en-US" altLang="zh-CN" dirty="0"/>
              <a:t>JavaScript</a:t>
            </a:r>
            <a:r>
              <a:rPr lang="zh-CN" altLang="en-US" dirty="0"/>
              <a:t>常用的另外一种循环语句，在</a:t>
            </a:r>
            <a:r>
              <a:rPr lang="en-US" altLang="zh-CN" dirty="0"/>
              <a:t>while</a:t>
            </a:r>
            <a:r>
              <a:rPr lang="zh-CN" altLang="en-US" dirty="0"/>
              <a:t>循环语句中首先根据条件表达式判断是否符合循环条件，即循环条件表达式的值是否为</a:t>
            </a:r>
            <a:r>
              <a:rPr lang="en-US" altLang="zh-CN" dirty="0"/>
              <a:t>true</a:t>
            </a:r>
            <a:r>
              <a:rPr lang="zh-CN" altLang="en-US" dirty="0"/>
              <a:t>，如果是</a:t>
            </a:r>
            <a:r>
              <a:rPr lang="en-US" altLang="zh-CN" dirty="0"/>
              <a:t>true</a:t>
            </a:r>
            <a:r>
              <a:rPr lang="zh-CN" altLang="en-US" dirty="0"/>
              <a:t>，则执行循环体，否则退出循环。</a:t>
            </a:r>
            <a:r>
              <a:rPr lang="en-US" altLang="zh-CN" dirty="0"/>
              <a:t>while</a:t>
            </a:r>
            <a:r>
              <a:rPr lang="zh-CN" altLang="en-US" dirty="0"/>
              <a:t>循环语句的语法格式如下所示。</a:t>
            </a:r>
          </a:p>
          <a:p>
            <a:r>
              <a:rPr lang="en-US" altLang="zh-CN" dirty="0"/>
              <a:t>while(</a:t>
            </a:r>
            <a:r>
              <a:rPr lang="zh-CN" altLang="en-US" dirty="0"/>
              <a:t>循环条件表达式</a:t>
            </a:r>
            <a:r>
              <a:rPr lang="en-US" altLang="zh-CN" dirty="0"/>
              <a:t>){</a:t>
            </a:r>
          </a:p>
          <a:p>
            <a:r>
              <a:rPr lang="zh-CN" altLang="en-US" dirty="0"/>
              <a:t>循环体语句；</a:t>
            </a:r>
          </a:p>
          <a:p>
            <a:r>
              <a:rPr lang="en-US" altLang="zh-CN" dirty="0"/>
              <a:t>}</a:t>
            </a:r>
          </a:p>
          <a:p>
            <a:endParaRPr lang="zh-CN" altLang="en-US" dirty="0"/>
          </a:p>
        </p:txBody>
      </p:sp>
    </p:spTree>
    <p:extLst>
      <p:ext uri="{BB962C8B-B14F-4D97-AF65-F5344CB8AC3E}">
        <p14:creationId xmlns:p14="http://schemas.microsoft.com/office/powerpoint/2010/main" xmlns="" val="117384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94E2BA28-AAF5-4AB9-924F-B3AB12D53756}"/>
              </a:ext>
            </a:extLst>
          </p:cNvPr>
          <p:cNvSpPr>
            <a:spLocks noGrp="1"/>
          </p:cNvSpPr>
          <p:nvPr>
            <p:ph type="title"/>
          </p:nvPr>
        </p:nvSpPr>
        <p:spPr/>
        <p:txBody>
          <a:bodyPr/>
          <a:lstStyle/>
          <a:p>
            <a:r>
              <a:rPr lang="zh-CN" altLang="zh-CN" dirty="0"/>
              <a:t>学习目标：</a:t>
            </a:r>
            <a:br>
              <a:rPr lang="zh-CN" altLang="zh-CN" dirty="0"/>
            </a:br>
            <a:endParaRPr lang="zh-CN" altLang="en-US" dirty="0"/>
          </a:p>
        </p:txBody>
      </p:sp>
      <p:sp>
        <p:nvSpPr>
          <p:cNvPr id="5" name="内容占位符 4">
            <a:extLst>
              <a:ext uri="{FF2B5EF4-FFF2-40B4-BE49-F238E27FC236}">
                <a16:creationId xmlns:a16="http://schemas.microsoft.com/office/drawing/2014/main" xmlns="" id="{A6767E5B-46B0-4694-8ADA-C5548F441BAE}"/>
              </a:ext>
            </a:extLst>
          </p:cNvPr>
          <p:cNvSpPr>
            <a:spLocks noGrp="1"/>
          </p:cNvSpPr>
          <p:nvPr>
            <p:ph idx="1"/>
          </p:nvPr>
        </p:nvSpPr>
        <p:spPr/>
        <p:txBody>
          <a:bodyPr>
            <a:normAutofit/>
          </a:bodyPr>
          <a:lstStyle/>
          <a:p>
            <a:r>
              <a:rPr lang="zh-CN" altLang="zh-CN" dirty="0"/>
              <a:t> </a:t>
            </a:r>
            <a:r>
              <a:rPr lang="en-US" altLang="zh-CN" dirty="0"/>
              <a:t>	</a:t>
            </a:r>
            <a:endParaRPr lang="zh-CN" altLang="zh-CN" dirty="0"/>
          </a:p>
          <a:p>
            <a:r>
              <a:rPr lang="zh-CN" altLang="zh-CN" dirty="0"/>
              <a:t>■ 掌握警示、确认和提示</a:t>
            </a:r>
            <a:r>
              <a:rPr lang="en-US" altLang="zh-CN" dirty="0"/>
              <a:t>3</a:t>
            </a:r>
            <a:r>
              <a:rPr lang="zh-CN" altLang="zh-CN" dirty="0"/>
              <a:t>种消息对话框的使用</a:t>
            </a:r>
          </a:p>
          <a:p>
            <a:r>
              <a:rPr lang="zh-CN" altLang="zh-CN" dirty="0"/>
              <a:t>■ 掌握</a:t>
            </a:r>
            <a:r>
              <a:rPr lang="zh-CN" altLang="zh-CN" dirty="0">
                <a:solidFill>
                  <a:srgbClr val="FF0000"/>
                </a:solidFill>
              </a:rPr>
              <a:t>条件</a:t>
            </a:r>
            <a:r>
              <a:rPr lang="zh-CN" altLang="zh-CN" dirty="0"/>
              <a:t>分支语句的语法结构及使用方法，并具备使用条件分支语句解决实际问题的能力</a:t>
            </a:r>
          </a:p>
          <a:p>
            <a:r>
              <a:rPr lang="zh-CN" altLang="zh-CN" dirty="0"/>
              <a:t>■ 掌握循环语句的语法结构及使用方法，并具备使用</a:t>
            </a:r>
            <a:r>
              <a:rPr lang="zh-CN" altLang="zh-CN" dirty="0">
                <a:solidFill>
                  <a:srgbClr val="FF0000"/>
                </a:solidFill>
              </a:rPr>
              <a:t>循环</a:t>
            </a:r>
            <a:r>
              <a:rPr lang="zh-CN" altLang="zh-CN" dirty="0"/>
              <a:t>语句解决实际问题的能力</a:t>
            </a:r>
          </a:p>
          <a:p>
            <a:endParaRPr lang="zh-CN" altLang="en-US" dirty="0"/>
          </a:p>
        </p:txBody>
      </p:sp>
    </p:spTree>
    <p:extLst>
      <p:ext uri="{BB962C8B-B14F-4D97-AF65-F5344CB8AC3E}">
        <p14:creationId xmlns:p14="http://schemas.microsoft.com/office/powerpoint/2010/main" xmlns="" val="2639621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A8CF5DD-9DB9-4778-8D5D-08A773339F36}"/>
              </a:ext>
            </a:extLst>
          </p:cNvPr>
          <p:cNvSpPr>
            <a:spLocks noGrp="1"/>
          </p:cNvSpPr>
          <p:nvPr>
            <p:ph type="title"/>
          </p:nvPr>
        </p:nvSpPr>
        <p:spPr/>
        <p:txBody>
          <a:bodyPr/>
          <a:lstStyle/>
          <a:p>
            <a:r>
              <a:rPr lang="en-US" altLang="zh-CN" dirty="0"/>
              <a:t>do…while</a:t>
            </a:r>
            <a:r>
              <a:rPr lang="zh-CN" altLang="en-US" dirty="0"/>
              <a:t>循环</a:t>
            </a:r>
          </a:p>
        </p:txBody>
      </p:sp>
      <p:sp>
        <p:nvSpPr>
          <p:cNvPr id="3" name="内容占位符 2">
            <a:extLst>
              <a:ext uri="{FF2B5EF4-FFF2-40B4-BE49-F238E27FC236}">
                <a16:creationId xmlns:a16="http://schemas.microsoft.com/office/drawing/2014/main" xmlns="" id="{C568E957-CA2A-4B79-BBE3-555A62FB808B}"/>
              </a:ext>
            </a:extLst>
          </p:cNvPr>
          <p:cNvSpPr>
            <a:spLocks noGrp="1"/>
          </p:cNvSpPr>
          <p:nvPr>
            <p:ph idx="1"/>
          </p:nvPr>
        </p:nvSpPr>
        <p:spPr/>
        <p:txBody>
          <a:bodyPr/>
          <a:lstStyle/>
          <a:p>
            <a:r>
              <a:rPr lang="en-US" altLang="zh-CN" dirty="0"/>
              <a:t>do…while</a:t>
            </a:r>
            <a:r>
              <a:rPr lang="zh-CN" altLang="en-US" dirty="0"/>
              <a:t>循环语句和</a:t>
            </a:r>
            <a:r>
              <a:rPr lang="en-US" altLang="zh-CN" dirty="0"/>
              <a:t>while</a:t>
            </a:r>
            <a:r>
              <a:rPr lang="zh-CN" altLang="en-US" dirty="0"/>
              <a:t>循环语句相似，它们的主要区别是：</a:t>
            </a:r>
            <a:r>
              <a:rPr lang="en-US" altLang="zh-CN" dirty="0"/>
              <a:t>while</a:t>
            </a:r>
            <a:r>
              <a:rPr lang="zh-CN" altLang="en-US" dirty="0"/>
              <a:t>循环语句在执行循环体之前检查表达式的值，</a:t>
            </a:r>
            <a:r>
              <a:rPr lang="en-US" altLang="zh-CN" dirty="0"/>
              <a:t>do…while</a:t>
            </a:r>
            <a:r>
              <a:rPr lang="zh-CN" altLang="en-US" dirty="0"/>
              <a:t>循环语句则是在执行循环体之后检查表达式的值。</a:t>
            </a:r>
            <a:r>
              <a:rPr lang="en-US" altLang="zh-CN" dirty="0"/>
              <a:t>do…while</a:t>
            </a:r>
            <a:r>
              <a:rPr lang="zh-CN" altLang="en-US" dirty="0"/>
              <a:t>循环语句的语法格式如下所示。</a:t>
            </a:r>
          </a:p>
          <a:p>
            <a:r>
              <a:rPr lang="en-US" altLang="zh-CN" dirty="0"/>
              <a:t>do{</a:t>
            </a:r>
          </a:p>
          <a:p>
            <a:r>
              <a:rPr lang="zh-CN" altLang="en-US" dirty="0">
                <a:solidFill>
                  <a:srgbClr val="FF0000"/>
                </a:solidFill>
              </a:rPr>
              <a:t>循环体语句；</a:t>
            </a:r>
          </a:p>
          <a:p>
            <a:r>
              <a:rPr lang="en-US" altLang="zh-CN" dirty="0"/>
              <a:t>}while(</a:t>
            </a:r>
            <a:r>
              <a:rPr lang="zh-CN" altLang="en-US" dirty="0"/>
              <a:t>循环条件表达式</a:t>
            </a:r>
            <a:r>
              <a:rPr lang="en-US" altLang="zh-CN" dirty="0"/>
              <a:t>)</a:t>
            </a:r>
          </a:p>
          <a:p>
            <a:endParaRPr lang="zh-CN" altLang="en-US" dirty="0"/>
          </a:p>
        </p:txBody>
      </p:sp>
    </p:spTree>
    <p:extLst>
      <p:ext uri="{BB962C8B-B14F-4D97-AF65-F5344CB8AC3E}">
        <p14:creationId xmlns:p14="http://schemas.microsoft.com/office/powerpoint/2010/main" xmlns="" val="1277105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BA98571-5E94-405C-A62B-8740AE3E64FE}"/>
              </a:ext>
            </a:extLst>
          </p:cNvPr>
          <p:cNvSpPr>
            <a:spLocks noGrp="1"/>
          </p:cNvSpPr>
          <p:nvPr>
            <p:ph type="title"/>
          </p:nvPr>
        </p:nvSpPr>
        <p:spPr/>
        <p:txBody>
          <a:bodyPr/>
          <a:lstStyle/>
          <a:p>
            <a:r>
              <a:rPr lang="zh-CN" altLang="en-US" dirty="0"/>
              <a:t>循环语句嵌套</a:t>
            </a:r>
          </a:p>
        </p:txBody>
      </p:sp>
      <p:sp>
        <p:nvSpPr>
          <p:cNvPr id="3" name="内容占位符 2">
            <a:extLst>
              <a:ext uri="{FF2B5EF4-FFF2-40B4-BE49-F238E27FC236}">
                <a16:creationId xmlns:a16="http://schemas.microsoft.com/office/drawing/2014/main" xmlns="" id="{519840E6-46FA-4B73-A383-72F69CA42627}"/>
              </a:ext>
            </a:extLst>
          </p:cNvPr>
          <p:cNvSpPr>
            <a:spLocks noGrp="1"/>
          </p:cNvSpPr>
          <p:nvPr>
            <p:ph idx="1"/>
          </p:nvPr>
        </p:nvSpPr>
        <p:spPr/>
        <p:txBody>
          <a:bodyPr/>
          <a:lstStyle/>
          <a:p>
            <a:r>
              <a:rPr lang="zh-CN" altLang="en-US" dirty="0"/>
              <a:t>循环语句嵌套是指在</a:t>
            </a:r>
            <a:r>
              <a:rPr lang="en-US" altLang="zh-CN" dirty="0"/>
              <a:t>JavaScript</a:t>
            </a:r>
            <a:r>
              <a:rPr lang="zh-CN" altLang="en-US" dirty="0"/>
              <a:t>中一条循环语句的循环体中包含另外一条循环语句。</a:t>
            </a:r>
            <a:r>
              <a:rPr lang="en-US" altLang="zh-CN" dirty="0"/>
              <a:t>3</a:t>
            </a:r>
            <a:r>
              <a:rPr lang="zh-CN" altLang="en-US" dirty="0"/>
              <a:t>种循环语句</a:t>
            </a:r>
            <a:r>
              <a:rPr lang="en-US" altLang="zh-CN" dirty="0"/>
              <a:t>for</a:t>
            </a:r>
            <a:r>
              <a:rPr lang="zh-CN" altLang="en-US" dirty="0"/>
              <a:t>循环、</a:t>
            </a:r>
            <a:r>
              <a:rPr lang="en-US" altLang="zh-CN" dirty="0"/>
              <a:t>while</a:t>
            </a:r>
            <a:r>
              <a:rPr lang="zh-CN" altLang="en-US" dirty="0"/>
              <a:t>循环和</a:t>
            </a:r>
            <a:r>
              <a:rPr lang="en-US" altLang="zh-CN" dirty="0"/>
              <a:t>do…while</a:t>
            </a:r>
            <a:r>
              <a:rPr lang="zh-CN" altLang="en-US" dirty="0"/>
              <a:t>循环都可以嵌套，并且可以相互嵌套。在循环嵌套中，把被嵌套的循环语句称为内循环，而嵌套别的循环的循环语句称为外循环。例如，如果</a:t>
            </a:r>
            <a:r>
              <a:rPr lang="en-US" altLang="zh-CN" dirty="0"/>
              <a:t>A</a:t>
            </a:r>
            <a:r>
              <a:rPr lang="zh-CN" altLang="en-US" dirty="0"/>
              <a:t>循环语句包含</a:t>
            </a:r>
            <a:r>
              <a:rPr lang="en-US" altLang="zh-CN" dirty="0"/>
              <a:t>B</a:t>
            </a:r>
            <a:r>
              <a:rPr lang="zh-CN" altLang="en-US" dirty="0"/>
              <a:t>循环语句，而</a:t>
            </a:r>
            <a:r>
              <a:rPr lang="en-US" altLang="zh-CN" dirty="0"/>
              <a:t>B</a:t>
            </a:r>
            <a:r>
              <a:rPr lang="zh-CN" altLang="en-US" dirty="0"/>
              <a:t>不包含其他循环语句时，那么</a:t>
            </a:r>
            <a:r>
              <a:rPr lang="en-US" altLang="zh-CN" dirty="0"/>
              <a:t>A</a:t>
            </a:r>
            <a:r>
              <a:rPr lang="zh-CN" altLang="en-US" dirty="0"/>
              <a:t>就被称为外循环，而</a:t>
            </a:r>
            <a:r>
              <a:rPr lang="en-US" altLang="zh-CN" dirty="0"/>
              <a:t>B</a:t>
            </a:r>
            <a:r>
              <a:rPr lang="zh-CN" altLang="en-US" dirty="0"/>
              <a:t>称为内循环。</a:t>
            </a:r>
          </a:p>
        </p:txBody>
      </p:sp>
    </p:spTree>
    <p:extLst>
      <p:ext uri="{BB962C8B-B14F-4D97-AF65-F5344CB8AC3E}">
        <p14:creationId xmlns:p14="http://schemas.microsoft.com/office/powerpoint/2010/main" xmlns="" val="307152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DBE311-03DF-4403-B224-95E68D3A61B4}"/>
              </a:ext>
            </a:extLst>
          </p:cNvPr>
          <p:cNvSpPr>
            <a:spLocks noGrp="1"/>
          </p:cNvSpPr>
          <p:nvPr>
            <p:ph type="title"/>
          </p:nvPr>
        </p:nvSpPr>
        <p:spPr/>
        <p:txBody>
          <a:bodyPr/>
          <a:lstStyle/>
          <a:p>
            <a:r>
              <a:rPr lang="en-US" altLang="zh-CN" dirty="0"/>
              <a:t>continue</a:t>
            </a:r>
            <a:r>
              <a:rPr lang="zh-CN" altLang="zh-CN" dirty="0"/>
              <a:t>和</a:t>
            </a:r>
            <a:r>
              <a:rPr lang="en-US" altLang="zh-CN" dirty="0"/>
              <a:t>break</a:t>
            </a:r>
            <a:r>
              <a:rPr lang="zh-CN" altLang="zh-CN" dirty="0"/>
              <a:t>语句</a:t>
            </a:r>
            <a:br>
              <a:rPr lang="zh-CN" altLang="zh-CN" dirty="0"/>
            </a:br>
            <a:endParaRPr lang="zh-CN" altLang="en-US" dirty="0"/>
          </a:p>
        </p:txBody>
      </p:sp>
      <p:sp>
        <p:nvSpPr>
          <p:cNvPr id="3" name="内容占位符 2">
            <a:extLst>
              <a:ext uri="{FF2B5EF4-FFF2-40B4-BE49-F238E27FC236}">
                <a16:creationId xmlns:a16="http://schemas.microsoft.com/office/drawing/2014/main" xmlns="" id="{7D42C7B4-506C-4C28-92B3-2C2A7E909E4B}"/>
              </a:ext>
            </a:extLst>
          </p:cNvPr>
          <p:cNvSpPr>
            <a:spLocks noGrp="1"/>
          </p:cNvSpPr>
          <p:nvPr>
            <p:ph idx="1"/>
          </p:nvPr>
        </p:nvSpPr>
        <p:spPr/>
        <p:txBody>
          <a:bodyPr/>
          <a:lstStyle/>
          <a:p>
            <a:r>
              <a:rPr lang="zh-CN" altLang="en-US" dirty="0"/>
              <a:t>在</a:t>
            </a:r>
            <a:r>
              <a:rPr lang="en-US" altLang="zh-CN" dirty="0"/>
              <a:t>JavaScript</a:t>
            </a:r>
            <a:r>
              <a:rPr lang="zh-CN" altLang="en-US" dirty="0"/>
              <a:t>程序中，经常会用到</a:t>
            </a:r>
            <a:r>
              <a:rPr lang="en-US" altLang="zh-CN" dirty="0"/>
              <a:t>break</a:t>
            </a:r>
            <a:r>
              <a:rPr lang="zh-CN" altLang="en-US" dirty="0"/>
              <a:t>和</a:t>
            </a:r>
            <a:r>
              <a:rPr lang="en-US" altLang="zh-CN" dirty="0"/>
              <a:t>continue</a:t>
            </a:r>
            <a:r>
              <a:rPr lang="zh-CN" altLang="en-US" dirty="0"/>
              <a:t>语句，这两个语句在程序中起什么作用呢？下面分别来讲解一下。</a:t>
            </a:r>
          </a:p>
          <a:p>
            <a:r>
              <a:rPr lang="en-US" altLang="zh-CN" dirty="0"/>
              <a:t>break</a:t>
            </a:r>
            <a:r>
              <a:rPr lang="zh-CN" altLang="en-US" dirty="0"/>
              <a:t>语句既可以用在条件分支（</a:t>
            </a:r>
            <a:r>
              <a:rPr lang="en-US" altLang="zh-CN" dirty="0"/>
              <a:t>switch</a:t>
            </a:r>
            <a:r>
              <a:rPr lang="zh-CN" altLang="en-US" dirty="0"/>
              <a:t>）语句中，也可以用在循环语句中。其作用是当程序执行到</a:t>
            </a:r>
            <a:r>
              <a:rPr lang="en-US" altLang="zh-CN" dirty="0"/>
              <a:t>break</a:t>
            </a:r>
            <a:r>
              <a:rPr lang="zh-CN" altLang="en-US" dirty="0"/>
              <a:t>语句时，会结束执行并跳出整个语句。</a:t>
            </a:r>
          </a:p>
          <a:p>
            <a:r>
              <a:rPr lang="en-US" altLang="zh-CN" dirty="0"/>
              <a:t>continue</a:t>
            </a:r>
            <a:r>
              <a:rPr lang="zh-CN" altLang="en-US"/>
              <a:t>语句只能用在循环语句中，在循环语句中其作用是停止本次循环，即使后面还有未执行的语句也不再执行，重新执行下一次循环。</a:t>
            </a:r>
          </a:p>
          <a:p>
            <a:endParaRPr lang="zh-CN" altLang="en-US"/>
          </a:p>
        </p:txBody>
      </p:sp>
    </p:spTree>
    <p:extLst>
      <p:ext uri="{BB962C8B-B14F-4D97-AF65-F5344CB8AC3E}">
        <p14:creationId xmlns:p14="http://schemas.microsoft.com/office/powerpoint/2010/main" xmlns="" val="2815259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0" y="2322598"/>
            <a:ext cx="1385889" cy="2214565"/>
            <a:chOff x="0" y="2322598"/>
            <a:chExt cx="1385889" cy="2214565"/>
          </a:xfrm>
        </p:grpSpPr>
        <p:sp>
          <p:nvSpPr>
            <p:cNvPr id="5" name="提取 4"/>
            <p:cNvSpPr/>
            <p:nvPr/>
          </p:nvSpPr>
          <p:spPr>
            <a:xfrm rot="5400000">
              <a:off x="-414338" y="2736936"/>
              <a:ext cx="2214565" cy="1385889"/>
            </a:xfrm>
            <a:prstGeom prst="flowChartExtract">
              <a:avLst/>
            </a:prstGeom>
            <a:solidFill>
              <a:srgbClr val="2A87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提取 5"/>
            <p:cNvSpPr/>
            <p:nvPr/>
          </p:nvSpPr>
          <p:spPr>
            <a:xfrm rot="5400000">
              <a:off x="866236" y="3060197"/>
              <a:ext cx="639256" cy="400050"/>
            </a:xfrm>
            <a:prstGeom prst="flowChartExtract">
              <a:avLst/>
            </a:prstGeom>
            <a:solidFill>
              <a:srgbClr val="DF6A2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提取 6"/>
          <p:cNvSpPr/>
          <p:nvPr/>
        </p:nvSpPr>
        <p:spPr>
          <a:xfrm rot="16200000" flipH="1">
            <a:off x="7786735" y="1557330"/>
            <a:ext cx="5442231" cy="3405783"/>
          </a:xfrm>
          <a:prstGeom prst="flowChartExtract">
            <a:avLst/>
          </a:prstGeom>
          <a:solidFill>
            <a:srgbClr val="2A87C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3141930" y="3045159"/>
            <a:ext cx="4239491" cy="769441"/>
          </a:xfrm>
          <a:prstGeom prst="rect">
            <a:avLst/>
          </a:prstGeom>
          <a:noFill/>
        </p:spPr>
        <p:txBody>
          <a:bodyPr wrap="square" rtlCol="0">
            <a:spAutoFit/>
          </a:bodyPr>
          <a:lstStyle>
            <a:defPPr>
              <a:defRPr lang="zh-CN"/>
            </a:defPPr>
            <a:lvl1pPr>
              <a:defRPr kumimoji="1" sz="4400">
                <a:solidFill>
                  <a:srgbClr val="231715"/>
                </a:solidFill>
                <a:latin typeface="FZXiaoBiaoSong-B05S" charset="-122"/>
                <a:ea typeface="FZXiaoBiaoSong-B05S" charset="-122"/>
                <a:cs typeface="FZXiaoBiaoSong-B05S" charset="-122"/>
              </a:defRPr>
            </a:lvl1pPr>
          </a:lstStyle>
          <a:p>
            <a:pPr algn="ctr"/>
            <a:r>
              <a:rPr lang="zh-CN" altLang="en-US" b="1" dirty="0">
                <a:solidFill>
                  <a:srgbClr val="281C1A"/>
                </a:solidFill>
                <a:latin typeface="微软雅黑" panose="020B0503020204020204" pitchFamily="34" charset="-122"/>
                <a:ea typeface="微软雅黑" panose="020B0503020204020204" pitchFamily="34" charset="-122"/>
              </a:rPr>
              <a:t>谢谢观看！</a:t>
            </a:r>
          </a:p>
        </p:txBody>
      </p:sp>
      <p:grpSp>
        <p:nvGrpSpPr>
          <p:cNvPr id="19" name="组 18"/>
          <p:cNvGrpSpPr/>
          <p:nvPr/>
        </p:nvGrpSpPr>
        <p:grpSpPr>
          <a:xfrm>
            <a:off x="2486000" y="2515421"/>
            <a:ext cx="1163926" cy="1378091"/>
            <a:chOff x="2596840" y="2515421"/>
            <a:chExt cx="1163926" cy="1378091"/>
          </a:xfrm>
        </p:grpSpPr>
        <p:sp>
          <p:nvSpPr>
            <p:cNvPr id="12" name="椭圆 11"/>
            <p:cNvSpPr/>
            <p:nvPr/>
          </p:nvSpPr>
          <p:spPr>
            <a:xfrm>
              <a:off x="3455963" y="3759192"/>
              <a:ext cx="134320" cy="134320"/>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548955" y="3066700"/>
              <a:ext cx="211811" cy="21181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2670531" y="3432326"/>
              <a:ext cx="304801" cy="30480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2596840" y="2515421"/>
              <a:ext cx="425173" cy="425173"/>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0" name="组 19"/>
          <p:cNvGrpSpPr/>
          <p:nvPr/>
        </p:nvGrpSpPr>
        <p:grpSpPr>
          <a:xfrm flipH="1">
            <a:off x="6517677" y="2515421"/>
            <a:ext cx="1163926" cy="1378091"/>
            <a:chOff x="2596840" y="2515421"/>
            <a:chExt cx="1163926" cy="1378091"/>
          </a:xfrm>
        </p:grpSpPr>
        <p:sp>
          <p:nvSpPr>
            <p:cNvPr id="21" name="椭圆 20"/>
            <p:cNvSpPr/>
            <p:nvPr/>
          </p:nvSpPr>
          <p:spPr>
            <a:xfrm>
              <a:off x="3455963" y="3759192"/>
              <a:ext cx="134320" cy="134320"/>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548955" y="3066700"/>
              <a:ext cx="211811" cy="21181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2670531" y="3432326"/>
              <a:ext cx="304801" cy="30480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2596840" y="2515421"/>
              <a:ext cx="425173" cy="425173"/>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xmlns="" val="16075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xmlns="" id="{C733F7C2-5446-4798-AD3F-652450724C4E}"/>
              </a:ext>
            </a:extLst>
          </p:cNvPr>
          <p:cNvSpPr>
            <a:spLocks noGrp="1"/>
          </p:cNvSpPr>
          <p:nvPr>
            <p:ph type="body" sz="quarter" idx="13"/>
          </p:nvPr>
        </p:nvSpPr>
        <p:spPr/>
        <p:txBody>
          <a:bodyPr/>
          <a:lstStyle/>
          <a:p>
            <a:r>
              <a:rPr lang="zh-CN" altLang="en-US" dirty="0"/>
              <a:t>消息对话框</a:t>
            </a:r>
          </a:p>
        </p:txBody>
      </p:sp>
      <p:sp>
        <p:nvSpPr>
          <p:cNvPr id="3" name="文本占位符 2">
            <a:extLst>
              <a:ext uri="{FF2B5EF4-FFF2-40B4-BE49-F238E27FC236}">
                <a16:creationId xmlns:a16="http://schemas.microsoft.com/office/drawing/2014/main" xmlns="" id="{11C9F9E6-281E-469D-922C-5429ED482750}"/>
              </a:ext>
            </a:extLst>
          </p:cNvPr>
          <p:cNvSpPr>
            <a:spLocks noGrp="1"/>
          </p:cNvSpPr>
          <p:nvPr>
            <p:ph type="body" sz="quarter" idx="14"/>
          </p:nvPr>
        </p:nvSpPr>
        <p:spPr/>
        <p:txBody>
          <a:bodyPr/>
          <a:lstStyle/>
          <a:p>
            <a:r>
              <a:rPr lang="zh-CN" altLang="en-US" dirty="0"/>
              <a:t>注释</a:t>
            </a:r>
          </a:p>
        </p:txBody>
      </p:sp>
      <p:sp>
        <p:nvSpPr>
          <p:cNvPr id="4" name="文本占位符 3">
            <a:extLst>
              <a:ext uri="{FF2B5EF4-FFF2-40B4-BE49-F238E27FC236}">
                <a16:creationId xmlns:a16="http://schemas.microsoft.com/office/drawing/2014/main" xmlns="" id="{DB009AF1-5315-476F-B724-D31BE7469959}"/>
              </a:ext>
            </a:extLst>
          </p:cNvPr>
          <p:cNvSpPr>
            <a:spLocks noGrp="1"/>
          </p:cNvSpPr>
          <p:nvPr>
            <p:ph type="body" sz="quarter" idx="15"/>
          </p:nvPr>
        </p:nvSpPr>
        <p:spPr/>
        <p:txBody>
          <a:bodyPr/>
          <a:lstStyle/>
          <a:p>
            <a:r>
              <a:rPr lang="zh-CN" altLang="en-US" dirty="0"/>
              <a:t>条件分支语句</a:t>
            </a:r>
          </a:p>
        </p:txBody>
      </p:sp>
      <p:sp>
        <p:nvSpPr>
          <p:cNvPr id="5" name="标题 4">
            <a:extLst>
              <a:ext uri="{FF2B5EF4-FFF2-40B4-BE49-F238E27FC236}">
                <a16:creationId xmlns:a16="http://schemas.microsoft.com/office/drawing/2014/main" xmlns="" id="{25412707-22C9-44D0-B779-F02448C37A59}"/>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xmlns="" id="{5F562E70-4AED-45C2-A0F9-A91CC920CC7E}"/>
              </a:ext>
            </a:extLst>
          </p:cNvPr>
          <p:cNvSpPr>
            <a:spLocks noGrp="1"/>
          </p:cNvSpPr>
          <p:nvPr>
            <p:ph type="body" sz="quarter" idx="16"/>
          </p:nvPr>
        </p:nvSpPr>
        <p:spPr/>
        <p:txBody>
          <a:bodyPr/>
          <a:lstStyle/>
          <a:p>
            <a:r>
              <a:rPr lang="zh-CN" altLang="en-US" dirty="0"/>
              <a:t>循环控制语句</a:t>
            </a:r>
          </a:p>
        </p:txBody>
      </p:sp>
      <p:sp>
        <p:nvSpPr>
          <p:cNvPr id="7" name="文本占位符 6">
            <a:extLst>
              <a:ext uri="{FF2B5EF4-FFF2-40B4-BE49-F238E27FC236}">
                <a16:creationId xmlns:a16="http://schemas.microsoft.com/office/drawing/2014/main" xmlns="" id="{CD96A177-D5E0-486A-95A2-FB7C50211FD6}"/>
              </a:ext>
            </a:extLst>
          </p:cNvPr>
          <p:cNvSpPr>
            <a:spLocks noGrp="1"/>
          </p:cNvSpPr>
          <p:nvPr>
            <p:ph type="body" sz="quarter" idx="17"/>
          </p:nvPr>
        </p:nvSpPr>
        <p:spPr/>
        <p:txBody>
          <a:bodyPr/>
          <a:lstStyle/>
          <a:p>
            <a:r>
              <a:rPr lang="en-US" altLang="zh-CN" dirty="0"/>
              <a:t>continue</a:t>
            </a:r>
            <a:r>
              <a:rPr lang="zh-CN" altLang="en-US" dirty="0"/>
              <a:t>和</a:t>
            </a:r>
            <a:r>
              <a:rPr lang="en-US" altLang="zh-CN" dirty="0"/>
              <a:t>break</a:t>
            </a:r>
            <a:r>
              <a:rPr lang="zh-CN" altLang="en-US" dirty="0"/>
              <a:t>语句</a:t>
            </a:r>
          </a:p>
        </p:txBody>
      </p:sp>
    </p:spTree>
    <p:extLst>
      <p:ext uri="{BB962C8B-B14F-4D97-AF65-F5344CB8AC3E}">
        <p14:creationId xmlns:p14="http://schemas.microsoft.com/office/powerpoint/2010/main" xmlns="" val="336598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F3F429C2-F63F-4466-8A2C-D72A30BC5C4D}"/>
              </a:ext>
            </a:extLst>
          </p:cNvPr>
          <p:cNvSpPr>
            <a:spLocks noGrp="1"/>
          </p:cNvSpPr>
          <p:nvPr>
            <p:ph type="title"/>
          </p:nvPr>
        </p:nvSpPr>
        <p:spPr/>
        <p:txBody>
          <a:bodyPr/>
          <a:lstStyle/>
          <a:p>
            <a:r>
              <a:rPr lang="zh-CN" altLang="en-US" dirty="0"/>
              <a:t>消息对话框</a:t>
            </a:r>
          </a:p>
        </p:txBody>
      </p:sp>
      <p:sp>
        <p:nvSpPr>
          <p:cNvPr id="4" name="内容占位符 3">
            <a:extLst>
              <a:ext uri="{FF2B5EF4-FFF2-40B4-BE49-F238E27FC236}">
                <a16:creationId xmlns:a16="http://schemas.microsoft.com/office/drawing/2014/main" xmlns="" id="{C540A1BD-709E-4BCD-90BF-280BA9727686}"/>
              </a:ext>
            </a:extLst>
          </p:cNvPr>
          <p:cNvSpPr>
            <a:spLocks noGrp="1"/>
          </p:cNvSpPr>
          <p:nvPr>
            <p:ph idx="1"/>
          </p:nvPr>
        </p:nvSpPr>
        <p:spPr/>
        <p:txBody>
          <a:bodyPr>
            <a:normAutofit fontScale="92500"/>
          </a:bodyPr>
          <a:lstStyle/>
          <a:p>
            <a:r>
              <a:rPr lang="zh-CN" altLang="en-US" dirty="0"/>
              <a:t>本节主要介绍警示对话框、确认对话框和提示对话框这三种消息对话框的语法结构及其在程序中的应用。</a:t>
            </a:r>
          </a:p>
          <a:p>
            <a:r>
              <a:rPr lang="zh-CN" altLang="en-US" dirty="0"/>
              <a:t>在</a:t>
            </a:r>
            <a:r>
              <a:rPr lang="en-US" altLang="zh-CN" dirty="0"/>
              <a:t>JavaScript</a:t>
            </a:r>
            <a:r>
              <a:rPr lang="zh-CN" altLang="en-US" dirty="0"/>
              <a:t>中，消息对话框本质上是</a:t>
            </a:r>
            <a:r>
              <a:rPr lang="en-US" altLang="zh-CN" dirty="0"/>
              <a:t>JavaScript</a:t>
            </a:r>
            <a:r>
              <a:rPr lang="zh-CN" altLang="en-US" dirty="0"/>
              <a:t>的内置函数，它能够将程序执行的结果在页面上以对话框的形式直观地显示程序运行的结果。消息对话框在</a:t>
            </a:r>
            <a:r>
              <a:rPr lang="en-US" altLang="zh-CN" dirty="0"/>
              <a:t>JavaScript</a:t>
            </a:r>
            <a:r>
              <a:rPr lang="zh-CN" altLang="en-US" dirty="0"/>
              <a:t>中应用很广泛，经常被用来在页面上输出结果，接收键盘上输入的数据，实现程序与用户的交互等。我们在此提前介绍是方便在流程控制中使用。</a:t>
            </a:r>
          </a:p>
          <a:p>
            <a:r>
              <a:rPr lang="en-US" altLang="zh-CN" dirty="0"/>
              <a:t>JavaScript</a:t>
            </a:r>
            <a:r>
              <a:rPr lang="zh-CN" altLang="en-US" dirty="0"/>
              <a:t>程序中常用的消息对话框有</a:t>
            </a:r>
            <a:r>
              <a:rPr lang="zh-CN" altLang="en-US" dirty="0">
                <a:solidFill>
                  <a:srgbClr val="FF0000"/>
                </a:solidFill>
              </a:rPr>
              <a:t>警示对话框（</a:t>
            </a:r>
            <a:r>
              <a:rPr lang="en-US" altLang="zh-CN" dirty="0">
                <a:solidFill>
                  <a:srgbClr val="FF0000"/>
                </a:solidFill>
              </a:rPr>
              <a:t>alert</a:t>
            </a:r>
            <a:r>
              <a:rPr lang="zh-CN" altLang="en-US" dirty="0">
                <a:solidFill>
                  <a:srgbClr val="FF0000"/>
                </a:solidFill>
              </a:rPr>
              <a:t>）、确认对话框（</a:t>
            </a:r>
            <a:r>
              <a:rPr lang="en-US" altLang="zh-CN" dirty="0">
                <a:solidFill>
                  <a:srgbClr val="FF0000"/>
                </a:solidFill>
              </a:rPr>
              <a:t>confirm</a:t>
            </a:r>
            <a:r>
              <a:rPr lang="zh-CN" altLang="en-US" dirty="0">
                <a:solidFill>
                  <a:srgbClr val="FF0000"/>
                </a:solidFill>
              </a:rPr>
              <a:t>）和提示对话框（</a:t>
            </a:r>
            <a:r>
              <a:rPr lang="en-US" altLang="zh-CN" dirty="0">
                <a:solidFill>
                  <a:srgbClr val="FF0000"/>
                </a:solidFill>
              </a:rPr>
              <a:t>prompt</a:t>
            </a:r>
            <a:r>
              <a:rPr lang="zh-CN" altLang="en-US" dirty="0">
                <a:solidFill>
                  <a:srgbClr val="FF0000"/>
                </a:solidFill>
              </a:rPr>
              <a:t>）</a:t>
            </a:r>
            <a:r>
              <a:rPr lang="en-US" altLang="zh-CN" dirty="0"/>
              <a:t>3</a:t>
            </a:r>
            <a:r>
              <a:rPr lang="zh-CN" altLang="en-US" dirty="0"/>
              <a:t>种。 下面分别进行讲解。</a:t>
            </a:r>
          </a:p>
          <a:p>
            <a:endParaRPr lang="zh-CN" altLang="en-US" dirty="0"/>
          </a:p>
        </p:txBody>
      </p:sp>
    </p:spTree>
    <p:extLst>
      <p:ext uri="{BB962C8B-B14F-4D97-AF65-F5344CB8AC3E}">
        <p14:creationId xmlns:p14="http://schemas.microsoft.com/office/powerpoint/2010/main" xmlns="" val="303589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93435F0-0AF2-40AE-A91E-C797887808C4}"/>
              </a:ext>
            </a:extLst>
          </p:cNvPr>
          <p:cNvSpPr>
            <a:spLocks noGrp="1"/>
          </p:cNvSpPr>
          <p:nvPr>
            <p:ph type="title"/>
          </p:nvPr>
        </p:nvSpPr>
        <p:spPr/>
        <p:txBody>
          <a:bodyPr/>
          <a:lstStyle/>
          <a:p>
            <a:r>
              <a:rPr lang="zh-CN" altLang="en-US" dirty="0"/>
              <a:t>警示对话框</a:t>
            </a:r>
          </a:p>
        </p:txBody>
      </p:sp>
      <p:sp>
        <p:nvSpPr>
          <p:cNvPr id="3" name="内容占位符 2">
            <a:extLst>
              <a:ext uri="{FF2B5EF4-FFF2-40B4-BE49-F238E27FC236}">
                <a16:creationId xmlns:a16="http://schemas.microsoft.com/office/drawing/2014/main" xmlns="" id="{D6B80065-1F63-4262-9BA3-00203E52E1E6}"/>
              </a:ext>
            </a:extLst>
          </p:cNvPr>
          <p:cNvSpPr>
            <a:spLocks noGrp="1"/>
          </p:cNvSpPr>
          <p:nvPr>
            <p:ph idx="1"/>
          </p:nvPr>
        </p:nvSpPr>
        <p:spPr/>
        <p:txBody>
          <a:bodyPr/>
          <a:lstStyle/>
          <a:p>
            <a:r>
              <a:rPr lang="en-US" altLang="zh-CN" dirty="0"/>
              <a:t>1</a:t>
            </a:r>
            <a:r>
              <a:rPr lang="zh-CN" altLang="en-US" dirty="0"/>
              <a:t>．概念</a:t>
            </a:r>
          </a:p>
          <a:p>
            <a:r>
              <a:rPr lang="zh-CN" altLang="en-US" dirty="0"/>
              <a:t>警示对话框的关键字是</a:t>
            </a:r>
            <a:r>
              <a:rPr lang="en-US" altLang="zh-CN" dirty="0"/>
              <a:t>alert</a:t>
            </a:r>
            <a:r>
              <a:rPr lang="zh-CN" altLang="en-US" dirty="0"/>
              <a:t>，因为它本质上是</a:t>
            </a:r>
            <a:r>
              <a:rPr lang="en-US" altLang="zh-CN" dirty="0"/>
              <a:t>JavaScript</a:t>
            </a:r>
            <a:r>
              <a:rPr lang="zh-CN" altLang="en-US" dirty="0"/>
              <a:t>内置函数，所以在应用时直接输入</a:t>
            </a:r>
            <a:r>
              <a:rPr lang="en-US" altLang="zh-CN" dirty="0"/>
              <a:t>alert( )</a:t>
            </a:r>
            <a:r>
              <a:rPr lang="zh-CN" altLang="en-US" dirty="0"/>
              <a:t>即可。</a:t>
            </a:r>
          </a:p>
          <a:p>
            <a:r>
              <a:rPr lang="en-US" altLang="zh-CN" dirty="0"/>
              <a:t>2</a:t>
            </a:r>
            <a:r>
              <a:rPr lang="zh-CN" altLang="en-US" dirty="0"/>
              <a:t>．功能</a:t>
            </a:r>
          </a:p>
          <a:p>
            <a:r>
              <a:rPr lang="en-US" altLang="zh-CN" dirty="0"/>
              <a:t>alert()</a:t>
            </a:r>
            <a:r>
              <a:rPr lang="zh-CN" altLang="en-US" dirty="0"/>
              <a:t>对话框的功能是直接在页面上以对话框的形式输出字符串或者输出变量的值。</a:t>
            </a:r>
            <a:r>
              <a:rPr lang="en-US" altLang="zh-CN" dirty="0"/>
              <a:t>alert()</a:t>
            </a:r>
            <a:r>
              <a:rPr lang="zh-CN" altLang="en-US" dirty="0"/>
              <a:t>对话框在输出时除显示输出的内容外，对话框中还有一个“确定”按钮，当单击这个“确定”按钮后，会关闭对话框。具体实例见</a:t>
            </a:r>
            <a:r>
              <a:rPr lang="en-US" altLang="zh-CN" dirty="0"/>
              <a:t>【</a:t>
            </a:r>
            <a:r>
              <a:rPr lang="zh-CN" altLang="en-US" dirty="0"/>
              <a:t>同步案例</a:t>
            </a:r>
            <a:r>
              <a:rPr lang="en-US" altLang="zh-CN" dirty="0"/>
              <a:t>3-1】</a:t>
            </a:r>
            <a:r>
              <a:rPr lang="zh-CN" altLang="en-US" dirty="0"/>
              <a:t>。</a:t>
            </a:r>
          </a:p>
          <a:p>
            <a:endParaRPr lang="zh-CN" altLang="en-US" dirty="0"/>
          </a:p>
        </p:txBody>
      </p:sp>
    </p:spTree>
    <p:extLst>
      <p:ext uri="{BB962C8B-B14F-4D97-AF65-F5344CB8AC3E}">
        <p14:creationId xmlns:p14="http://schemas.microsoft.com/office/powerpoint/2010/main" xmlns="" val="61169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F4EBCE-9815-4B41-BBB7-EFDE3DC06F69}"/>
              </a:ext>
            </a:extLst>
          </p:cNvPr>
          <p:cNvSpPr>
            <a:spLocks noGrp="1"/>
          </p:cNvSpPr>
          <p:nvPr>
            <p:ph type="title"/>
          </p:nvPr>
        </p:nvSpPr>
        <p:spPr/>
        <p:txBody>
          <a:bodyPr/>
          <a:lstStyle/>
          <a:p>
            <a:r>
              <a:rPr lang="zh-CN" altLang="en-US" dirty="0"/>
              <a:t>确认对话框</a:t>
            </a:r>
          </a:p>
        </p:txBody>
      </p:sp>
      <p:sp>
        <p:nvSpPr>
          <p:cNvPr id="3" name="内容占位符 2">
            <a:extLst>
              <a:ext uri="{FF2B5EF4-FFF2-40B4-BE49-F238E27FC236}">
                <a16:creationId xmlns:a16="http://schemas.microsoft.com/office/drawing/2014/main" xmlns="" id="{EBB628AC-339D-4259-A6B5-99496CB88860}"/>
              </a:ext>
            </a:extLst>
          </p:cNvPr>
          <p:cNvSpPr>
            <a:spLocks noGrp="1"/>
          </p:cNvSpPr>
          <p:nvPr>
            <p:ph idx="1"/>
          </p:nvPr>
        </p:nvSpPr>
        <p:spPr/>
        <p:txBody>
          <a:bodyPr/>
          <a:lstStyle/>
          <a:p>
            <a:r>
              <a:rPr lang="en-US" altLang="zh-CN" dirty="0"/>
              <a:t>1</a:t>
            </a:r>
            <a:r>
              <a:rPr lang="zh-CN" altLang="en-US" dirty="0"/>
              <a:t>．概念</a:t>
            </a:r>
          </a:p>
          <a:p>
            <a:r>
              <a:rPr lang="zh-CN" altLang="en-US" dirty="0"/>
              <a:t>确认对话框的关键字是</a:t>
            </a:r>
            <a:r>
              <a:rPr lang="en-US" altLang="zh-CN" dirty="0"/>
              <a:t>confirm</a:t>
            </a:r>
            <a:r>
              <a:rPr lang="zh-CN" altLang="en-US" dirty="0"/>
              <a:t>，同</a:t>
            </a:r>
            <a:r>
              <a:rPr lang="en-US" altLang="zh-CN" dirty="0"/>
              <a:t>alert()</a:t>
            </a:r>
            <a:r>
              <a:rPr lang="zh-CN" altLang="en-US" dirty="0"/>
              <a:t>对话框一样，在本质上也是</a:t>
            </a:r>
            <a:r>
              <a:rPr lang="en-US" altLang="zh-CN" dirty="0"/>
              <a:t>JavaScript</a:t>
            </a:r>
            <a:r>
              <a:rPr lang="zh-CN" altLang="en-US" dirty="0"/>
              <a:t>内置函数，所以在应用时直接输入</a:t>
            </a:r>
            <a:r>
              <a:rPr lang="en-US" altLang="zh-CN" dirty="0"/>
              <a:t>confirm()</a:t>
            </a:r>
            <a:r>
              <a:rPr lang="zh-CN" altLang="en-US" dirty="0"/>
              <a:t>即可。</a:t>
            </a:r>
          </a:p>
          <a:p>
            <a:r>
              <a:rPr lang="en-US" altLang="zh-CN" dirty="0"/>
              <a:t>2</a:t>
            </a:r>
            <a:r>
              <a:rPr lang="zh-CN" altLang="en-US" dirty="0"/>
              <a:t>．功能</a:t>
            </a:r>
          </a:p>
          <a:p>
            <a:r>
              <a:rPr lang="en-US" altLang="zh-CN" dirty="0"/>
              <a:t>confirm()</a:t>
            </a:r>
            <a:r>
              <a:rPr lang="zh-CN" altLang="en-US" dirty="0"/>
              <a:t>对话框的功能同</a:t>
            </a:r>
            <a:r>
              <a:rPr lang="en-US" altLang="zh-CN" dirty="0"/>
              <a:t>alert()</a:t>
            </a:r>
            <a:r>
              <a:rPr lang="zh-CN" altLang="en-US" dirty="0"/>
              <a:t>对话框功能十分相似，不同之处是</a:t>
            </a:r>
            <a:r>
              <a:rPr lang="en-US" altLang="zh-CN" dirty="0"/>
              <a:t>confirm</a:t>
            </a:r>
            <a:r>
              <a:rPr lang="zh-CN" altLang="en-US" dirty="0"/>
              <a:t>对话框有“确认”“取消”两个按钮。并且在单击“确定”按钮后会返回布尔值</a:t>
            </a:r>
            <a:r>
              <a:rPr lang="en-US" altLang="zh-CN" dirty="0"/>
              <a:t>true</a:t>
            </a:r>
            <a:r>
              <a:rPr lang="zh-CN" altLang="en-US" dirty="0"/>
              <a:t>，单击“取消”按钮将返回布尔值</a:t>
            </a:r>
            <a:r>
              <a:rPr lang="en-US" altLang="zh-CN" dirty="0"/>
              <a:t>false</a:t>
            </a:r>
            <a:r>
              <a:rPr lang="zh-CN" altLang="en-US" dirty="0"/>
              <a:t>。具体实例见</a:t>
            </a:r>
            <a:r>
              <a:rPr lang="en-US" altLang="zh-CN" dirty="0"/>
              <a:t>【</a:t>
            </a:r>
            <a:r>
              <a:rPr lang="zh-CN" altLang="en-US" dirty="0"/>
              <a:t>同步案例</a:t>
            </a:r>
            <a:r>
              <a:rPr lang="en-US" altLang="zh-CN" dirty="0"/>
              <a:t>3-2】</a:t>
            </a:r>
            <a:r>
              <a:rPr lang="zh-CN" altLang="en-US" dirty="0"/>
              <a:t>。</a:t>
            </a:r>
          </a:p>
          <a:p>
            <a:endParaRPr lang="zh-CN" altLang="en-US" dirty="0"/>
          </a:p>
        </p:txBody>
      </p:sp>
    </p:spTree>
    <p:extLst>
      <p:ext uri="{BB962C8B-B14F-4D97-AF65-F5344CB8AC3E}">
        <p14:creationId xmlns:p14="http://schemas.microsoft.com/office/powerpoint/2010/main" xmlns="" val="95711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8BA0F54-A3A4-48C2-ABE4-A84C65E01CD8}"/>
              </a:ext>
            </a:extLst>
          </p:cNvPr>
          <p:cNvSpPr>
            <a:spLocks noGrp="1"/>
          </p:cNvSpPr>
          <p:nvPr>
            <p:ph type="title"/>
          </p:nvPr>
        </p:nvSpPr>
        <p:spPr/>
        <p:txBody>
          <a:bodyPr/>
          <a:lstStyle/>
          <a:p>
            <a:r>
              <a:rPr lang="zh-CN" altLang="en-US" dirty="0"/>
              <a:t>提示对话框</a:t>
            </a:r>
          </a:p>
        </p:txBody>
      </p:sp>
      <p:sp>
        <p:nvSpPr>
          <p:cNvPr id="3" name="内容占位符 2">
            <a:extLst>
              <a:ext uri="{FF2B5EF4-FFF2-40B4-BE49-F238E27FC236}">
                <a16:creationId xmlns:a16="http://schemas.microsoft.com/office/drawing/2014/main" xmlns="" id="{8E5AEDC1-041F-4777-A55C-AB3F2EC3CBDA}"/>
              </a:ext>
            </a:extLst>
          </p:cNvPr>
          <p:cNvSpPr>
            <a:spLocks noGrp="1"/>
          </p:cNvSpPr>
          <p:nvPr>
            <p:ph idx="1"/>
          </p:nvPr>
        </p:nvSpPr>
        <p:spPr/>
        <p:txBody>
          <a:bodyPr/>
          <a:lstStyle/>
          <a:p>
            <a:r>
              <a:rPr lang="en-US" altLang="zh-CN" dirty="0"/>
              <a:t>1</a:t>
            </a:r>
            <a:r>
              <a:rPr lang="zh-CN" altLang="en-US" dirty="0"/>
              <a:t>．概念</a:t>
            </a:r>
          </a:p>
          <a:p>
            <a:r>
              <a:rPr lang="zh-CN" altLang="en-US" dirty="0"/>
              <a:t>提示对话框的关键字是</a:t>
            </a:r>
            <a:r>
              <a:rPr lang="en-US" altLang="zh-CN" dirty="0"/>
              <a:t>prompt</a:t>
            </a:r>
            <a:r>
              <a:rPr lang="zh-CN" altLang="en-US" dirty="0"/>
              <a:t>，同</a:t>
            </a:r>
            <a:r>
              <a:rPr lang="en-US" altLang="zh-CN" dirty="0"/>
              <a:t>alert()</a:t>
            </a:r>
            <a:r>
              <a:rPr lang="zh-CN" altLang="en-US" dirty="0"/>
              <a:t>、</a:t>
            </a:r>
            <a:r>
              <a:rPr lang="en-US" altLang="zh-CN" dirty="0"/>
              <a:t>confirm()</a:t>
            </a:r>
            <a:r>
              <a:rPr lang="zh-CN" altLang="en-US" dirty="0"/>
              <a:t>对话框一样，在应用时直接输入</a:t>
            </a:r>
            <a:r>
              <a:rPr lang="en-US" altLang="zh-CN" dirty="0"/>
              <a:t>prompt( )</a:t>
            </a:r>
            <a:r>
              <a:rPr lang="zh-CN" altLang="en-US" dirty="0"/>
              <a:t>即可。</a:t>
            </a:r>
          </a:p>
          <a:p>
            <a:r>
              <a:rPr lang="en-US" altLang="zh-CN" dirty="0"/>
              <a:t>2</a:t>
            </a:r>
            <a:r>
              <a:rPr lang="zh-CN" altLang="en-US" dirty="0"/>
              <a:t>．功能</a:t>
            </a:r>
          </a:p>
          <a:p>
            <a:r>
              <a:rPr lang="en-US" altLang="zh-CN" dirty="0"/>
              <a:t>prompt()</a:t>
            </a:r>
            <a:r>
              <a:rPr lang="zh-CN" altLang="en-US" dirty="0"/>
              <a:t>对话框不但提供带有“确定”“取消”两个按钮，而且还提供</a:t>
            </a:r>
            <a:r>
              <a:rPr lang="zh-CN" altLang="en-US" dirty="0">
                <a:solidFill>
                  <a:srgbClr val="FF0000"/>
                </a:solidFill>
              </a:rPr>
              <a:t>一个用户可以用键盘输入的文本框</a:t>
            </a:r>
            <a:r>
              <a:rPr lang="zh-CN" altLang="en-US" dirty="0"/>
              <a:t>，通过这个文本框可以实现系统与用户的交互功能。所以</a:t>
            </a:r>
            <a:r>
              <a:rPr lang="en-US" altLang="zh-CN" dirty="0"/>
              <a:t>prompt()</a:t>
            </a:r>
            <a:r>
              <a:rPr lang="zh-CN" altLang="en-US" dirty="0"/>
              <a:t>提示对话框是一个具有人机交互功能的消息对话框。具体实例见</a:t>
            </a:r>
            <a:r>
              <a:rPr lang="en-US" altLang="zh-CN" dirty="0"/>
              <a:t>【</a:t>
            </a:r>
            <a:r>
              <a:rPr lang="zh-CN" altLang="en-US" dirty="0"/>
              <a:t>同步案例</a:t>
            </a:r>
            <a:r>
              <a:rPr lang="en-US" altLang="zh-CN" dirty="0"/>
              <a:t>3-3】</a:t>
            </a:r>
            <a:r>
              <a:rPr lang="zh-CN" altLang="en-US" dirty="0"/>
              <a:t>。</a:t>
            </a:r>
          </a:p>
          <a:p>
            <a:endParaRPr lang="zh-CN" altLang="en-US" dirty="0"/>
          </a:p>
        </p:txBody>
      </p:sp>
    </p:spTree>
    <p:extLst>
      <p:ext uri="{BB962C8B-B14F-4D97-AF65-F5344CB8AC3E}">
        <p14:creationId xmlns:p14="http://schemas.microsoft.com/office/powerpoint/2010/main" xmlns="" val="248741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EAC3E7A-DB22-42D2-B1E9-C524FF31F371}"/>
              </a:ext>
            </a:extLst>
          </p:cNvPr>
          <p:cNvSpPr>
            <a:spLocks noGrp="1"/>
          </p:cNvSpPr>
          <p:nvPr>
            <p:ph type="title"/>
          </p:nvPr>
        </p:nvSpPr>
        <p:spPr/>
        <p:txBody>
          <a:bodyPr/>
          <a:lstStyle/>
          <a:p>
            <a:r>
              <a:rPr lang="zh-CN" altLang="en-US" dirty="0"/>
              <a:t>注释</a:t>
            </a:r>
          </a:p>
        </p:txBody>
      </p:sp>
      <p:sp>
        <p:nvSpPr>
          <p:cNvPr id="3" name="内容占位符 2">
            <a:extLst>
              <a:ext uri="{FF2B5EF4-FFF2-40B4-BE49-F238E27FC236}">
                <a16:creationId xmlns:a16="http://schemas.microsoft.com/office/drawing/2014/main" xmlns="" id="{712C9CD1-AF3D-4364-85B0-48D174BFACBC}"/>
              </a:ext>
            </a:extLst>
          </p:cNvPr>
          <p:cNvSpPr>
            <a:spLocks noGrp="1"/>
          </p:cNvSpPr>
          <p:nvPr>
            <p:ph idx="1"/>
          </p:nvPr>
        </p:nvSpPr>
        <p:spPr/>
        <p:txBody>
          <a:bodyPr/>
          <a:lstStyle/>
          <a:p>
            <a:r>
              <a:rPr lang="zh-CN" altLang="en-US" dirty="0"/>
              <a:t>在</a:t>
            </a:r>
            <a:r>
              <a:rPr lang="en-US" altLang="zh-CN" dirty="0"/>
              <a:t>JavaScript</a:t>
            </a:r>
            <a:r>
              <a:rPr lang="zh-CN" altLang="en-US" dirty="0"/>
              <a:t>中，注释是一些描述说明性的文字，它嵌套在程序代码行中，但是它不执行，也不影响程序的执行，在页面上也不输出。注释只是对代码或者代码段进行说明，或者暂时禁用某些代码。在代码中添加适当的注释，可以增加代码的可读性，有助于代码的维护和修改。注释通常用于说明代码的功能，描述复杂运算或者解释编程方法，记录程序名称、作者姓名、主要代码的更改日期等。</a:t>
            </a:r>
          </a:p>
        </p:txBody>
      </p:sp>
    </p:spTree>
    <p:extLst>
      <p:ext uri="{BB962C8B-B14F-4D97-AF65-F5344CB8AC3E}">
        <p14:creationId xmlns:p14="http://schemas.microsoft.com/office/powerpoint/2010/main" xmlns="" val="762454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FCFBBEE-62E7-4B74-9A21-86DB00E76577}"/>
              </a:ext>
            </a:extLst>
          </p:cNvPr>
          <p:cNvSpPr>
            <a:spLocks noGrp="1"/>
          </p:cNvSpPr>
          <p:nvPr>
            <p:ph type="title"/>
          </p:nvPr>
        </p:nvSpPr>
        <p:spPr/>
        <p:txBody>
          <a:bodyPr/>
          <a:lstStyle/>
          <a:p>
            <a:r>
              <a:rPr lang="zh-CN" altLang="en-US" dirty="0"/>
              <a:t>单行注释</a:t>
            </a:r>
          </a:p>
        </p:txBody>
      </p:sp>
      <p:sp>
        <p:nvSpPr>
          <p:cNvPr id="3" name="内容占位符 2">
            <a:extLst>
              <a:ext uri="{FF2B5EF4-FFF2-40B4-BE49-F238E27FC236}">
                <a16:creationId xmlns:a16="http://schemas.microsoft.com/office/drawing/2014/main" xmlns="" id="{08D215F6-3042-4EC5-B3A9-39B720E75939}"/>
              </a:ext>
            </a:extLst>
          </p:cNvPr>
          <p:cNvSpPr>
            <a:spLocks noGrp="1"/>
          </p:cNvSpPr>
          <p:nvPr>
            <p:ph idx="1"/>
          </p:nvPr>
        </p:nvSpPr>
        <p:spPr/>
        <p:txBody>
          <a:bodyPr/>
          <a:lstStyle/>
          <a:p>
            <a:r>
              <a:rPr lang="zh-CN" altLang="en-US" dirty="0"/>
              <a:t>单行注释符是双斜杠“</a:t>
            </a:r>
            <a:r>
              <a:rPr lang="en-US" altLang="zh-CN" dirty="0"/>
              <a:t>//”</a:t>
            </a:r>
            <a:r>
              <a:rPr lang="zh-CN" altLang="en-US" dirty="0"/>
              <a:t>。</a:t>
            </a:r>
          </a:p>
          <a:p>
            <a:r>
              <a:rPr lang="zh-CN" altLang="en-US" dirty="0"/>
              <a:t>这种注释符可以与执行的代码处在同一行，也可以另起一行。从 </a:t>
            </a:r>
            <a:r>
              <a:rPr lang="en-US" altLang="zh-CN" dirty="0"/>
              <a:t>// </a:t>
            </a:r>
            <a:r>
              <a:rPr lang="zh-CN" altLang="en-US" dirty="0"/>
              <a:t>开始到行结束都表示注释。如果用单行注释符，必须在每个注释行的开头都使用 </a:t>
            </a:r>
            <a:r>
              <a:rPr lang="en-US" altLang="zh-CN" dirty="0"/>
              <a:t>//</a:t>
            </a:r>
            <a:r>
              <a:rPr lang="zh-CN" altLang="en-US" dirty="0"/>
              <a:t>，如例</a:t>
            </a:r>
            <a:r>
              <a:rPr lang="en-US" altLang="zh-CN" dirty="0"/>
              <a:t>3-1</a:t>
            </a:r>
            <a:r>
              <a:rPr lang="zh-CN" altLang="en-US" dirty="0"/>
              <a:t>所示。</a:t>
            </a:r>
          </a:p>
          <a:p>
            <a:endParaRPr lang="zh-CN" altLang="en-US" dirty="0"/>
          </a:p>
        </p:txBody>
      </p:sp>
    </p:spTree>
    <p:extLst>
      <p:ext uri="{BB962C8B-B14F-4D97-AF65-F5344CB8AC3E}">
        <p14:creationId xmlns:p14="http://schemas.microsoft.com/office/powerpoint/2010/main" xmlns="" val="31633427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1340</TotalTime>
  <Words>1553</Words>
  <Application>Microsoft Office PowerPoint</Application>
  <PresentationFormat>自定义</PresentationFormat>
  <Paragraphs>105</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第3章 流程控制语句</vt:lpstr>
      <vt:lpstr>学习目标： </vt:lpstr>
      <vt:lpstr>幻灯片 3</vt:lpstr>
      <vt:lpstr>消息对话框</vt:lpstr>
      <vt:lpstr>警示对话框</vt:lpstr>
      <vt:lpstr>确认对话框</vt:lpstr>
      <vt:lpstr>提示对话框</vt:lpstr>
      <vt:lpstr>注释</vt:lpstr>
      <vt:lpstr>单行注释</vt:lpstr>
      <vt:lpstr>多行注释</vt:lpstr>
      <vt:lpstr>条件分支语句</vt:lpstr>
      <vt:lpstr>If语句</vt:lpstr>
      <vt:lpstr>If语句</vt:lpstr>
      <vt:lpstr>If语句</vt:lpstr>
      <vt:lpstr>switch语句</vt:lpstr>
      <vt:lpstr>if语句嵌套</vt:lpstr>
      <vt:lpstr>循环控制语句</vt:lpstr>
      <vt:lpstr>for循环</vt:lpstr>
      <vt:lpstr>while循环</vt:lpstr>
      <vt:lpstr>do…while循环</vt:lpstr>
      <vt:lpstr>循环语句嵌套</vt:lpstr>
      <vt:lpstr>continue和break语句 </vt:lpstr>
      <vt:lpstr>幻灯片 23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tdcqwynl@163.com</dc:creator>
  <cp:lastModifiedBy>周小丽</cp:lastModifiedBy>
  <cp:revision>114</cp:revision>
  <dcterms:created xsi:type="dcterms:W3CDTF">2017-05-18T02:24:29Z</dcterms:created>
  <dcterms:modified xsi:type="dcterms:W3CDTF">2020-02-14T13:29:56Z</dcterms:modified>
</cp:coreProperties>
</file>