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2" r:id="rId2"/>
    <p:sldId id="278" r:id="rId3"/>
    <p:sldId id="279" r:id="rId4"/>
    <p:sldId id="280" r:id="rId5"/>
    <p:sldId id="264" r:id="rId6"/>
    <p:sldId id="281" r:id="rId7"/>
    <p:sldId id="265" r:id="rId8"/>
    <p:sldId id="266" r:id="rId9"/>
    <p:sldId id="267" r:id="rId10"/>
    <p:sldId id="268" r:id="rId11"/>
    <p:sldId id="269" r:id="rId12"/>
    <p:sldId id="282" r:id="rId13"/>
    <p:sldId id="270" r:id="rId14"/>
    <p:sldId id="271" r:id="rId15"/>
    <p:sldId id="272" r:id="rId16"/>
    <p:sldId id="273" r:id="rId17"/>
    <p:sldId id="274" r:id="rId18"/>
    <p:sldId id="275" r:id="rId19"/>
    <p:sldId id="276" r:id="rId20"/>
    <p:sldId id="277" r:id="rId21"/>
    <p:sldId id="283" r:id="rId22"/>
    <p:sldId id="284" r:id="rId23"/>
    <p:sldId id="26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4747" userDrawn="1">
          <p15:clr>
            <a:srgbClr val="A4A3A4"/>
          </p15:clr>
        </p15:guide>
        <p15:guide id="3" pos="2933" userDrawn="1">
          <p15:clr>
            <a:srgbClr val="A4A3A4"/>
          </p15:clr>
        </p15:guide>
        <p15:guide id="4"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7CD"/>
    <a:srgbClr val="0587CE"/>
    <a:srgbClr val="2A87CE"/>
    <a:srgbClr val="DF6A2B"/>
    <a:srgbClr val="FAFAFA"/>
    <a:srgbClr val="281C1A"/>
    <a:srgbClr val="0A65C0"/>
    <a:srgbClr val="231715"/>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4" autoAdjust="0"/>
    <p:restoredTop sz="94643"/>
  </p:normalViewPr>
  <p:slideViewPr>
    <p:cSldViewPr snapToGrid="0" snapToObjects="1">
      <p:cViewPr>
        <p:scale>
          <a:sx n="66" d="100"/>
          <a:sy n="66" d="100"/>
        </p:scale>
        <p:origin x="124" y="32"/>
      </p:cViewPr>
      <p:guideLst>
        <p:guide orient="horz" pos="2160"/>
        <p:guide pos="4747"/>
        <p:guide pos="2933"/>
      </p:guideLst>
    </p:cSldViewPr>
  </p:slideViewPr>
  <p:notesTextViewPr>
    <p:cViewPr>
      <p:scale>
        <a:sx n="1" d="1"/>
        <a:sy n="1" d="1"/>
      </p:scale>
      <p:origin x="0" y="0"/>
    </p:cViewPr>
  </p:notesTextViewPr>
  <p:sorterViewPr>
    <p:cViewPr>
      <p:scale>
        <a:sx n="166" d="100"/>
        <a:sy n="166" d="100"/>
      </p:scale>
      <p:origin x="0" y="0"/>
    </p:cViewPr>
  </p:sorterViewPr>
  <p:notesViewPr>
    <p:cSldViewPr snapToGrid="0" snapToObjects="1">
      <p:cViewPr varScale="1">
        <p:scale>
          <a:sx n="96" d="100"/>
          <a:sy n="96" d="100"/>
        </p:scale>
        <p:origin x="25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54850-B537-F94F-8474-74DD9960B2A8}" type="datetimeFigureOut">
              <a:rPr kumimoji="1" lang="zh-CN" altLang="en-US" smtClean="0"/>
              <a:t>2020/4/14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E1D1-F249-1040-B478-4D8D442F5175}" type="slidenum">
              <a:rPr kumimoji="1" lang="zh-CN" altLang="en-US" smtClean="0"/>
              <a:t>‹#›</a:t>
            </a:fld>
            <a:endParaRPr kumimoji="1" lang="zh-CN" altLang="en-US"/>
          </a:p>
        </p:txBody>
      </p:sp>
    </p:spTree>
    <p:extLst>
      <p:ext uri="{BB962C8B-B14F-4D97-AF65-F5344CB8AC3E}">
        <p14:creationId xmlns:p14="http://schemas.microsoft.com/office/powerpoint/2010/main" val="23025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DD23E1D1-F249-1040-B478-4D8D442F5175}" type="slidenum">
              <a:rPr kumimoji="1" lang="zh-CN" altLang="en-US" smtClean="0"/>
              <a:t>23</a:t>
            </a:fld>
            <a:endParaRPr kumimoji="1" lang="zh-CN" altLang="en-US"/>
          </a:p>
        </p:txBody>
      </p:sp>
    </p:spTree>
    <p:extLst>
      <p:ext uri="{BB962C8B-B14F-4D97-AF65-F5344CB8AC3E}">
        <p14:creationId xmlns:p14="http://schemas.microsoft.com/office/powerpoint/2010/main" val="179248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AFAFA"/>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5BE0DC-6F04-B345-A63D-829BA653CC9A}" type="datetimeFigureOut">
              <a:rPr kumimoji="1" lang="zh-CN" altLang="en-US" smtClean="0"/>
              <a:t>2020/4/14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275813-EB15-2349-9F9B-23F8203B2EBC}" type="slidenum">
              <a:rPr kumimoji="1" lang="zh-CN" altLang="en-US" smtClean="0"/>
              <a:t>‹#›</a:t>
            </a:fld>
            <a:endParaRPr kumimoji="1" lang="zh-CN" altLang="en-US"/>
          </a:p>
        </p:txBody>
      </p:sp>
      <p:sp>
        <p:nvSpPr>
          <p:cNvPr id="16" name="矩形 1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提取 17"/>
          <p:cNvSpPr/>
          <p:nvPr userDrawn="1"/>
        </p:nvSpPr>
        <p:spPr>
          <a:xfrm rot="16200000" flipH="1">
            <a:off x="7786735" y="1557330"/>
            <a:ext cx="5442231" cy="3405783"/>
          </a:xfrm>
          <a:prstGeom prst="flowChartExtract">
            <a:avLst/>
          </a:prstGeom>
          <a:solidFill>
            <a:srgbClr val="0587C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文本框 25">
            <a:extLst>
              <a:ext uri="{FF2B5EF4-FFF2-40B4-BE49-F238E27FC236}">
                <a16:creationId xmlns:a16="http://schemas.microsoft.com/office/drawing/2014/main" xmlns="" id="{FC093C3D-7906-4ED3-8E4D-4DE040C5448B}"/>
              </a:ext>
            </a:extLst>
          </p:cNvPr>
          <p:cNvSpPr txBox="1"/>
          <p:nvPr userDrawn="1"/>
        </p:nvSpPr>
        <p:spPr>
          <a:xfrm>
            <a:off x="1972793" y="3422782"/>
            <a:ext cx="6949733" cy="769441"/>
          </a:xfrm>
          <a:prstGeom prst="rect">
            <a:avLst/>
          </a:prstGeom>
          <a:noFill/>
        </p:spPr>
        <p:txBody>
          <a:bodyPr wrap="square" rtlCol="0">
            <a:spAutoFit/>
          </a:bodyPr>
          <a:lstStyle/>
          <a:p>
            <a:r>
              <a:rPr kumimoji="1" lang="zh-CN" altLang="en-US" sz="4400" b="1" dirty="0">
                <a:solidFill>
                  <a:srgbClr val="231715"/>
                </a:solidFill>
                <a:latin typeface="微软雅黑" panose="020B0503020204020204" pitchFamily="34" charset="-122"/>
                <a:ea typeface="微软雅黑" panose="020B0503020204020204" pitchFamily="34" charset="-122"/>
                <a:cs typeface="FZXiaoBiaoSong-B05S" charset="-122"/>
              </a:rPr>
              <a:t>程序设计教程（微课版）</a:t>
            </a:r>
          </a:p>
        </p:txBody>
      </p:sp>
      <p:cxnSp>
        <p:nvCxnSpPr>
          <p:cNvPr id="27" name="直线连接符 15">
            <a:extLst>
              <a:ext uri="{FF2B5EF4-FFF2-40B4-BE49-F238E27FC236}">
                <a16:creationId xmlns:a16="http://schemas.microsoft.com/office/drawing/2014/main" xmlns="" id="{1A628826-B2EA-4E74-B357-C64DC606A6F8}"/>
              </a:ext>
            </a:extLst>
          </p:cNvPr>
          <p:cNvCxnSpPr>
            <a:cxnSpLocks/>
          </p:cNvCxnSpPr>
          <p:nvPr userDrawn="1"/>
        </p:nvCxnSpPr>
        <p:spPr>
          <a:xfrm>
            <a:off x="1901043" y="3429880"/>
            <a:ext cx="6419620"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C6A47B26-61BE-4766-B5AA-5006AF59B9B3}"/>
              </a:ext>
            </a:extLst>
          </p:cNvPr>
          <p:cNvSpPr txBox="1"/>
          <p:nvPr userDrawn="1"/>
        </p:nvSpPr>
        <p:spPr>
          <a:xfrm>
            <a:off x="1762015" y="2508126"/>
            <a:ext cx="6901952" cy="923330"/>
          </a:xfrm>
          <a:prstGeom prst="rect">
            <a:avLst/>
          </a:prstGeom>
          <a:noFill/>
          <a:effectLst>
            <a:outerShdw blurRad="50800" dist="38100" dir="2700000" algn="tl" rotWithShape="0">
              <a:prstClr val="black">
                <a:alpha val="40000"/>
              </a:prstClr>
            </a:outerShdw>
          </a:effectLst>
        </p:spPr>
        <p:txBody>
          <a:bodyPr wrap="square" rtlCol="0">
            <a:spAutoFit/>
          </a:bodyPr>
          <a:lstStyle/>
          <a:p>
            <a:r>
              <a:rPr kumimoji="1" lang="en-US" altLang="zh-CN" sz="5400" b="1" spc="100" dirty="0">
                <a:solidFill>
                  <a:srgbClr val="0587CE"/>
                </a:solidFill>
                <a:latin typeface="微软雅黑" panose="020B0503020204020204" pitchFamily="34" charset="-122"/>
                <a:ea typeface="微软雅黑" panose="020B0503020204020204" pitchFamily="34" charset="-122"/>
                <a:cs typeface="FZXiaoBiaoSong-B05S" charset="-122"/>
              </a:rPr>
              <a:t>JavaScript</a:t>
            </a:r>
            <a:r>
              <a:rPr kumimoji="1" lang="zh-CN" altLang="en-US" sz="5400" b="1" spc="100" dirty="0">
                <a:solidFill>
                  <a:srgbClr val="0587CE"/>
                </a:solidFill>
                <a:latin typeface="微软雅黑" panose="020B0503020204020204" pitchFamily="34" charset="-122"/>
                <a:ea typeface="微软雅黑" panose="020B0503020204020204" pitchFamily="34" charset="-122"/>
                <a:cs typeface="FZXiaoBiaoSong-B05S" charset="-122"/>
              </a:rPr>
              <a:t>前端开发</a:t>
            </a:r>
            <a:endParaRPr kumimoji="1" lang="en-US" altLang="zh-CN" sz="5400" b="1" spc="100" dirty="0">
              <a:solidFill>
                <a:srgbClr val="0587CE"/>
              </a:solidFill>
              <a:latin typeface="微软雅黑" panose="020B0503020204020204" pitchFamily="34" charset="-122"/>
              <a:ea typeface="微软雅黑" panose="020B0503020204020204" pitchFamily="34" charset="-122"/>
              <a:cs typeface="FZXiaoBiaoSong-B05S" charset="-122"/>
            </a:endParaRPr>
          </a:p>
        </p:txBody>
      </p:sp>
      <p:sp>
        <p:nvSpPr>
          <p:cNvPr id="7" name="文本框 6">
            <a:extLst>
              <a:ext uri="{FF2B5EF4-FFF2-40B4-BE49-F238E27FC236}">
                <a16:creationId xmlns:a16="http://schemas.microsoft.com/office/drawing/2014/main" xmlns="" id="{887C07B4-FFD3-4439-94A8-FBD6058B3BB4}"/>
              </a:ext>
            </a:extLst>
          </p:cNvPr>
          <p:cNvSpPr txBox="1"/>
          <p:nvPr userDrawn="1"/>
        </p:nvSpPr>
        <p:spPr>
          <a:xfrm>
            <a:off x="220980" y="182571"/>
            <a:ext cx="6294120" cy="307777"/>
          </a:xfrm>
          <a:prstGeom prst="rect">
            <a:avLst/>
          </a:prstGeom>
          <a:noFill/>
        </p:spPr>
        <p:txBody>
          <a:bodyPr wrap="square" rtlCol="0">
            <a:spAutoFit/>
          </a:bodyPr>
          <a:lstStyle/>
          <a:p>
            <a:r>
              <a:rPr lang="zh-CN" altLang="en-US" sz="1400" dirty="0"/>
              <a:t>工业和信息化“十三五”人才培养规划教材</a:t>
            </a:r>
          </a:p>
        </p:txBody>
      </p:sp>
      <p:sp>
        <p:nvSpPr>
          <p:cNvPr id="8" name="文本框 7">
            <a:extLst>
              <a:ext uri="{FF2B5EF4-FFF2-40B4-BE49-F238E27FC236}">
                <a16:creationId xmlns:a16="http://schemas.microsoft.com/office/drawing/2014/main" xmlns="" id="{0924F968-D5FC-491E-B4ED-44C0299F5424}"/>
              </a:ext>
            </a:extLst>
          </p:cNvPr>
          <p:cNvSpPr txBox="1"/>
          <p:nvPr userDrawn="1"/>
        </p:nvSpPr>
        <p:spPr>
          <a:xfrm>
            <a:off x="4082143" y="6493804"/>
            <a:ext cx="2933700" cy="307777"/>
          </a:xfrm>
          <a:prstGeom prst="rect">
            <a:avLst/>
          </a:prstGeom>
          <a:noFill/>
        </p:spPr>
        <p:txBody>
          <a:bodyPr wrap="square" rtlCol="0">
            <a:spAutoFit/>
          </a:bodyPr>
          <a:lstStyle/>
          <a:p>
            <a:r>
              <a:rPr lang="zh-CN" altLang="en-US" sz="1400" dirty="0"/>
              <a:t>人民邮电出版社 北京</a:t>
            </a:r>
          </a:p>
        </p:txBody>
      </p:sp>
    </p:spTree>
    <p:extLst>
      <p:ext uri="{BB962C8B-B14F-4D97-AF65-F5344CB8AC3E}">
        <p14:creationId xmlns:p14="http://schemas.microsoft.com/office/powerpoint/2010/main" val="13338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5082"/>
            <a:ext cx="10972800" cy="5850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849220-03CE-40BF-AB02-D6B5397AD537}" type="slidenum">
              <a:rPr lang="zh-CN" altLang="en-US"/>
              <a:pPr>
                <a:defRPr/>
              </a:pPr>
              <a:t>‹#›</a:t>
            </a:fld>
            <a:endParaRPr lang="en-US" altLang="zh-CN"/>
          </a:p>
        </p:txBody>
      </p:sp>
    </p:spTree>
    <p:extLst>
      <p:ext uri="{BB962C8B-B14F-4D97-AF65-F5344CB8AC3E}">
        <p14:creationId xmlns:p14="http://schemas.microsoft.com/office/powerpoint/2010/main" val="111500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F49C85A6-CBBF-4A27-AEA7-789B211B584C}"/>
              </a:ext>
            </a:extLst>
          </p:cNvPr>
          <p:cNvSpPr>
            <a:spLocks noGrp="1"/>
          </p:cNvSpPr>
          <p:nvPr>
            <p:ph type="dt" sz="half" idx="10"/>
          </p:nvPr>
        </p:nvSpPr>
        <p:spPr/>
        <p:txBody>
          <a:bodyPr/>
          <a:lstStyle/>
          <a:p>
            <a:fld id="{5F5BE0DC-6F04-B345-A63D-829BA653CC9A}" type="datetimeFigureOut">
              <a:rPr kumimoji="1" lang="zh-CN" altLang="en-US" smtClean="0"/>
              <a:t>2020/4/14</a:t>
            </a:fld>
            <a:endParaRPr kumimoji="1" lang="zh-CN" altLang="en-US"/>
          </a:p>
        </p:txBody>
      </p:sp>
      <p:sp>
        <p:nvSpPr>
          <p:cNvPr id="4" name="页脚占位符 3">
            <a:extLst>
              <a:ext uri="{FF2B5EF4-FFF2-40B4-BE49-F238E27FC236}">
                <a16:creationId xmlns:a16="http://schemas.microsoft.com/office/drawing/2014/main" xmlns="" id="{43374808-80C2-4592-B594-641061B867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B9EF8EFD-8B20-42CE-ADEA-A558240E6627}"/>
              </a:ext>
            </a:extLst>
          </p:cNvPr>
          <p:cNvSpPr>
            <a:spLocks noGrp="1"/>
          </p:cNvSpPr>
          <p:nvPr>
            <p:ph type="sldNum" sz="quarter" idx="12"/>
          </p:nvPr>
        </p:nvSpPr>
        <p:spPr/>
        <p:txBody>
          <a:bodyPr/>
          <a:lstStyle/>
          <a:p>
            <a:fld id="{B2275813-EB15-2349-9F9B-23F8203B2EBC}" type="slidenum">
              <a:rPr kumimoji="1" lang="zh-CN" altLang="en-US" smtClean="0"/>
              <a:t>‹#›</a:t>
            </a:fld>
            <a:endParaRPr kumimoji="1" lang="zh-CN" altLang="en-US"/>
          </a:p>
        </p:txBody>
      </p:sp>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625600"/>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838450"/>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4046538"/>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a16="http://schemas.microsoft.com/office/drawing/2014/main" xmlns="" id="{02D68DB7-B94B-44E6-8FE3-7E087A2E497F}"/>
              </a:ext>
            </a:extLst>
          </p:cNvPr>
          <p:cNvGrpSpPr>
            <a:grpSpLocks/>
          </p:cNvGrpSpPr>
          <p:nvPr userDrawn="1"/>
        </p:nvGrpSpPr>
        <p:grpSpPr bwMode="auto">
          <a:xfrm>
            <a:off x="3563938" y="5254625"/>
            <a:ext cx="827087" cy="828675"/>
            <a:chOff x="3563616" y="5254690"/>
            <a:chExt cx="828000" cy="828000"/>
          </a:xfrm>
        </p:grpSpPr>
        <p:sp>
          <p:nvSpPr>
            <p:cNvPr id="38" name="椭圆 37">
              <a:extLst>
                <a:ext uri="{FF2B5EF4-FFF2-40B4-BE49-F238E27FC236}">
                  <a16:creationId xmlns:a16="http://schemas.microsoft.com/office/drawing/2014/main" xmlns="" id="{FCF2626A-EB24-4FEB-8373-A35A8BEBACBB}"/>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文本框 38">
              <a:extLst>
                <a:ext uri="{FF2B5EF4-FFF2-40B4-BE49-F238E27FC236}">
                  <a16:creationId xmlns:a16="http://schemas.microsoft.com/office/drawing/2014/main" xmlns="" id="{895904D7-D9BB-4F1D-89B3-E19DEF2304E1}"/>
                </a:ext>
              </a:extLst>
            </p:cNvPr>
            <p:cNvSpPr txBox="1"/>
            <p:nvPr/>
          </p:nvSpPr>
          <p:spPr>
            <a:xfrm>
              <a:off x="3639900" y="5406966"/>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7622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964040"/>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418988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7" name="文本占位符 10">
            <a:extLst>
              <a:ext uri="{FF2B5EF4-FFF2-40B4-BE49-F238E27FC236}">
                <a16:creationId xmlns:a16="http://schemas.microsoft.com/office/drawing/2014/main" xmlns="" id="{BDA26BA9-292D-4100-9B71-5B27D1AE8CB3}"/>
              </a:ext>
            </a:extLst>
          </p:cNvPr>
          <p:cNvSpPr>
            <a:spLocks noGrp="1"/>
          </p:cNvSpPr>
          <p:nvPr>
            <p:ph type="body" sz="quarter" idx="16"/>
          </p:nvPr>
        </p:nvSpPr>
        <p:spPr>
          <a:xfrm>
            <a:off x="4671221" y="5394183"/>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398241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F49C85A6-CBBF-4A27-AEA7-789B211B584C}"/>
              </a:ext>
            </a:extLst>
          </p:cNvPr>
          <p:cNvSpPr>
            <a:spLocks noGrp="1"/>
          </p:cNvSpPr>
          <p:nvPr>
            <p:ph type="dt" sz="half" idx="10"/>
          </p:nvPr>
        </p:nvSpPr>
        <p:spPr/>
        <p:txBody>
          <a:bodyPr/>
          <a:lstStyle/>
          <a:p>
            <a:fld id="{5F5BE0DC-6F04-B345-A63D-829BA653CC9A}" type="datetimeFigureOut">
              <a:rPr kumimoji="1" lang="zh-CN" altLang="en-US" smtClean="0"/>
              <a:t>2020/4/14</a:t>
            </a:fld>
            <a:endParaRPr kumimoji="1" lang="zh-CN" altLang="en-US"/>
          </a:p>
        </p:txBody>
      </p:sp>
      <p:sp>
        <p:nvSpPr>
          <p:cNvPr id="4" name="页脚占位符 3">
            <a:extLst>
              <a:ext uri="{FF2B5EF4-FFF2-40B4-BE49-F238E27FC236}">
                <a16:creationId xmlns:a16="http://schemas.microsoft.com/office/drawing/2014/main" xmlns="" id="{43374808-80C2-4592-B594-641061B867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B9EF8EFD-8B20-42CE-ADEA-A558240E6627}"/>
              </a:ext>
            </a:extLst>
          </p:cNvPr>
          <p:cNvSpPr>
            <a:spLocks noGrp="1"/>
          </p:cNvSpPr>
          <p:nvPr>
            <p:ph type="sldNum" sz="quarter" idx="12"/>
          </p:nvPr>
        </p:nvSpPr>
        <p:spPr/>
        <p:txBody>
          <a:bodyPr/>
          <a:lstStyle/>
          <a:p>
            <a:fld id="{B2275813-EB15-2349-9F9B-23F8203B2EBC}" type="slidenum">
              <a:rPr kumimoji="1" lang="zh-CN" altLang="en-US" smtClean="0"/>
              <a:t>‹#›</a:t>
            </a:fld>
            <a:endParaRPr kumimoji="1" lang="zh-CN" altLang="en-US"/>
          </a:p>
        </p:txBody>
      </p:sp>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625600"/>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838450"/>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4046538"/>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7622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964040"/>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418988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a16="http://schemas.microsoft.com/office/drawing/2014/main" xmlns=""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Tree>
    <p:extLst>
      <p:ext uri="{BB962C8B-B14F-4D97-AF65-F5344CB8AC3E}">
        <p14:creationId xmlns:p14="http://schemas.microsoft.com/office/powerpoint/2010/main" val="245082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188864"/>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401714"/>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3609802"/>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325508"/>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52730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3753151"/>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a16="http://schemas.microsoft.com/office/drawing/2014/main" xmlns=""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grpSp>
        <p:nvGrpSpPr>
          <p:cNvPr id="18" name="组合 17">
            <a:extLst>
              <a:ext uri="{FF2B5EF4-FFF2-40B4-BE49-F238E27FC236}">
                <a16:creationId xmlns:a16="http://schemas.microsoft.com/office/drawing/2014/main" xmlns="" id="{EC9ED0FA-43B5-4714-80CF-1F058B31B107}"/>
              </a:ext>
            </a:extLst>
          </p:cNvPr>
          <p:cNvGrpSpPr>
            <a:grpSpLocks/>
          </p:cNvGrpSpPr>
          <p:nvPr userDrawn="1"/>
        </p:nvGrpSpPr>
        <p:grpSpPr bwMode="auto">
          <a:xfrm>
            <a:off x="3551237" y="4703817"/>
            <a:ext cx="828675" cy="828675"/>
            <a:chOff x="2984793" y="4046659"/>
            <a:chExt cx="828000" cy="828000"/>
          </a:xfrm>
        </p:grpSpPr>
        <p:sp>
          <p:nvSpPr>
            <p:cNvPr id="19" name="椭圆 18">
              <a:extLst>
                <a:ext uri="{FF2B5EF4-FFF2-40B4-BE49-F238E27FC236}">
                  <a16:creationId xmlns:a16="http://schemas.microsoft.com/office/drawing/2014/main" xmlns="" id="{884636AC-9C50-421E-A6CE-00BA8995CA32}"/>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a:extLst>
                <a:ext uri="{FF2B5EF4-FFF2-40B4-BE49-F238E27FC236}">
                  <a16:creationId xmlns:a16="http://schemas.microsoft.com/office/drawing/2014/main" xmlns="" id="{9D7C3DF2-E86E-4D64-9C96-FB88FB1B1C8C}"/>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文本占位符 10">
            <a:extLst>
              <a:ext uri="{FF2B5EF4-FFF2-40B4-BE49-F238E27FC236}">
                <a16:creationId xmlns:a16="http://schemas.microsoft.com/office/drawing/2014/main" xmlns="" id="{BD585C31-96A4-4B83-ADB0-C8C3C71F20E8}"/>
              </a:ext>
            </a:extLst>
          </p:cNvPr>
          <p:cNvSpPr>
            <a:spLocks noGrp="1"/>
          </p:cNvSpPr>
          <p:nvPr>
            <p:ph type="body" sz="quarter" idx="16"/>
          </p:nvPr>
        </p:nvSpPr>
        <p:spPr>
          <a:xfrm>
            <a:off x="4605337" y="4847166"/>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22" name="组合 21">
            <a:extLst>
              <a:ext uri="{FF2B5EF4-FFF2-40B4-BE49-F238E27FC236}">
                <a16:creationId xmlns:a16="http://schemas.microsoft.com/office/drawing/2014/main" xmlns="" id="{BA06C19D-D1ED-4911-920E-9FF2CF32F7E0}"/>
              </a:ext>
            </a:extLst>
          </p:cNvPr>
          <p:cNvGrpSpPr>
            <a:grpSpLocks/>
          </p:cNvGrpSpPr>
          <p:nvPr userDrawn="1"/>
        </p:nvGrpSpPr>
        <p:grpSpPr bwMode="auto">
          <a:xfrm>
            <a:off x="4169154" y="5785991"/>
            <a:ext cx="828675" cy="828675"/>
            <a:chOff x="2984793" y="4046659"/>
            <a:chExt cx="828000" cy="828000"/>
          </a:xfrm>
        </p:grpSpPr>
        <p:sp>
          <p:nvSpPr>
            <p:cNvPr id="24" name="椭圆 23">
              <a:extLst>
                <a:ext uri="{FF2B5EF4-FFF2-40B4-BE49-F238E27FC236}">
                  <a16:creationId xmlns:a16="http://schemas.microsoft.com/office/drawing/2014/main" xmlns="" id="{A3A91035-BD44-409B-9529-54636B026E9C}"/>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a:extLst>
                <a:ext uri="{FF2B5EF4-FFF2-40B4-BE49-F238E27FC236}">
                  <a16:creationId xmlns:a16="http://schemas.microsoft.com/office/drawing/2014/main" xmlns="" id="{85D38F56-C5D0-4A48-A9BB-9B8185725272}"/>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文本占位符 10">
            <a:extLst>
              <a:ext uri="{FF2B5EF4-FFF2-40B4-BE49-F238E27FC236}">
                <a16:creationId xmlns:a16="http://schemas.microsoft.com/office/drawing/2014/main" xmlns="" id="{B93458B5-5680-4CE6-86FD-77588A25CC3B}"/>
              </a:ext>
            </a:extLst>
          </p:cNvPr>
          <p:cNvSpPr>
            <a:spLocks noGrp="1"/>
          </p:cNvSpPr>
          <p:nvPr>
            <p:ph type="body" sz="quarter" idx="17"/>
          </p:nvPr>
        </p:nvSpPr>
        <p:spPr>
          <a:xfrm>
            <a:off x="5223254" y="5929340"/>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393989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188864"/>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128754"/>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3159418"/>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325508"/>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2543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330276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a16="http://schemas.microsoft.com/office/drawing/2014/main" xmlns=""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grpSp>
        <p:nvGrpSpPr>
          <p:cNvPr id="18" name="组合 17">
            <a:extLst>
              <a:ext uri="{FF2B5EF4-FFF2-40B4-BE49-F238E27FC236}">
                <a16:creationId xmlns:a16="http://schemas.microsoft.com/office/drawing/2014/main" xmlns="" id="{EC9ED0FA-43B5-4714-80CF-1F058B31B107}"/>
              </a:ext>
            </a:extLst>
          </p:cNvPr>
          <p:cNvGrpSpPr>
            <a:grpSpLocks/>
          </p:cNvGrpSpPr>
          <p:nvPr userDrawn="1"/>
        </p:nvGrpSpPr>
        <p:grpSpPr bwMode="auto">
          <a:xfrm>
            <a:off x="3551237" y="4089657"/>
            <a:ext cx="828675" cy="828675"/>
            <a:chOff x="2984793" y="4046659"/>
            <a:chExt cx="828000" cy="828000"/>
          </a:xfrm>
        </p:grpSpPr>
        <p:sp>
          <p:nvSpPr>
            <p:cNvPr id="19" name="椭圆 18">
              <a:extLst>
                <a:ext uri="{FF2B5EF4-FFF2-40B4-BE49-F238E27FC236}">
                  <a16:creationId xmlns:a16="http://schemas.microsoft.com/office/drawing/2014/main" xmlns="" id="{884636AC-9C50-421E-A6CE-00BA8995CA32}"/>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a:extLst>
                <a:ext uri="{FF2B5EF4-FFF2-40B4-BE49-F238E27FC236}">
                  <a16:creationId xmlns:a16="http://schemas.microsoft.com/office/drawing/2014/main" xmlns="" id="{9D7C3DF2-E86E-4D64-9C96-FB88FB1B1C8C}"/>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文本占位符 10">
            <a:extLst>
              <a:ext uri="{FF2B5EF4-FFF2-40B4-BE49-F238E27FC236}">
                <a16:creationId xmlns:a16="http://schemas.microsoft.com/office/drawing/2014/main" xmlns="" id="{BD585C31-96A4-4B83-ADB0-C8C3C71F20E8}"/>
              </a:ext>
            </a:extLst>
          </p:cNvPr>
          <p:cNvSpPr>
            <a:spLocks noGrp="1"/>
          </p:cNvSpPr>
          <p:nvPr>
            <p:ph type="body" sz="quarter" idx="16"/>
          </p:nvPr>
        </p:nvSpPr>
        <p:spPr>
          <a:xfrm>
            <a:off x="4605337" y="4233006"/>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22" name="组合 21">
            <a:extLst>
              <a:ext uri="{FF2B5EF4-FFF2-40B4-BE49-F238E27FC236}">
                <a16:creationId xmlns:a16="http://schemas.microsoft.com/office/drawing/2014/main" xmlns="" id="{BA06C19D-D1ED-4911-920E-9FF2CF32F7E0}"/>
              </a:ext>
            </a:extLst>
          </p:cNvPr>
          <p:cNvGrpSpPr>
            <a:grpSpLocks/>
          </p:cNvGrpSpPr>
          <p:nvPr userDrawn="1"/>
        </p:nvGrpSpPr>
        <p:grpSpPr bwMode="auto">
          <a:xfrm>
            <a:off x="4169154" y="5089943"/>
            <a:ext cx="828675" cy="828675"/>
            <a:chOff x="2984793" y="4046659"/>
            <a:chExt cx="828000" cy="828000"/>
          </a:xfrm>
        </p:grpSpPr>
        <p:sp>
          <p:nvSpPr>
            <p:cNvPr id="24" name="椭圆 23">
              <a:extLst>
                <a:ext uri="{FF2B5EF4-FFF2-40B4-BE49-F238E27FC236}">
                  <a16:creationId xmlns:a16="http://schemas.microsoft.com/office/drawing/2014/main" xmlns="" id="{A3A91035-BD44-409B-9529-54636B026E9C}"/>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a:extLst>
                <a:ext uri="{FF2B5EF4-FFF2-40B4-BE49-F238E27FC236}">
                  <a16:creationId xmlns:a16="http://schemas.microsoft.com/office/drawing/2014/main" xmlns="" id="{85D38F56-C5D0-4A48-A9BB-9B8185725272}"/>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文本占位符 10">
            <a:extLst>
              <a:ext uri="{FF2B5EF4-FFF2-40B4-BE49-F238E27FC236}">
                <a16:creationId xmlns:a16="http://schemas.microsoft.com/office/drawing/2014/main" xmlns="" id="{B93458B5-5680-4CE6-86FD-77588A25CC3B}"/>
              </a:ext>
            </a:extLst>
          </p:cNvPr>
          <p:cNvSpPr>
            <a:spLocks noGrp="1"/>
          </p:cNvSpPr>
          <p:nvPr>
            <p:ph type="body" sz="quarter" idx="17"/>
          </p:nvPr>
        </p:nvSpPr>
        <p:spPr>
          <a:xfrm>
            <a:off x="5223254" y="5233292"/>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38" name="组合 37">
            <a:extLst>
              <a:ext uri="{FF2B5EF4-FFF2-40B4-BE49-F238E27FC236}">
                <a16:creationId xmlns:a16="http://schemas.microsoft.com/office/drawing/2014/main" xmlns="" id="{F9A6A77B-522B-4CAA-8F65-2CC18E55808C}"/>
              </a:ext>
            </a:extLst>
          </p:cNvPr>
          <p:cNvGrpSpPr>
            <a:grpSpLocks/>
          </p:cNvGrpSpPr>
          <p:nvPr userDrawn="1"/>
        </p:nvGrpSpPr>
        <p:grpSpPr bwMode="auto">
          <a:xfrm>
            <a:off x="4717339" y="6038462"/>
            <a:ext cx="828675" cy="828675"/>
            <a:chOff x="2984793" y="4046659"/>
            <a:chExt cx="828000" cy="828000"/>
          </a:xfrm>
        </p:grpSpPr>
        <p:sp>
          <p:nvSpPr>
            <p:cNvPr id="39" name="椭圆 38">
              <a:extLst>
                <a:ext uri="{FF2B5EF4-FFF2-40B4-BE49-F238E27FC236}">
                  <a16:creationId xmlns:a16="http://schemas.microsoft.com/office/drawing/2014/main" xmlns="" id="{876F4BFF-6835-4A3D-9E52-F2B295B5D67B}"/>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文本框 39">
              <a:extLst>
                <a:ext uri="{FF2B5EF4-FFF2-40B4-BE49-F238E27FC236}">
                  <a16:creationId xmlns:a16="http://schemas.microsoft.com/office/drawing/2014/main" xmlns="" id="{163EBC8F-7EF4-4210-892D-FE3499BAE19D}"/>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1" name="文本占位符 10">
            <a:extLst>
              <a:ext uri="{FF2B5EF4-FFF2-40B4-BE49-F238E27FC236}">
                <a16:creationId xmlns:a16="http://schemas.microsoft.com/office/drawing/2014/main" xmlns="" id="{28C423EE-4922-443F-8E2A-1B105910A631}"/>
              </a:ext>
            </a:extLst>
          </p:cNvPr>
          <p:cNvSpPr>
            <a:spLocks noGrp="1"/>
          </p:cNvSpPr>
          <p:nvPr>
            <p:ph type="body" sz="quarter" idx="18"/>
          </p:nvPr>
        </p:nvSpPr>
        <p:spPr>
          <a:xfrm>
            <a:off x="5771439" y="6181811"/>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260094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a:xfrm>
            <a:off x="838200" y="1090839"/>
            <a:ext cx="10515600" cy="4676321"/>
          </a:xfrm>
        </p:spPr>
        <p:txBody>
          <a:bodyPr/>
          <a:lstStyle>
            <a:lvl1pPr marL="0" indent="0">
              <a:lnSpc>
                <a:spcPct val="120000"/>
              </a:lnSpc>
              <a:buNone/>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115792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13652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4038600" y="2881408"/>
            <a:ext cx="7769772" cy="894769"/>
          </a:xfrm>
          <a:prstGeom prst="rect">
            <a:avLst/>
          </a:prstGeom>
        </p:spPr>
        <p:txBody>
          <a:bodyPr anchor="b"/>
          <a:lstStyle>
            <a:lvl1pPr>
              <a:defRPr sz="4400" b="1">
                <a:solidFill>
                  <a:srgbClr val="0587CE"/>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5BE0DC-6F04-B345-A63D-829BA653CC9A}" type="datetimeFigureOut">
              <a:rPr kumimoji="1" lang="zh-CN" altLang="en-US" smtClean="0"/>
              <a:t>2020/4/14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275813-EB15-2349-9F9B-23F8203B2EBC}" type="slidenum">
              <a:rPr kumimoji="1" lang="zh-CN" altLang="en-US" smtClean="0"/>
              <a:t>‹#›</a:t>
            </a:fld>
            <a:endParaRPr kumimoji="1" lang="zh-CN" altLang="en-US"/>
          </a:p>
        </p:txBody>
      </p:sp>
      <p:cxnSp>
        <p:nvCxnSpPr>
          <p:cNvPr id="8" name="直线连接符 6"/>
          <p:cNvCxnSpPr/>
          <p:nvPr userDrawn="1"/>
        </p:nvCxnSpPr>
        <p:spPr>
          <a:xfrm>
            <a:off x="3894773" y="2420303"/>
            <a:ext cx="8297227"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cxnSp>
        <p:nvCxnSpPr>
          <p:cNvPr id="9" name="直线连接符 7"/>
          <p:cNvCxnSpPr/>
          <p:nvPr userDrawn="1"/>
        </p:nvCxnSpPr>
        <p:spPr>
          <a:xfrm>
            <a:off x="3890269" y="4160084"/>
            <a:ext cx="8301731"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2414588"/>
            <a:ext cx="3900488" cy="1757362"/>
          </a:xfrm>
          <a:prstGeom prst="rect">
            <a:avLst/>
          </a:prstGeom>
          <a:solidFill>
            <a:srgbClr val="0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2848567" y="2989661"/>
            <a:ext cx="723309" cy="723309"/>
          </a:xfrm>
          <a:prstGeom prst="ellipse">
            <a:avLst/>
          </a:prstGeom>
          <a:noFill/>
          <a:ln>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 17"/>
          <p:cNvGrpSpPr/>
          <p:nvPr userDrawn="1"/>
        </p:nvGrpSpPr>
        <p:grpSpPr>
          <a:xfrm>
            <a:off x="3146961" y="3170712"/>
            <a:ext cx="166255" cy="389093"/>
            <a:chOff x="3146961" y="3170712"/>
            <a:chExt cx="166255" cy="389093"/>
          </a:xfrm>
        </p:grpSpPr>
        <p:cxnSp>
          <p:nvCxnSpPr>
            <p:cNvPr id="15" name="直线连接符 14"/>
            <p:cNvCxnSpPr/>
            <p:nvPr/>
          </p:nvCxnSpPr>
          <p:spPr>
            <a:xfrm>
              <a:off x="3146961" y="3170712"/>
              <a:ext cx="166255" cy="195943"/>
            </a:xfrm>
            <a:prstGeom prst="line">
              <a:avLst/>
            </a:prstGeom>
            <a:ln w="12700">
              <a:solidFill>
                <a:srgbClr val="FAFAFA"/>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3146961" y="3363862"/>
              <a:ext cx="166255" cy="195943"/>
            </a:xfrm>
            <a:prstGeom prst="line">
              <a:avLst/>
            </a:prstGeom>
            <a:ln w="12700">
              <a:solidFill>
                <a:srgbClr val="FAFAF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555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78641" y="92170"/>
            <a:ext cx="10515600" cy="658457"/>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日期占位符 2"/>
          <p:cNvSpPr>
            <a:spLocks noGrp="1"/>
          </p:cNvSpPr>
          <p:nvPr>
            <p:ph type="dt" sz="half" idx="10"/>
          </p:nvPr>
        </p:nvSpPr>
        <p:spPr/>
        <p:txBody>
          <a:bodyPr/>
          <a:lstStyle/>
          <a:p>
            <a:fld id="{5F5BE0DC-6F04-B345-A63D-829BA653CC9A}" type="datetimeFigureOut">
              <a:rPr kumimoji="1" lang="zh-CN" altLang="en-US" smtClean="0"/>
              <a:t>2020/4/14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2275813-EB15-2349-9F9B-23F8203B2EBC}" type="slidenum">
              <a:rPr kumimoji="1" lang="zh-CN" altLang="en-US" smtClean="0"/>
              <a:t>‹#›</a:t>
            </a:fld>
            <a:endParaRPr kumimoji="1" lang="zh-CN" altLang="en-US"/>
          </a:p>
        </p:txBody>
      </p:sp>
    </p:spTree>
    <p:extLst>
      <p:ext uri="{BB962C8B-B14F-4D97-AF65-F5344CB8AC3E}">
        <p14:creationId xmlns:p14="http://schemas.microsoft.com/office/powerpoint/2010/main" val="159880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5BE0DC-6F04-B345-A63D-829BA653CC9A}" type="datetimeFigureOut">
              <a:rPr kumimoji="1" lang="zh-CN" altLang="en-US" smtClean="0"/>
              <a:t>2020/4/14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2275813-EB15-2349-9F9B-23F8203B2EBC}" type="slidenum">
              <a:rPr kumimoji="1" lang="zh-CN" altLang="en-US" smtClean="0"/>
              <a:t>‹#›</a:t>
            </a:fld>
            <a:endParaRPr kumimoji="1" lang="zh-CN" altLang="en-US"/>
          </a:p>
        </p:txBody>
      </p:sp>
    </p:spTree>
    <p:extLst>
      <p:ext uri="{BB962C8B-B14F-4D97-AF65-F5344CB8AC3E}">
        <p14:creationId xmlns:p14="http://schemas.microsoft.com/office/powerpoint/2010/main" val="172780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BE0DC-6F04-B345-A63D-829BA653CC9A}" type="datetimeFigureOut">
              <a:rPr kumimoji="1" lang="zh-CN" altLang="en-US" smtClean="0"/>
              <a:t>2020/4/14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75813-EB15-2349-9F9B-23F8203B2EBC}" type="slidenum">
              <a:rPr kumimoji="1" lang="zh-CN" altLang="en-US" smtClean="0"/>
              <a:t>‹#›</a:t>
            </a:fld>
            <a:endParaRPr kumimoji="1" lang="zh-CN" altLang="en-US"/>
          </a:p>
        </p:txBody>
      </p:sp>
      <p:sp>
        <p:nvSpPr>
          <p:cNvPr id="3" name="文本占位符 2"/>
          <p:cNvSpPr>
            <a:spLocks noGrp="1"/>
          </p:cNvSpPr>
          <p:nvPr>
            <p:ph type="body" idx="1"/>
          </p:nvPr>
        </p:nvSpPr>
        <p:spPr>
          <a:xfrm>
            <a:off x="838200" y="1003300"/>
            <a:ext cx="10515600" cy="5173663"/>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矩形 1">
            <a:extLst>
              <a:ext uri="{FF2B5EF4-FFF2-40B4-BE49-F238E27FC236}">
                <a16:creationId xmlns:a16="http://schemas.microsoft.com/office/drawing/2014/main" xmlns="" id="{FC74E9D2-8E79-4450-9EE6-5AEC95D7353C}"/>
              </a:ext>
            </a:extLst>
          </p:cNvPr>
          <p:cNvSpPr/>
          <p:nvPr userDrawn="1"/>
        </p:nvSpPr>
        <p:spPr>
          <a:xfrm>
            <a:off x="0" y="-1"/>
            <a:ext cx="7820167" cy="823913"/>
          </a:xfrm>
          <a:prstGeom prst="rect">
            <a:avLst/>
          </a:prstGeom>
          <a:solidFill>
            <a:srgbClr val="2987C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948928"/>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2" r:id="rId4"/>
    <p:sldLayoutId id="2147483663" r:id="rId5"/>
    <p:sldLayoutId id="2147483650" r:id="rId6"/>
    <p:sldLayoutId id="2147483651" r:id="rId7"/>
    <p:sldLayoutId id="2147483654" r:id="rId8"/>
    <p:sldLayoutId id="2147483655" r:id="rId9"/>
    <p:sldLayoutId id="214748366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 Target="slide4.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slideLayout" Target="../slideLayouts/slideLayout9.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 Target="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 Target="slide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12.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 Target="slide4.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slideLayout" Target="../slideLayouts/slideLayout9.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a:t>
            </a:r>
            <a:r>
              <a:rPr lang="en-US" altLang="zh-CN" dirty="0"/>
              <a:t> JavaScript</a:t>
            </a:r>
            <a:r>
              <a:rPr lang="zh-CN" altLang="en-US" dirty="0"/>
              <a:t>函数</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992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496BFB-7341-42C7-B6E0-43BA4772D2BE}"/>
              </a:ext>
            </a:extLst>
          </p:cNvPr>
          <p:cNvSpPr>
            <a:spLocks noGrp="1"/>
          </p:cNvSpPr>
          <p:nvPr>
            <p:ph type="title"/>
          </p:nvPr>
        </p:nvSpPr>
        <p:spPr/>
        <p:txBody>
          <a:bodyPr/>
          <a:lstStyle/>
          <a:p>
            <a:r>
              <a:rPr lang="zh-CN" altLang="en-US" dirty="0"/>
              <a:t>预定义函数</a:t>
            </a:r>
          </a:p>
        </p:txBody>
      </p:sp>
      <p:sp>
        <p:nvSpPr>
          <p:cNvPr id="3" name="内容占位符 2">
            <a:extLst>
              <a:ext uri="{FF2B5EF4-FFF2-40B4-BE49-F238E27FC236}">
                <a16:creationId xmlns:a16="http://schemas.microsoft.com/office/drawing/2014/main" xmlns="" id="{6245D062-DB60-4946-9BDB-43320C9594A5}"/>
              </a:ext>
            </a:extLst>
          </p:cNvPr>
          <p:cNvSpPr>
            <a:spLocks noGrp="1"/>
          </p:cNvSpPr>
          <p:nvPr>
            <p:ph idx="1"/>
          </p:nvPr>
        </p:nvSpPr>
        <p:spPr/>
        <p:txBody>
          <a:bodyPr>
            <a:normAutofit fontScale="92500" lnSpcReduction="10000"/>
          </a:bodyPr>
          <a:lstStyle/>
          <a:p>
            <a:r>
              <a:rPr lang="en-US" altLang="zh-CN" dirty="0"/>
              <a:t>3</a:t>
            </a:r>
            <a:r>
              <a:rPr lang="zh-CN" altLang="en-US" dirty="0"/>
              <a:t>．</a:t>
            </a:r>
            <a:r>
              <a:rPr lang="en-US" altLang="zh-CN" dirty="0" err="1"/>
              <a:t>isNaN</a:t>
            </a:r>
            <a:r>
              <a:rPr lang="en-US" altLang="zh-CN" dirty="0"/>
              <a:t>()</a:t>
            </a:r>
            <a:r>
              <a:rPr lang="zh-CN" altLang="en-US" dirty="0"/>
              <a:t>、</a:t>
            </a:r>
            <a:r>
              <a:rPr lang="en-US" altLang="zh-CN" dirty="0" err="1"/>
              <a:t>isFinite</a:t>
            </a:r>
            <a:r>
              <a:rPr lang="en-US" altLang="zh-CN" dirty="0"/>
              <a:t>()</a:t>
            </a:r>
            <a:r>
              <a:rPr lang="zh-CN" altLang="en-US" dirty="0"/>
              <a:t>函数</a:t>
            </a:r>
          </a:p>
          <a:p>
            <a:r>
              <a:rPr lang="en-US" altLang="zh-CN" dirty="0" err="1"/>
              <a:t>isNaN</a:t>
            </a:r>
            <a:r>
              <a:rPr lang="en-US" altLang="zh-CN" dirty="0"/>
              <a:t>()</a:t>
            </a:r>
            <a:r>
              <a:rPr lang="zh-CN" altLang="en-US" dirty="0"/>
              <a:t>函数用来确定一个变量是否是</a:t>
            </a:r>
            <a:r>
              <a:rPr lang="en-US" altLang="zh-CN" dirty="0" err="1"/>
              <a:t>NaN</a:t>
            </a:r>
            <a:r>
              <a:rPr lang="zh-CN" altLang="en-US" dirty="0"/>
              <a:t>。如果是则返回</a:t>
            </a:r>
            <a:r>
              <a:rPr lang="en-US" altLang="zh-CN" dirty="0"/>
              <a:t>true</a:t>
            </a:r>
            <a:r>
              <a:rPr lang="zh-CN" altLang="en-US" dirty="0"/>
              <a:t>，即如果是非数字返回</a:t>
            </a:r>
            <a:r>
              <a:rPr lang="en-US" altLang="zh-CN" dirty="0"/>
              <a:t>true</a:t>
            </a:r>
            <a:r>
              <a:rPr lang="zh-CN" altLang="en-US" dirty="0"/>
              <a:t>，如果不是则返回</a:t>
            </a:r>
            <a:r>
              <a:rPr lang="en-US" altLang="zh-CN" dirty="0"/>
              <a:t>false</a:t>
            </a:r>
            <a:r>
              <a:rPr lang="zh-CN" altLang="en-US" dirty="0"/>
              <a:t>，即如果是数字返回</a:t>
            </a:r>
            <a:r>
              <a:rPr lang="en-US" altLang="zh-CN" dirty="0"/>
              <a:t>false</a:t>
            </a:r>
            <a:r>
              <a:rPr lang="zh-CN" altLang="en-US" dirty="0"/>
              <a:t>。</a:t>
            </a:r>
          </a:p>
          <a:p>
            <a:r>
              <a:rPr lang="en-US" altLang="zh-CN" dirty="0" err="1"/>
              <a:t>isFinite</a:t>
            </a:r>
            <a:r>
              <a:rPr lang="en-US" altLang="zh-CN" dirty="0"/>
              <a:t>()</a:t>
            </a:r>
            <a:r>
              <a:rPr lang="zh-CN" altLang="en-US" dirty="0"/>
              <a:t>函数用来确定一个变量是否有限，如果这个变量不是</a:t>
            </a:r>
            <a:r>
              <a:rPr lang="en-US" altLang="zh-CN" dirty="0" err="1"/>
              <a:t>NaN</a:t>
            </a:r>
            <a:r>
              <a:rPr lang="zh-CN" altLang="en-US" dirty="0"/>
              <a:t>、负无穷或正无穷，那么</a:t>
            </a:r>
            <a:r>
              <a:rPr lang="en-US" altLang="zh-CN" dirty="0" err="1"/>
              <a:t>isFinite</a:t>
            </a:r>
            <a:r>
              <a:rPr lang="en-US" altLang="zh-CN" dirty="0"/>
              <a:t>()</a:t>
            </a:r>
            <a:r>
              <a:rPr lang="zh-CN" altLang="en-US" dirty="0"/>
              <a:t>将返回</a:t>
            </a:r>
            <a:r>
              <a:rPr lang="en-US" altLang="zh-CN" dirty="0"/>
              <a:t>true</a:t>
            </a:r>
            <a:r>
              <a:rPr lang="zh-CN" altLang="en-US" dirty="0"/>
              <a:t>，否则将返回</a:t>
            </a:r>
            <a:r>
              <a:rPr lang="en-US" altLang="zh-CN" dirty="0"/>
              <a:t>false</a:t>
            </a:r>
            <a:r>
              <a:rPr lang="zh-CN" altLang="en-US" dirty="0"/>
              <a:t>，如下列代码所示。</a:t>
            </a:r>
          </a:p>
          <a:p>
            <a:r>
              <a:rPr lang="en-US" altLang="zh-CN" dirty="0" err="1"/>
              <a:t>isFinite</a:t>
            </a:r>
            <a:r>
              <a:rPr lang="en-US" altLang="zh-CN" dirty="0"/>
              <a:t>(1); 		//</a:t>
            </a:r>
            <a:r>
              <a:rPr lang="zh-CN" altLang="en-US" dirty="0"/>
              <a:t>返回</a:t>
            </a:r>
            <a:r>
              <a:rPr lang="en-US" altLang="zh-CN" dirty="0"/>
              <a:t>true</a:t>
            </a:r>
          </a:p>
          <a:p>
            <a:r>
              <a:rPr lang="en-US" altLang="zh-CN" dirty="0" err="1"/>
              <a:t>isFinite</a:t>
            </a:r>
            <a:r>
              <a:rPr lang="en-US" altLang="zh-CN" dirty="0"/>
              <a:t>(true)</a:t>
            </a:r>
            <a:r>
              <a:rPr lang="zh-CN" altLang="en-US" dirty="0"/>
              <a:t>；	</a:t>
            </a:r>
            <a:r>
              <a:rPr lang="en-US" altLang="zh-CN" dirty="0"/>
              <a:t>//</a:t>
            </a:r>
            <a:r>
              <a:rPr lang="zh-CN" altLang="en-US" dirty="0"/>
              <a:t>返回</a:t>
            </a:r>
            <a:r>
              <a:rPr lang="en-US" altLang="zh-CN" dirty="0"/>
              <a:t>true</a:t>
            </a:r>
          </a:p>
          <a:p>
            <a:r>
              <a:rPr lang="en-US" altLang="zh-CN" dirty="0" err="1"/>
              <a:t>isFinite</a:t>
            </a:r>
            <a:r>
              <a:rPr lang="en-US" altLang="zh-CN" dirty="0"/>
              <a:t>(“a”)</a:t>
            </a:r>
            <a:r>
              <a:rPr lang="zh-CN" altLang="en-US" dirty="0"/>
              <a:t>；	</a:t>
            </a:r>
            <a:r>
              <a:rPr lang="en-US" altLang="zh-CN" dirty="0"/>
              <a:t>//</a:t>
            </a:r>
            <a:r>
              <a:rPr lang="zh-CN" altLang="en-US" dirty="0"/>
              <a:t>返回</a:t>
            </a:r>
            <a:r>
              <a:rPr lang="en-US" altLang="zh-CN" dirty="0"/>
              <a:t>false</a:t>
            </a:r>
          </a:p>
          <a:p>
            <a:endParaRPr lang="zh-CN" altLang="en-US" dirty="0"/>
          </a:p>
        </p:txBody>
      </p:sp>
    </p:spTree>
    <p:extLst>
      <p:ext uri="{BB962C8B-B14F-4D97-AF65-F5344CB8AC3E}">
        <p14:creationId xmlns:p14="http://schemas.microsoft.com/office/powerpoint/2010/main" val="36320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496BFB-7341-42C7-B6E0-43BA4772D2BE}"/>
              </a:ext>
            </a:extLst>
          </p:cNvPr>
          <p:cNvSpPr>
            <a:spLocks noGrp="1"/>
          </p:cNvSpPr>
          <p:nvPr>
            <p:ph type="title"/>
          </p:nvPr>
        </p:nvSpPr>
        <p:spPr/>
        <p:txBody>
          <a:bodyPr/>
          <a:lstStyle/>
          <a:p>
            <a:r>
              <a:rPr lang="zh-CN" altLang="en-US" dirty="0"/>
              <a:t>预定义函数</a:t>
            </a:r>
          </a:p>
        </p:txBody>
      </p:sp>
      <p:sp>
        <p:nvSpPr>
          <p:cNvPr id="3" name="内容占位符 2">
            <a:extLst>
              <a:ext uri="{FF2B5EF4-FFF2-40B4-BE49-F238E27FC236}">
                <a16:creationId xmlns:a16="http://schemas.microsoft.com/office/drawing/2014/main" xmlns="" id="{6245D062-DB60-4946-9BDB-43320C9594A5}"/>
              </a:ext>
            </a:extLst>
          </p:cNvPr>
          <p:cNvSpPr>
            <a:spLocks noGrp="1"/>
          </p:cNvSpPr>
          <p:nvPr>
            <p:ph idx="1"/>
          </p:nvPr>
        </p:nvSpPr>
        <p:spPr/>
        <p:txBody>
          <a:bodyPr>
            <a:normAutofit fontScale="62500" lnSpcReduction="20000"/>
          </a:bodyPr>
          <a:lstStyle/>
          <a:p>
            <a:r>
              <a:rPr lang="en-US" altLang="zh-CN" dirty="0"/>
              <a:t>4</a:t>
            </a:r>
            <a:r>
              <a:rPr lang="zh-CN" altLang="en-US" dirty="0"/>
              <a:t>．</a:t>
            </a:r>
            <a:r>
              <a:rPr lang="en-US" altLang="zh-CN" dirty="0" err="1"/>
              <a:t>parseFloat</a:t>
            </a:r>
            <a:r>
              <a:rPr lang="en-US" altLang="zh-CN" dirty="0"/>
              <a:t>()</a:t>
            </a:r>
            <a:r>
              <a:rPr lang="zh-CN" altLang="en-US" dirty="0"/>
              <a:t>、</a:t>
            </a:r>
            <a:r>
              <a:rPr lang="en-US" altLang="zh-CN" dirty="0" err="1"/>
              <a:t>parseInt</a:t>
            </a:r>
            <a:r>
              <a:rPr lang="en-US" altLang="zh-CN" dirty="0"/>
              <a:t>()</a:t>
            </a:r>
            <a:r>
              <a:rPr lang="zh-CN" altLang="en-US" dirty="0"/>
              <a:t>函数</a:t>
            </a:r>
          </a:p>
          <a:p>
            <a:r>
              <a:rPr lang="en-US" altLang="zh-CN" dirty="0" err="1"/>
              <a:t>parseFloat</a:t>
            </a:r>
            <a:r>
              <a:rPr lang="en-US" altLang="zh-CN" dirty="0"/>
              <a:t>()</a:t>
            </a:r>
            <a:r>
              <a:rPr lang="zh-CN" altLang="en-US" dirty="0"/>
              <a:t>函数用来</a:t>
            </a:r>
            <a:r>
              <a:rPr lang="zh-CN" altLang="en-US" dirty="0">
                <a:solidFill>
                  <a:srgbClr val="FF0000"/>
                </a:solidFill>
              </a:rPr>
              <a:t>将数字或者数字与字母混合的字符串转换成浮点数</a:t>
            </a:r>
            <a:r>
              <a:rPr lang="zh-CN" altLang="en-US" dirty="0"/>
              <a:t>。由数字和字母组成的字符串，如果开头不是数字，则返回</a:t>
            </a:r>
            <a:r>
              <a:rPr lang="en-US" altLang="zh-CN" dirty="0" err="1"/>
              <a:t>NaN</a:t>
            </a:r>
            <a:r>
              <a:rPr lang="zh-CN" altLang="en-US" dirty="0"/>
              <a:t>；如果开头是数字，那么将第一个字母前面的数字转换成浮点数。</a:t>
            </a:r>
          </a:p>
          <a:p>
            <a:r>
              <a:rPr lang="en-US" altLang="zh-CN" dirty="0" err="1"/>
              <a:t>parseInt</a:t>
            </a:r>
            <a:r>
              <a:rPr lang="en-US" altLang="zh-CN" dirty="0"/>
              <a:t>()</a:t>
            </a:r>
            <a:r>
              <a:rPr lang="zh-CN" altLang="en-US" dirty="0"/>
              <a:t>函数同</a:t>
            </a:r>
            <a:r>
              <a:rPr lang="en-US" altLang="zh-CN" dirty="0" err="1"/>
              <a:t>parseFloat</a:t>
            </a:r>
            <a:r>
              <a:rPr lang="en-US" altLang="zh-CN" dirty="0"/>
              <a:t>()</a:t>
            </a:r>
            <a:r>
              <a:rPr lang="zh-CN" altLang="en-US" dirty="0"/>
              <a:t>类似，是用来将</a:t>
            </a:r>
            <a:r>
              <a:rPr lang="zh-CN" altLang="en-US" dirty="0">
                <a:solidFill>
                  <a:srgbClr val="FF0000"/>
                </a:solidFill>
              </a:rPr>
              <a:t>数字或者数字和字母混合的字符串转换成整数</a:t>
            </a:r>
            <a:r>
              <a:rPr lang="zh-CN" altLang="en-US" dirty="0"/>
              <a:t>，如果字符串有小数，则只保留整数部分。由数字和字母组成的字符串，如果开头不是数字，则返回</a:t>
            </a:r>
            <a:r>
              <a:rPr lang="en-US" altLang="zh-CN" dirty="0" err="1"/>
              <a:t>NaN</a:t>
            </a:r>
            <a:r>
              <a:rPr lang="zh-CN" altLang="en-US" dirty="0"/>
              <a:t>；如果开头是数字，那么将第一个字母前面的数字转换成整数，如下列代码所示。</a:t>
            </a:r>
          </a:p>
          <a:p>
            <a:r>
              <a:rPr lang="en-US" altLang="zh-CN" dirty="0" err="1"/>
              <a:t>parseFloat</a:t>
            </a:r>
            <a:r>
              <a:rPr lang="en-US" altLang="zh-CN" dirty="0"/>
              <a:t>("123.45"); //</a:t>
            </a:r>
            <a:r>
              <a:rPr lang="zh-CN" altLang="en-US" dirty="0"/>
              <a:t>返回</a:t>
            </a:r>
            <a:r>
              <a:rPr lang="en-US" altLang="zh-CN" dirty="0"/>
              <a:t>123.45</a:t>
            </a:r>
          </a:p>
          <a:p>
            <a:r>
              <a:rPr lang="en-US" altLang="zh-CN" dirty="0" err="1"/>
              <a:t>parseFloat</a:t>
            </a:r>
            <a:r>
              <a:rPr lang="en-US" altLang="zh-CN" dirty="0"/>
              <a:t>("123.4abc"); //</a:t>
            </a:r>
            <a:r>
              <a:rPr lang="zh-CN" altLang="en-US" dirty="0"/>
              <a:t>返回</a:t>
            </a:r>
            <a:r>
              <a:rPr lang="en-US" altLang="zh-CN" dirty="0"/>
              <a:t>123.4</a:t>
            </a:r>
          </a:p>
          <a:p>
            <a:r>
              <a:rPr lang="en-US" altLang="zh-CN" dirty="0" err="1"/>
              <a:t>parseFloat</a:t>
            </a:r>
            <a:r>
              <a:rPr lang="en-US" altLang="zh-CN" dirty="0"/>
              <a:t>("abc123.45"); //</a:t>
            </a:r>
            <a:r>
              <a:rPr lang="zh-CN" altLang="en-US" dirty="0"/>
              <a:t>返回</a:t>
            </a:r>
            <a:r>
              <a:rPr lang="en-US" altLang="zh-CN" dirty="0" err="1"/>
              <a:t>NaN</a:t>
            </a:r>
            <a:endParaRPr lang="en-US" altLang="zh-CN" dirty="0"/>
          </a:p>
          <a:p>
            <a:r>
              <a:rPr lang="en-US" altLang="zh-CN" dirty="0" err="1"/>
              <a:t>parseInt</a:t>
            </a:r>
            <a:r>
              <a:rPr lang="en-US" altLang="zh-CN" dirty="0"/>
              <a:t>("123.45"); //</a:t>
            </a:r>
            <a:r>
              <a:rPr lang="zh-CN" altLang="en-US" dirty="0"/>
              <a:t>返回</a:t>
            </a:r>
            <a:r>
              <a:rPr lang="en-US" altLang="zh-CN" dirty="0"/>
              <a:t>123</a:t>
            </a:r>
          </a:p>
          <a:p>
            <a:r>
              <a:rPr lang="en-US" altLang="zh-CN" dirty="0" err="1"/>
              <a:t>parseInt</a:t>
            </a:r>
            <a:r>
              <a:rPr lang="en-US" altLang="zh-CN" dirty="0"/>
              <a:t>("123.45abc"); //</a:t>
            </a:r>
            <a:r>
              <a:rPr lang="zh-CN" altLang="en-US" dirty="0"/>
              <a:t>返回</a:t>
            </a:r>
            <a:r>
              <a:rPr lang="en-US" altLang="zh-CN" dirty="0"/>
              <a:t>123</a:t>
            </a:r>
          </a:p>
          <a:p>
            <a:r>
              <a:rPr lang="en-US" altLang="zh-CN" dirty="0" err="1"/>
              <a:t>parseInt</a:t>
            </a:r>
            <a:r>
              <a:rPr lang="en-US" altLang="zh-CN" dirty="0"/>
              <a:t>(true); //</a:t>
            </a:r>
            <a:r>
              <a:rPr lang="zh-CN" altLang="en-US" dirty="0"/>
              <a:t>返回</a:t>
            </a:r>
            <a:r>
              <a:rPr lang="en-US" altLang="zh-CN" dirty="0" err="1"/>
              <a:t>NaN</a:t>
            </a:r>
            <a:endParaRPr lang="en-US" altLang="zh-CN" dirty="0"/>
          </a:p>
          <a:p>
            <a:endParaRPr lang="zh-CN" altLang="en-US" dirty="0"/>
          </a:p>
        </p:txBody>
      </p:sp>
    </p:spTree>
    <p:extLst>
      <p:ext uri="{BB962C8B-B14F-4D97-AF65-F5344CB8AC3E}">
        <p14:creationId xmlns:p14="http://schemas.microsoft.com/office/powerpoint/2010/main" val="135838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Number_1">
            <a:hlinkClick r:id="rId13" action="ppaction://hlinksldjump"/>
          </p:cNvPr>
          <p:cNvSpPr/>
          <p:nvPr>
            <p:custDataLst>
              <p:tags r:id="rId2"/>
            </p:custDataLst>
          </p:nvPr>
        </p:nvSpPr>
        <p:spPr>
          <a:xfrm>
            <a:off x="4410331" y="1617397"/>
            <a:ext cx="682404" cy="68203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rgbClr val="C5C5C5"/>
                </a:solidFill>
                <a:ea typeface="华文细黑" panose="02010600040101010101" pitchFamily="2" charset="-122"/>
              </a:rPr>
              <a:t>01</a:t>
            </a:r>
            <a:endParaRPr lang="zh-CN" altLang="en-US" sz="2800" b="1">
              <a:solidFill>
                <a:srgbClr val="C5C5C5"/>
              </a:solidFill>
              <a:ea typeface="华文细黑" panose="02010600040101010101" pitchFamily="2" charset="-122"/>
            </a:endParaRPr>
          </a:p>
        </p:txBody>
      </p:sp>
      <p:sp>
        <p:nvSpPr>
          <p:cNvPr id="6" name="MH_Entry_1">
            <a:hlinkClick r:id="rId13" action="ppaction://hlinksldjump"/>
          </p:cNvPr>
          <p:cNvSpPr/>
          <p:nvPr>
            <p:custDataLst>
              <p:tags r:id="rId3"/>
            </p:custDataLst>
          </p:nvPr>
        </p:nvSpPr>
        <p:spPr>
          <a:xfrm>
            <a:off x="5242659" y="1617397"/>
            <a:ext cx="4346560" cy="682039"/>
          </a:xfrm>
          <a:prstGeom prst="rect">
            <a:avLst/>
          </a:prstGeom>
          <a:solidFill>
            <a:srgbClr val="C5C5C5"/>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什么是函数</a:t>
            </a:r>
          </a:p>
        </p:txBody>
      </p:sp>
      <p:sp>
        <p:nvSpPr>
          <p:cNvPr id="9" name="MH_Number_3"/>
          <p:cNvSpPr/>
          <p:nvPr>
            <p:custDataLst>
              <p:tags r:id="rId4"/>
            </p:custDataLst>
          </p:nvPr>
        </p:nvSpPr>
        <p:spPr>
          <a:xfrm>
            <a:off x="4410331" y="4439881"/>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ea typeface="华文细黑" panose="02010600040101010101" pitchFamily="2" charset="-122"/>
              </a:rPr>
              <a:t>03</a:t>
            </a:r>
            <a:endParaRPr lang="zh-CN" altLang="en-US" sz="2800" b="1">
              <a:solidFill>
                <a:schemeClr val="accent1"/>
              </a:solidFill>
              <a:ea typeface="华文细黑" panose="02010600040101010101" pitchFamily="2" charset="-122"/>
            </a:endParaRPr>
          </a:p>
        </p:txBody>
      </p:sp>
      <p:sp>
        <p:nvSpPr>
          <p:cNvPr id="10" name="MH_Entry_3"/>
          <p:cNvSpPr/>
          <p:nvPr>
            <p:custDataLst>
              <p:tags r:id="rId5"/>
            </p:custDataLst>
          </p:nvPr>
        </p:nvSpPr>
        <p:spPr>
          <a:xfrm>
            <a:off x="5242659" y="4439881"/>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自定义函数</a:t>
            </a:r>
          </a:p>
        </p:txBody>
      </p:sp>
      <p:sp>
        <p:nvSpPr>
          <p:cNvPr id="21" name="MH_Number_2">
            <a:hlinkClick r:id="rId14" action="ppaction://hlinksldjump"/>
          </p:cNvPr>
          <p:cNvSpPr/>
          <p:nvPr>
            <p:custDataLst>
              <p:tags r:id="rId6"/>
            </p:custDataLst>
          </p:nvPr>
        </p:nvSpPr>
        <p:spPr>
          <a:xfrm>
            <a:off x="4410331" y="3028639"/>
            <a:ext cx="682404" cy="68203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rgbClr val="C5C5C5"/>
                </a:solidFill>
                <a:ea typeface="华文细黑" panose="02010600040101010101" pitchFamily="2" charset="-122"/>
              </a:rPr>
              <a:t>02</a:t>
            </a:r>
            <a:endParaRPr lang="zh-CN" altLang="en-US" sz="2800" b="1">
              <a:solidFill>
                <a:srgbClr val="C5C5C5"/>
              </a:solidFill>
              <a:ea typeface="华文细黑" panose="02010600040101010101" pitchFamily="2" charset="-122"/>
            </a:endParaRPr>
          </a:p>
        </p:txBody>
      </p:sp>
      <p:sp>
        <p:nvSpPr>
          <p:cNvPr id="22" name="MH_Entry_2">
            <a:hlinkClick r:id="rId14" action="ppaction://hlinksldjump"/>
          </p:cNvPr>
          <p:cNvSpPr/>
          <p:nvPr>
            <p:custDataLst>
              <p:tags r:id="rId7"/>
            </p:custDataLst>
          </p:nvPr>
        </p:nvSpPr>
        <p:spPr>
          <a:xfrm>
            <a:off x="5242659" y="3028639"/>
            <a:ext cx="4346560" cy="682039"/>
          </a:xfrm>
          <a:prstGeom prst="rect">
            <a:avLst/>
          </a:prstGeom>
          <a:solidFill>
            <a:srgbClr val="C5C5C5"/>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预定义函数</a:t>
            </a:r>
          </a:p>
        </p:txBody>
      </p:sp>
      <p:cxnSp>
        <p:nvCxnSpPr>
          <p:cNvPr id="20" name="MH_Others_1"/>
          <p:cNvCxnSpPr/>
          <p:nvPr>
            <p:custDataLst>
              <p:tags r:id="rId8"/>
            </p:custDataLst>
          </p:nvPr>
        </p:nvCxnSpPr>
        <p:spPr>
          <a:xfrm>
            <a:off x="3256636" y="740229"/>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s_2"/>
          <p:cNvSpPr txBox="1"/>
          <p:nvPr>
            <p:custDataLst>
              <p:tags r:id="rId9"/>
            </p:custDataLst>
          </p:nvPr>
        </p:nvSpPr>
        <p:spPr>
          <a:xfrm>
            <a:off x="1819491" y="632971"/>
            <a:ext cx="1054501" cy="1188575"/>
          </a:xfrm>
          <a:prstGeom prst="rect">
            <a:avLst/>
          </a:prstGeom>
          <a:noFill/>
        </p:spPr>
        <p:txBody>
          <a:bodyPr vert="eaVert" wrap="square" rtlCol="0" anchor="ctr" anchorCtr="0">
            <a:noAutofit/>
          </a:bodyPr>
          <a:lstStyle/>
          <a:p>
            <a:r>
              <a:rPr lang="en-US" altLang="zh-CN" sz="8800">
                <a:solidFill>
                  <a:schemeClr val="accent1"/>
                </a:solidFill>
                <a:latin typeface="华文细黑" panose="02010600040101010101" pitchFamily="2" charset="-122"/>
                <a:ea typeface="华文细黑" panose="02010600040101010101" pitchFamily="2" charset="-122"/>
              </a:rPr>
              <a:t>C</a:t>
            </a:r>
            <a:endParaRPr lang="zh-CN" altLang="en-US" sz="4400">
              <a:solidFill>
                <a:schemeClr val="accent1"/>
              </a:solidFill>
              <a:latin typeface="华文细黑" panose="02010600040101010101" pitchFamily="2" charset="-122"/>
              <a:ea typeface="华文细黑" panose="02010600040101010101" pitchFamily="2" charset="-122"/>
            </a:endParaRPr>
          </a:p>
        </p:txBody>
      </p:sp>
      <p:sp>
        <p:nvSpPr>
          <p:cNvPr id="24" name="MH_Others_3"/>
          <p:cNvSpPr txBox="1"/>
          <p:nvPr>
            <p:custDataLst>
              <p:tags r:id="rId10"/>
            </p:custDataLst>
          </p:nvPr>
        </p:nvSpPr>
        <p:spPr>
          <a:xfrm>
            <a:off x="2009079" y="3331097"/>
            <a:ext cx="693893" cy="1498463"/>
          </a:xfrm>
          <a:prstGeom prst="rect">
            <a:avLst/>
          </a:prstGeom>
          <a:noFill/>
        </p:spPr>
        <p:txBody>
          <a:bodyPr vert="horz" wrap="square" rtlCol="0" anchor="ctr" anchorCtr="0">
            <a:noAutofit/>
          </a:bodyPr>
          <a:lstStyle/>
          <a:p>
            <a:pPr algn="ctr"/>
            <a:r>
              <a:rPr lang="zh-CN" altLang="en-US" sz="4800" b="1">
                <a:solidFill>
                  <a:schemeClr val="accent1"/>
                </a:solidFill>
                <a:latin typeface="华文细黑" panose="02010600040101010101" pitchFamily="2" charset="-122"/>
                <a:ea typeface="华文细黑" panose="02010600040101010101" pitchFamily="2" charset="-122"/>
              </a:rPr>
              <a:t>目</a:t>
            </a:r>
            <a:endParaRPr lang="en-US" altLang="zh-CN" sz="4800" b="1">
              <a:solidFill>
                <a:schemeClr val="accent1"/>
              </a:solidFill>
              <a:latin typeface="华文细黑" panose="02010600040101010101" pitchFamily="2" charset="-122"/>
              <a:ea typeface="华文细黑" panose="02010600040101010101" pitchFamily="2" charset="-122"/>
            </a:endParaRPr>
          </a:p>
          <a:p>
            <a:pPr algn="ctr"/>
            <a:r>
              <a:rPr lang="zh-CN" altLang="en-US" sz="4800" b="1">
                <a:solidFill>
                  <a:schemeClr val="accent1"/>
                </a:solidFill>
                <a:latin typeface="华文细黑" panose="02010600040101010101" pitchFamily="2" charset="-122"/>
                <a:ea typeface="华文细黑" panose="02010600040101010101" pitchFamily="2" charset="-122"/>
              </a:rPr>
              <a:t>录</a:t>
            </a:r>
          </a:p>
        </p:txBody>
      </p:sp>
      <p:sp>
        <p:nvSpPr>
          <p:cNvPr id="25" name="MH_Others_4"/>
          <p:cNvSpPr/>
          <p:nvPr>
            <p:custDataLst>
              <p:tags r:id="rId11"/>
            </p:custDataLst>
          </p:nvPr>
        </p:nvSpPr>
        <p:spPr>
          <a:xfrm>
            <a:off x="2048250" y="1384476"/>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custDataLst>
      <p:tags r:id="rId1"/>
    </p:custDataLst>
    <p:extLst>
      <p:ext uri="{BB962C8B-B14F-4D97-AF65-F5344CB8AC3E}">
        <p14:creationId xmlns:p14="http://schemas.microsoft.com/office/powerpoint/2010/main" val="389078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xmlns="" id="{E199EE09-B045-41C4-B10C-69B263F03909}"/>
              </a:ext>
            </a:extLst>
          </p:cNvPr>
          <p:cNvSpPr>
            <a:spLocks noGrp="1"/>
          </p:cNvSpPr>
          <p:nvPr>
            <p:ph type="body" sz="quarter" idx="13"/>
          </p:nvPr>
        </p:nvSpPr>
        <p:spPr/>
        <p:txBody>
          <a:bodyPr/>
          <a:lstStyle/>
          <a:p>
            <a:r>
              <a:rPr lang="zh-CN" altLang="en-US" dirty="0"/>
              <a:t>自定义函数的创建</a:t>
            </a:r>
          </a:p>
        </p:txBody>
      </p:sp>
      <p:sp>
        <p:nvSpPr>
          <p:cNvPr id="6" name="文本占位符 5">
            <a:extLst>
              <a:ext uri="{FF2B5EF4-FFF2-40B4-BE49-F238E27FC236}">
                <a16:creationId xmlns:a16="http://schemas.microsoft.com/office/drawing/2014/main" xmlns="" id="{BD72E78B-D064-4B54-8B03-FB71833E0297}"/>
              </a:ext>
            </a:extLst>
          </p:cNvPr>
          <p:cNvSpPr>
            <a:spLocks noGrp="1"/>
          </p:cNvSpPr>
          <p:nvPr>
            <p:ph type="body" sz="quarter" idx="14"/>
          </p:nvPr>
        </p:nvSpPr>
        <p:spPr/>
        <p:txBody>
          <a:bodyPr/>
          <a:lstStyle/>
          <a:p>
            <a:r>
              <a:rPr lang="zh-CN" altLang="en-US" dirty="0"/>
              <a:t>自定义函数的调用</a:t>
            </a:r>
          </a:p>
        </p:txBody>
      </p:sp>
      <p:sp>
        <p:nvSpPr>
          <p:cNvPr id="7" name="文本占位符 6">
            <a:extLst>
              <a:ext uri="{FF2B5EF4-FFF2-40B4-BE49-F238E27FC236}">
                <a16:creationId xmlns:a16="http://schemas.microsoft.com/office/drawing/2014/main" xmlns="" id="{CD843216-4ACD-4CF5-A354-DAB5E363D0AE}"/>
              </a:ext>
            </a:extLst>
          </p:cNvPr>
          <p:cNvSpPr>
            <a:spLocks noGrp="1"/>
          </p:cNvSpPr>
          <p:nvPr>
            <p:ph type="body" sz="quarter" idx="15"/>
          </p:nvPr>
        </p:nvSpPr>
        <p:spPr/>
        <p:txBody>
          <a:bodyPr/>
          <a:lstStyle/>
          <a:p>
            <a:r>
              <a:rPr lang="zh-CN" altLang="en-US" dirty="0"/>
              <a:t>函数的参数和返回值</a:t>
            </a:r>
          </a:p>
        </p:txBody>
      </p:sp>
      <p:sp>
        <p:nvSpPr>
          <p:cNvPr id="4" name="标题 3">
            <a:extLst>
              <a:ext uri="{FF2B5EF4-FFF2-40B4-BE49-F238E27FC236}">
                <a16:creationId xmlns:a16="http://schemas.microsoft.com/office/drawing/2014/main" xmlns="" id="{98FB6CF8-2C97-4D54-AAD5-290468CB1AAD}"/>
              </a:ext>
            </a:extLst>
          </p:cNvPr>
          <p:cNvSpPr>
            <a:spLocks noGrp="1"/>
          </p:cNvSpPr>
          <p:nvPr>
            <p:ph type="title"/>
          </p:nvPr>
        </p:nvSpPr>
        <p:spPr/>
        <p:txBody>
          <a:bodyPr/>
          <a:lstStyle/>
          <a:p>
            <a:endParaRPr lang="zh-CN" altLang="en-US"/>
          </a:p>
        </p:txBody>
      </p:sp>
      <p:sp>
        <p:nvSpPr>
          <p:cNvPr id="8" name="文本占位符 7">
            <a:extLst>
              <a:ext uri="{FF2B5EF4-FFF2-40B4-BE49-F238E27FC236}">
                <a16:creationId xmlns:a16="http://schemas.microsoft.com/office/drawing/2014/main" xmlns="" id="{2A05E945-DB32-45AF-8D86-AA841DCC2ACE}"/>
              </a:ext>
            </a:extLst>
          </p:cNvPr>
          <p:cNvSpPr>
            <a:spLocks noGrp="1"/>
          </p:cNvSpPr>
          <p:nvPr>
            <p:ph type="body" sz="quarter" idx="16"/>
          </p:nvPr>
        </p:nvSpPr>
        <p:spPr/>
        <p:txBody>
          <a:bodyPr/>
          <a:lstStyle/>
          <a:p>
            <a:r>
              <a:rPr lang="zh-CN" altLang="en-US" dirty="0"/>
              <a:t>函数变量的作用域</a:t>
            </a:r>
          </a:p>
        </p:txBody>
      </p:sp>
      <p:sp>
        <p:nvSpPr>
          <p:cNvPr id="9" name="文本占位符 8">
            <a:extLst>
              <a:ext uri="{FF2B5EF4-FFF2-40B4-BE49-F238E27FC236}">
                <a16:creationId xmlns:a16="http://schemas.microsoft.com/office/drawing/2014/main" xmlns="" id="{4C7C2B4F-F253-4B73-8D52-D37E5FC4CA29}"/>
              </a:ext>
            </a:extLst>
          </p:cNvPr>
          <p:cNvSpPr>
            <a:spLocks noGrp="1"/>
          </p:cNvSpPr>
          <p:nvPr>
            <p:ph type="body" sz="quarter" idx="17"/>
          </p:nvPr>
        </p:nvSpPr>
        <p:spPr/>
        <p:txBody>
          <a:bodyPr/>
          <a:lstStyle/>
          <a:p>
            <a:r>
              <a:rPr lang="zh-CN" altLang="en-US" dirty="0"/>
              <a:t>函数的嵌套</a:t>
            </a:r>
          </a:p>
        </p:txBody>
      </p:sp>
    </p:spTree>
    <p:extLst>
      <p:ext uri="{BB962C8B-B14F-4D97-AF65-F5344CB8AC3E}">
        <p14:creationId xmlns:p14="http://schemas.microsoft.com/office/powerpoint/2010/main" val="303481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xmlns="" id="{71B09589-68D4-4F93-A712-446231B1524A}"/>
              </a:ext>
            </a:extLst>
          </p:cNvPr>
          <p:cNvSpPr>
            <a:spLocks noGrp="1"/>
          </p:cNvSpPr>
          <p:nvPr>
            <p:ph type="title"/>
          </p:nvPr>
        </p:nvSpPr>
        <p:spPr/>
        <p:txBody>
          <a:bodyPr/>
          <a:lstStyle/>
          <a:p>
            <a:r>
              <a:rPr lang="en-US" altLang="zh-CN" dirty="0" smtClean="0"/>
              <a:t>1</a:t>
            </a:r>
            <a:r>
              <a:rPr lang="zh-CN" altLang="en-US" dirty="0" smtClean="0"/>
              <a:t>、自定义</a:t>
            </a:r>
            <a:r>
              <a:rPr lang="zh-CN" altLang="en-US" dirty="0"/>
              <a:t>函数的创建</a:t>
            </a:r>
            <a:br>
              <a:rPr lang="zh-CN" altLang="en-US" dirty="0"/>
            </a:br>
            <a:endParaRPr lang="zh-CN" altLang="en-US" dirty="0"/>
          </a:p>
        </p:txBody>
      </p:sp>
      <p:sp>
        <p:nvSpPr>
          <p:cNvPr id="9" name="内容占位符 8">
            <a:extLst>
              <a:ext uri="{FF2B5EF4-FFF2-40B4-BE49-F238E27FC236}">
                <a16:creationId xmlns:a16="http://schemas.microsoft.com/office/drawing/2014/main" xmlns="" id="{3795E791-38ED-42EE-8262-B154E41A8CEA}"/>
              </a:ext>
            </a:extLst>
          </p:cNvPr>
          <p:cNvSpPr>
            <a:spLocks noGrp="1"/>
          </p:cNvSpPr>
          <p:nvPr>
            <p:ph idx="1"/>
          </p:nvPr>
        </p:nvSpPr>
        <p:spPr>
          <a:xfrm>
            <a:off x="838200" y="1090839"/>
            <a:ext cx="10515600" cy="5124431"/>
          </a:xfrm>
        </p:spPr>
        <p:txBody>
          <a:bodyPr>
            <a:normAutofit fontScale="70000" lnSpcReduction="20000"/>
          </a:bodyPr>
          <a:lstStyle/>
          <a:p>
            <a:r>
              <a:rPr lang="zh-CN" altLang="en-US" dirty="0"/>
              <a:t>要使用自定义函数，必须先创建函数。创建自定义函数使用下面的语法格式。</a:t>
            </a:r>
          </a:p>
          <a:p>
            <a:r>
              <a:rPr lang="en-US" altLang="zh-CN" dirty="0"/>
              <a:t>function </a:t>
            </a:r>
            <a:r>
              <a:rPr lang="zh-CN" altLang="en-US" dirty="0"/>
              <a:t>函数名（</a:t>
            </a:r>
            <a:r>
              <a:rPr lang="en-US" altLang="zh-CN" dirty="0"/>
              <a:t>[</a:t>
            </a:r>
            <a:r>
              <a:rPr lang="zh-CN" altLang="en-US" dirty="0"/>
              <a:t>参数</a:t>
            </a:r>
            <a:r>
              <a:rPr lang="en-US" altLang="zh-CN" dirty="0"/>
              <a:t>1],[</a:t>
            </a:r>
            <a:r>
              <a:rPr lang="zh-CN" altLang="en-US" dirty="0"/>
              <a:t>参数</a:t>
            </a:r>
            <a:r>
              <a:rPr lang="en-US" altLang="zh-CN" dirty="0"/>
              <a:t>2]…</a:t>
            </a:r>
            <a:r>
              <a:rPr lang="zh-CN" altLang="en-US" dirty="0"/>
              <a:t>）</a:t>
            </a:r>
            <a:r>
              <a:rPr lang="en-US" altLang="zh-CN" dirty="0"/>
              <a:t>{</a:t>
            </a:r>
          </a:p>
          <a:p>
            <a:r>
              <a:rPr lang="en-US" altLang="zh-CN" dirty="0"/>
              <a:t>     </a:t>
            </a:r>
            <a:r>
              <a:rPr lang="zh-CN" altLang="en-US" dirty="0"/>
              <a:t>函数体；</a:t>
            </a:r>
          </a:p>
          <a:p>
            <a:r>
              <a:rPr lang="zh-CN" altLang="en-US" dirty="0"/>
              <a:t>      </a:t>
            </a:r>
            <a:r>
              <a:rPr lang="en-US" altLang="zh-CN" dirty="0"/>
              <a:t>[return </a:t>
            </a:r>
            <a:r>
              <a:rPr lang="zh-CN" altLang="en-US" dirty="0"/>
              <a:t>表达式</a:t>
            </a:r>
            <a:r>
              <a:rPr lang="en-US" altLang="zh-CN" dirty="0"/>
              <a:t>]</a:t>
            </a:r>
          </a:p>
          <a:p>
            <a:r>
              <a:rPr lang="en-US" altLang="zh-CN" dirty="0"/>
              <a:t>}</a:t>
            </a:r>
          </a:p>
          <a:p>
            <a:r>
              <a:rPr lang="zh-CN" altLang="en-US" dirty="0"/>
              <a:t>（</a:t>
            </a:r>
            <a:r>
              <a:rPr lang="en-US" altLang="zh-CN" dirty="0"/>
              <a:t>1</a:t>
            </a:r>
            <a:r>
              <a:rPr lang="zh-CN" altLang="en-US" dirty="0"/>
              <a:t>）在函数定义语法格式中，</a:t>
            </a:r>
            <a:r>
              <a:rPr lang="en-US" altLang="zh-CN" dirty="0"/>
              <a:t>function</a:t>
            </a:r>
            <a:r>
              <a:rPr lang="zh-CN" altLang="en-US" dirty="0"/>
              <a:t>是定义函数的关键字，后面是函数名。函数名是必选项，且函数名在同一文件中是唯一的，命名规则同变量命名规则一致。</a:t>
            </a:r>
          </a:p>
          <a:p>
            <a:r>
              <a:rPr lang="zh-CN" altLang="en-US" dirty="0"/>
              <a:t>（</a:t>
            </a:r>
            <a:r>
              <a:rPr lang="en-US" altLang="zh-CN" dirty="0"/>
              <a:t>2</a:t>
            </a:r>
            <a:r>
              <a:rPr lang="zh-CN" altLang="en-US" dirty="0"/>
              <a:t>）参数</a:t>
            </a:r>
            <a:r>
              <a:rPr lang="en-US" altLang="zh-CN" dirty="0"/>
              <a:t>1</a:t>
            </a:r>
            <a:r>
              <a:rPr lang="zh-CN" altLang="en-US" dirty="0"/>
              <a:t>，参数</a:t>
            </a:r>
            <a:r>
              <a:rPr lang="en-US" altLang="zh-CN" dirty="0"/>
              <a:t>2…</a:t>
            </a:r>
            <a:r>
              <a:rPr lang="zh-CN" altLang="en-US" dirty="0"/>
              <a:t>，是可选项。多个参数之间要用逗号分隔开。</a:t>
            </a:r>
          </a:p>
          <a:p>
            <a:r>
              <a:rPr lang="zh-CN" altLang="en-US" dirty="0"/>
              <a:t>（</a:t>
            </a:r>
            <a:r>
              <a:rPr lang="en-US" altLang="zh-CN" dirty="0"/>
              <a:t>3</a:t>
            </a:r>
            <a:r>
              <a:rPr lang="zh-CN" altLang="en-US" dirty="0"/>
              <a:t>）函数体是必选项，用于实现函数功能的语句。</a:t>
            </a:r>
          </a:p>
          <a:p>
            <a:r>
              <a:rPr lang="zh-CN" altLang="en-US" dirty="0"/>
              <a:t>（</a:t>
            </a:r>
            <a:r>
              <a:rPr lang="en-US" altLang="zh-CN" dirty="0"/>
              <a:t>4</a:t>
            </a:r>
            <a:r>
              <a:rPr lang="zh-CN" altLang="en-US" dirty="0"/>
              <a:t>）</a:t>
            </a:r>
            <a:r>
              <a:rPr lang="en-US" altLang="zh-CN" dirty="0"/>
              <a:t>return</a:t>
            </a:r>
            <a:r>
              <a:rPr lang="zh-CN" altLang="en-US" dirty="0"/>
              <a:t>语句，是可选的，用于返回函数值。表达式可以为任意的表达式、变量或者常量。</a:t>
            </a:r>
          </a:p>
          <a:p>
            <a:r>
              <a:rPr lang="zh-CN" altLang="en-US" dirty="0"/>
              <a:t>在</a:t>
            </a:r>
            <a:r>
              <a:rPr lang="en-US" altLang="zh-CN" dirty="0"/>
              <a:t>HTML</a:t>
            </a:r>
            <a:r>
              <a:rPr lang="zh-CN" altLang="en-US" dirty="0"/>
              <a:t>文档中，函数定义通常在</a:t>
            </a:r>
            <a:r>
              <a:rPr lang="en-US" altLang="zh-CN" dirty="0"/>
              <a:t>&lt;head&gt;&lt;/head&gt;</a:t>
            </a:r>
            <a:r>
              <a:rPr lang="zh-CN" altLang="en-US" dirty="0"/>
              <a:t>标签对之间，这样可以确保函数先定义再使用。</a:t>
            </a:r>
          </a:p>
          <a:p>
            <a:endParaRPr lang="zh-CN" altLang="en-US" dirty="0"/>
          </a:p>
        </p:txBody>
      </p:sp>
    </p:spTree>
    <p:extLst>
      <p:ext uri="{BB962C8B-B14F-4D97-AF65-F5344CB8AC3E}">
        <p14:creationId xmlns:p14="http://schemas.microsoft.com/office/powerpoint/2010/main" val="96447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xmlns="" id="{71B09589-68D4-4F93-A712-446231B1524A}"/>
              </a:ext>
            </a:extLst>
          </p:cNvPr>
          <p:cNvSpPr>
            <a:spLocks noGrp="1"/>
          </p:cNvSpPr>
          <p:nvPr>
            <p:ph type="title"/>
          </p:nvPr>
        </p:nvSpPr>
        <p:spPr/>
        <p:txBody>
          <a:bodyPr/>
          <a:lstStyle/>
          <a:p>
            <a:r>
              <a:rPr lang="zh-CN" altLang="en-US" dirty="0"/>
              <a:t>自定义函数的调用</a:t>
            </a:r>
            <a:br>
              <a:rPr lang="zh-CN" altLang="en-US" dirty="0"/>
            </a:br>
            <a:endParaRPr lang="zh-CN" altLang="en-US" dirty="0"/>
          </a:p>
        </p:txBody>
      </p:sp>
      <p:sp>
        <p:nvSpPr>
          <p:cNvPr id="9" name="内容占位符 8">
            <a:extLst>
              <a:ext uri="{FF2B5EF4-FFF2-40B4-BE49-F238E27FC236}">
                <a16:creationId xmlns:a16="http://schemas.microsoft.com/office/drawing/2014/main" xmlns="" id="{3795E791-38ED-42EE-8262-B154E41A8CEA}"/>
              </a:ext>
            </a:extLst>
          </p:cNvPr>
          <p:cNvSpPr>
            <a:spLocks noGrp="1"/>
          </p:cNvSpPr>
          <p:nvPr>
            <p:ph idx="1"/>
          </p:nvPr>
        </p:nvSpPr>
        <p:spPr>
          <a:xfrm>
            <a:off x="838200" y="1090839"/>
            <a:ext cx="10515600" cy="5124431"/>
          </a:xfrm>
        </p:spPr>
        <p:txBody>
          <a:bodyPr>
            <a:normAutofit/>
          </a:bodyPr>
          <a:lstStyle/>
          <a:p>
            <a:r>
              <a:rPr lang="zh-CN" altLang="en-US" dirty="0"/>
              <a:t>自定义函数定义好之后，就可以同内置函数一样，在程序中进行调用。一般来说，在程序中调用函数有如下</a:t>
            </a:r>
            <a:r>
              <a:rPr lang="en-US" altLang="zh-CN" dirty="0"/>
              <a:t>3</a:t>
            </a:r>
            <a:r>
              <a:rPr lang="zh-CN" altLang="en-US" dirty="0"/>
              <a:t>种方式。</a:t>
            </a:r>
          </a:p>
          <a:p>
            <a:r>
              <a:rPr lang="en-US" altLang="zh-CN" dirty="0"/>
              <a:t>1</a:t>
            </a:r>
            <a:r>
              <a:rPr lang="zh-CN" altLang="en-US" dirty="0"/>
              <a:t>．使用函数名来调用函数</a:t>
            </a:r>
          </a:p>
          <a:p>
            <a:r>
              <a:rPr lang="zh-CN" altLang="en-US" dirty="0"/>
              <a:t>在</a:t>
            </a:r>
            <a:r>
              <a:rPr lang="en-US" altLang="zh-CN" dirty="0"/>
              <a:t>JavaScript</a:t>
            </a:r>
            <a:r>
              <a:rPr lang="zh-CN" altLang="en-US" dirty="0"/>
              <a:t>程序中，可以直接使用函数名来调用函数。无论是内置函数还是自定义函数，调用函数的方法是一样的。用函数名来调用函数的形式是“函数名</a:t>
            </a:r>
            <a:r>
              <a:rPr lang="en-US" altLang="zh-CN" dirty="0"/>
              <a:t>()”</a:t>
            </a:r>
            <a:r>
              <a:rPr lang="zh-CN" altLang="en-US" dirty="0"/>
              <a:t>，在函数调用时后面必须加括号，如下代码所示。</a:t>
            </a:r>
          </a:p>
          <a:p>
            <a:r>
              <a:rPr lang="en-US" altLang="zh-CN" dirty="0" err="1"/>
              <a:t>PrintStr</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283618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xmlns="" id="{71B09589-68D4-4F93-A712-446231B1524A}"/>
              </a:ext>
            </a:extLst>
          </p:cNvPr>
          <p:cNvSpPr>
            <a:spLocks noGrp="1"/>
          </p:cNvSpPr>
          <p:nvPr>
            <p:ph type="title"/>
          </p:nvPr>
        </p:nvSpPr>
        <p:spPr/>
        <p:txBody>
          <a:bodyPr/>
          <a:lstStyle/>
          <a:p>
            <a:r>
              <a:rPr lang="zh-CN" altLang="en-US" dirty="0"/>
              <a:t>自定义函数的调用</a:t>
            </a:r>
            <a:br>
              <a:rPr lang="zh-CN" altLang="en-US" dirty="0"/>
            </a:br>
            <a:endParaRPr lang="zh-CN" altLang="en-US" dirty="0"/>
          </a:p>
        </p:txBody>
      </p:sp>
      <p:sp>
        <p:nvSpPr>
          <p:cNvPr id="9" name="内容占位符 8">
            <a:extLst>
              <a:ext uri="{FF2B5EF4-FFF2-40B4-BE49-F238E27FC236}">
                <a16:creationId xmlns:a16="http://schemas.microsoft.com/office/drawing/2014/main" xmlns="" id="{3795E791-38ED-42EE-8262-B154E41A8CEA}"/>
              </a:ext>
            </a:extLst>
          </p:cNvPr>
          <p:cNvSpPr>
            <a:spLocks noGrp="1"/>
          </p:cNvSpPr>
          <p:nvPr>
            <p:ph idx="1"/>
          </p:nvPr>
        </p:nvSpPr>
        <p:spPr>
          <a:xfrm>
            <a:off x="838200" y="1090839"/>
            <a:ext cx="10515600" cy="5124431"/>
          </a:xfrm>
        </p:spPr>
        <p:txBody>
          <a:bodyPr>
            <a:normAutofit/>
          </a:bodyPr>
          <a:lstStyle/>
          <a:p>
            <a:r>
              <a:rPr lang="en-US" altLang="zh-CN" dirty="0"/>
              <a:t>2</a:t>
            </a:r>
            <a:r>
              <a:rPr lang="zh-CN" altLang="en-US" dirty="0"/>
              <a:t>．在</a:t>
            </a:r>
            <a:r>
              <a:rPr lang="en-US" altLang="zh-CN" dirty="0"/>
              <a:t>HTML</a:t>
            </a:r>
            <a:r>
              <a:rPr lang="zh-CN" altLang="en-US" dirty="0"/>
              <a:t>中用超链接的方式来调用函数</a:t>
            </a:r>
          </a:p>
          <a:p>
            <a:r>
              <a:rPr lang="zh-CN" altLang="en-US" dirty="0"/>
              <a:t>在</a:t>
            </a:r>
            <a:r>
              <a:rPr lang="en-US" altLang="zh-CN" dirty="0"/>
              <a:t>HTML</a:t>
            </a:r>
            <a:r>
              <a:rPr lang="zh-CN" altLang="en-US" dirty="0"/>
              <a:t>中，可以在 </a:t>
            </a:r>
            <a:r>
              <a:rPr lang="en-US" altLang="zh-CN" dirty="0"/>
              <a:t>a</a:t>
            </a:r>
            <a:r>
              <a:rPr lang="zh-CN" altLang="en-US" dirty="0"/>
              <a:t>链接中使用“</a:t>
            </a:r>
            <a:r>
              <a:rPr lang="en-US" altLang="zh-CN" dirty="0" err="1"/>
              <a:t>javascript</a:t>
            </a:r>
            <a:r>
              <a:rPr lang="zh-CN" altLang="en-US" dirty="0"/>
              <a:t>：”的方式来调用</a:t>
            </a:r>
            <a:r>
              <a:rPr lang="en-US" altLang="zh-CN" dirty="0"/>
              <a:t>JavaScript</a:t>
            </a:r>
            <a:r>
              <a:rPr lang="zh-CN" altLang="en-US" dirty="0"/>
              <a:t>函数。调用方法如下。</a:t>
            </a:r>
          </a:p>
          <a:p>
            <a:r>
              <a:rPr lang="en-US" altLang="zh-CN" dirty="0"/>
              <a:t>&lt;a </a:t>
            </a:r>
            <a:r>
              <a:rPr lang="en-US" altLang="zh-CN" dirty="0" err="1"/>
              <a:t>href</a:t>
            </a:r>
            <a:r>
              <a:rPr lang="en-US" altLang="zh-CN" dirty="0"/>
              <a:t>="</a:t>
            </a:r>
            <a:r>
              <a:rPr lang="en-US" altLang="zh-CN" dirty="0" err="1"/>
              <a:t>javascript</a:t>
            </a:r>
            <a:r>
              <a:rPr lang="en-US" altLang="zh-CN" dirty="0"/>
              <a:t>:</a:t>
            </a:r>
            <a:r>
              <a:rPr lang="zh-CN" altLang="en-US" dirty="0"/>
              <a:t>函数名</a:t>
            </a:r>
            <a:r>
              <a:rPr lang="en-US" altLang="zh-CN" dirty="0"/>
              <a:t>(</a:t>
            </a:r>
            <a:r>
              <a:rPr lang="zh-CN" altLang="en-US" dirty="0"/>
              <a:t>参数</a:t>
            </a:r>
            <a:r>
              <a:rPr lang="en-US" altLang="zh-CN" dirty="0"/>
              <a:t>)"&gt;…&lt;/a&gt;</a:t>
            </a:r>
          </a:p>
          <a:p>
            <a:r>
              <a:rPr lang="en-US" altLang="zh-CN" dirty="0"/>
              <a:t>3</a:t>
            </a:r>
            <a:r>
              <a:rPr lang="zh-CN" altLang="en-US" dirty="0"/>
              <a:t>．在事件中与事件结合调用函数</a:t>
            </a:r>
          </a:p>
          <a:p>
            <a:r>
              <a:rPr lang="zh-CN" altLang="en-US" dirty="0"/>
              <a:t>在事件处理中，可以将</a:t>
            </a:r>
            <a:r>
              <a:rPr lang="en-US" altLang="zh-CN" dirty="0"/>
              <a:t>JavaScript</a:t>
            </a:r>
            <a:r>
              <a:rPr lang="zh-CN" altLang="en-US" dirty="0"/>
              <a:t>函数作为</a:t>
            </a:r>
            <a:r>
              <a:rPr lang="en-US" altLang="zh-CN" dirty="0"/>
              <a:t>JavaScript</a:t>
            </a:r>
            <a:r>
              <a:rPr lang="zh-CN" altLang="en-US" dirty="0"/>
              <a:t>事件处理函数来调用，当触发事件时会自动调用指定的</a:t>
            </a:r>
            <a:r>
              <a:rPr lang="en-US" altLang="zh-CN" dirty="0"/>
              <a:t>JavaScript</a:t>
            </a:r>
            <a:r>
              <a:rPr lang="zh-CN" altLang="en-US"/>
              <a:t>函数</a:t>
            </a:r>
            <a:r>
              <a:rPr lang="zh-CN" altLang="en-US" smtClean="0"/>
              <a:t>。</a:t>
            </a:r>
            <a:endParaRPr lang="zh-CN" altLang="en-US" dirty="0"/>
          </a:p>
          <a:p>
            <a:endParaRPr lang="zh-CN" altLang="en-US" dirty="0"/>
          </a:p>
        </p:txBody>
      </p:sp>
    </p:spTree>
    <p:extLst>
      <p:ext uri="{BB962C8B-B14F-4D97-AF65-F5344CB8AC3E}">
        <p14:creationId xmlns:p14="http://schemas.microsoft.com/office/powerpoint/2010/main" val="360411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786838-281E-42F4-BEB1-4ADDF54A5DBB}"/>
              </a:ext>
            </a:extLst>
          </p:cNvPr>
          <p:cNvSpPr>
            <a:spLocks noGrp="1"/>
          </p:cNvSpPr>
          <p:nvPr>
            <p:ph type="title"/>
          </p:nvPr>
        </p:nvSpPr>
        <p:spPr/>
        <p:txBody>
          <a:bodyPr/>
          <a:lstStyle/>
          <a:p>
            <a:r>
              <a:rPr lang="zh-CN" altLang="en-US" dirty="0"/>
              <a:t>函数的参数和返回值</a:t>
            </a:r>
            <a:br>
              <a:rPr lang="zh-CN" altLang="en-US" dirty="0"/>
            </a:br>
            <a:endParaRPr lang="zh-CN" altLang="en-US" dirty="0"/>
          </a:p>
        </p:txBody>
      </p:sp>
      <p:sp>
        <p:nvSpPr>
          <p:cNvPr id="3" name="内容占位符 2">
            <a:extLst>
              <a:ext uri="{FF2B5EF4-FFF2-40B4-BE49-F238E27FC236}">
                <a16:creationId xmlns:a16="http://schemas.microsoft.com/office/drawing/2014/main" xmlns="" id="{46CAF580-EEB5-4A61-9097-1723A746FBD6}"/>
              </a:ext>
            </a:extLst>
          </p:cNvPr>
          <p:cNvSpPr>
            <a:spLocks noGrp="1"/>
          </p:cNvSpPr>
          <p:nvPr>
            <p:ph idx="1"/>
          </p:nvPr>
        </p:nvSpPr>
        <p:spPr/>
        <p:txBody>
          <a:bodyPr>
            <a:normAutofit fontScale="62500" lnSpcReduction="20000"/>
          </a:bodyPr>
          <a:lstStyle/>
          <a:p>
            <a:r>
              <a:rPr lang="en-US" altLang="zh-CN" dirty="0"/>
              <a:t>JavaScript</a:t>
            </a:r>
            <a:r>
              <a:rPr lang="zh-CN" altLang="en-US" dirty="0"/>
              <a:t>函数在定义和调用时是可以有参数和返回值的，本节将针对函数的参数和返回值进行讲解。</a:t>
            </a:r>
          </a:p>
          <a:p>
            <a:r>
              <a:rPr lang="en-US" altLang="zh-CN" dirty="0"/>
              <a:t>1</a:t>
            </a:r>
            <a:r>
              <a:rPr lang="zh-CN" altLang="en-US" dirty="0"/>
              <a:t>．函数的参数</a:t>
            </a:r>
          </a:p>
          <a:p>
            <a:r>
              <a:rPr lang="zh-CN" altLang="en-US" dirty="0"/>
              <a:t>按照函数定义的语法格式，在创建自定义函数时，在函数名后面可以有</a:t>
            </a:r>
            <a:r>
              <a:rPr lang="en-US" altLang="zh-CN" dirty="0"/>
              <a:t>1</a:t>
            </a:r>
            <a:r>
              <a:rPr lang="zh-CN" altLang="en-US" dirty="0"/>
              <a:t>个或多个参数，如下所示。</a:t>
            </a:r>
          </a:p>
          <a:p>
            <a:r>
              <a:rPr lang="en-US" altLang="zh-CN" dirty="0"/>
              <a:t>function </a:t>
            </a:r>
            <a:r>
              <a:rPr lang="zh-CN" altLang="en-US" dirty="0"/>
              <a:t>函数名（</a:t>
            </a:r>
            <a:r>
              <a:rPr lang="en-US" altLang="zh-CN" dirty="0"/>
              <a:t>[</a:t>
            </a:r>
            <a:r>
              <a:rPr lang="zh-CN" altLang="en-US" dirty="0"/>
              <a:t>参数</a:t>
            </a:r>
            <a:r>
              <a:rPr lang="en-US" altLang="zh-CN" dirty="0"/>
              <a:t>1],[</a:t>
            </a:r>
            <a:r>
              <a:rPr lang="zh-CN" altLang="en-US" dirty="0"/>
              <a:t>参数</a:t>
            </a:r>
            <a:r>
              <a:rPr lang="en-US" altLang="zh-CN" dirty="0"/>
              <a:t>2]…</a:t>
            </a:r>
            <a:r>
              <a:rPr lang="zh-CN" altLang="en-US" dirty="0"/>
              <a:t>）</a:t>
            </a:r>
            <a:r>
              <a:rPr lang="en-US" altLang="zh-CN" dirty="0"/>
              <a:t>{</a:t>
            </a:r>
          </a:p>
          <a:p>
            <a:r>
              <a:rPr lang="en-US" altLang="zh-CN" dirty="0"/>
              <a:t>     </a:t>
            </a:r>
            <a:r>
              <a:rPr lang="zh-CN" altLang="en-US" dirty="0"/>
              <a:t>函数体；</a:t>
            </a:r>
          </a:p>
          <a:p>
            <a:r>
              <a:rPr lang="zh-CN" altLang="en-US" dirty="0"/>
              <a:t>      </a:t>
            </a:r>
            <a:r>
              <a:rPr lang="en-US" altLang="zh-CN" dirty="0"/>
              <a:t>[return </a:t>
            </a:r>
            <a:r>
              <a:rPr lang="zh-CN" altLang="en-US" dirty="0"/>
              <a:t>表达式</a:t>
            </a:r>
            <a:r>
              <a:rPr lang="en-US" altLang="zh-CN" dirty="0"/>
              <a:t>]</a:t>
            </a:r>
          </a:p>
          <a:p>
            <a:r>
              <a:rPr lang="en-US" altLang="zh-CN" dirty="0"/>
              <a:t>}</a:t>
            </a:r>
          </a:p>
          <a:p>
            <a:r>
              <a:rPr lang="zh-CN" altLang="en-US" dirty="0"/>
              <a:t>我们把定义函数时指定的参数称为形式参数，简称形参；而把调用函数时为形参实际传递的值称为实际参数，简称实参。</a:t>
            </a:r>
          </a:p>
          <a:p>
            <a:r>
              <a:rPr lang="zh-CN" altLang="en-US" dirty="0"/>
              <a:t>如果定义的函数中有参数，那么调用这种函数的方式就如下所示。</a:t>
            </a:r>
          </a:p>
          <a:p>
            <a:r>
              <a:rPr lang="zh-CN" altLang="en-US" dirty="0"/>
              <a:t>函数名（实参</a:t>
            </a:r>
            <a:r>
              <a:rPr lang="en-US" altLang="zh-CN" dirty="0"/>
              <a:t>1</a:t>
            </a:r>
            <a:r>
              <a:rPr lang="zh-CN" altLang="en-US" dirty="0"/>
              <a:t>，实参</a:t>
            </a:r>
            <a:r>
              <a:rPr lang="en-US" altLang="zh-CN" dirty="0"/>
              <a:t>2</a:t>
            </a:r>
            <a:r>
              <a:rPr lang="zh-CN" altLang="en-US" dirty="0"/>
              <a:t>，</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393335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786838-281E-42F4-BEB1-4ADDF54A5DBB}"/>
              </a:ext>
            </a:extLst>
          </p:cNvPr>
          <p:cNvSpPr>
            <a:spLocks noGrp="1"/>
          </p:cNvSpPr>
          <p:nvPr>
            <p:ph type="title"/>
          </p:nvPr>
        </p:nvSpPr>
        <p:spPr/>
        <p:txBody>
          <a:bodyPr/>
          <a:lstStyle/>
          <a:p>
            <a:r>
              <a:rPr lang="zh-CN" altLang="en-US" dirty="0"/>
              <a:t>函数的参数和返回值</a:t>
            </a:r>
            <a:br>
              <a:rPr lang="zh-CN" altLang="en-US" dirty="0"/>
            </a:br>
            <a:endParaRPr lang="zh-CN" altLang="en-US" dirty="0"/>
          </a:p>
        </p:txBody>
      </p:sp>
      <p:sp>
        <p:nvSpPr>
          <p:cNvPr id="3" name="内容占位符 2">
            <a:extLst>
              <a:ext uri="{FF2B5EF4-FFF2-40B4-BE49-F238E27FC236}">
                <a16:creationId xmlns:a16="http://schemas.microsoft.com/office/drawing/2014/main" xmlns="" id="{46CAF580-EEB5-4A61-9097-1723A746FBD6}"/>
              </a:ext>
            </a:extLst>
          </p:cNvPr>
          <p:cNvSpPr>
            <a:spLocks noGrp="1"/>
          </p:cNvSpPr>
          <p:nvPr>
            <p:ph idx="1"/>
          </p:nvPr>
        </p:nvSpPr>
        <p:spPr/>
        <p:txBody>
          <a:bodyPr>
            <a:normAutofit/>
          </a:bodyPr>
          <a:lstStyle/>
          <a:p>
            <a:r>
              <a:rPr lang="en-US" altLang="zh-CN" dirty="0"/>
              <a:t>2</a:t>
            </a:r>
            <a:r>
              <a:rPr lang="zh-CN" altLang="zh-CN" dirty="0"/>
              <a:t>．函数的返回值</a:t>
            </a:r>
          </a:p>
          <a:p>
            <a:r>
              <a:rPr lang="zh-CN" altLang="zh-CN" dirty="0"/>
              <a:t>函数的返回值是指函数在调用后获得的数据。在定义函数时，可以为函数指定一个返回值，函数的返回值可以是任何数据类型。在</a:t>
            </a:r>
            <a:r>
              <a:rPr lang="en-US" altLang="zh-CN" dirty="0"/>
              <a:t>JavaScript</a:t>
            </a:r>
            <a:r>
              <a:rPr lang="zh-CN" altLang="zh-CN" dirty="0"/>
              <a:t>中使用</a:t>
            </a:r>
            <a:r>
              <a:rPr lang="en-US" altLang="zh-CN" dirty="0"/>
              <a:t>return</a:t>
            </a:r>
            <a:r>
              <a:rPr lang="zh-CN" altLang="zh-CN" dirty="0"/>
              <a:t>语句返回值并退出函数。函数</a:t>
            </a:r>
            <a:r>
              <a:rPr lang="en-US" altLang="zh-CN" dirty="0"/>
              <a:t>return</a:t>
            </a:r>
            <a:r>
              <a:rPr lang="zh-CN" altLang="zh-CN" dirty="0"/>
              <a:t>语句的语法格式如下所示。</a:t>
            </a:r>
          </a:p>
          <a:p>
            <a:r>
              <a:rPr lang="zh-CN" altLang="zh-CN" dirty="0"/>
              <a:t>return 表达式；</a:t>
            </a:r>
          </a:p>
          <a:p>
            <a:r>
              <a:rPr lang="zh-CN" altLang="zh-CN" dirty="0"/>
              <a:t>这条语句的作用是结束函数体的执行，并把表达式的值作为函数的返回值。</a:t>
            </a:r>
          </a:p>
          <a:p>
            <a:endParaRPr lang="zh-CN" altLang="en-US" dirty="0"/>
          </a:p>
        </p:txBody>
      </p:sp>
    </p:spTree>
    <p:extLst>
      <p:ext uri="{BB962C8B-B14F-4D97-AF65-F5344CB8AC3E}">
        <p14:creationId xmlns:p14="http://schemas.microsoft.com/office/powerpoint/2010/main" val="269317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B505BBE-685C-41BA-8CCA-D272EA3E30F0}"/>
              </a:ext>
            </a:extLst>
          </p:cNvPr>
          <p:cNvSpPr>
            <a:spLocks noGrp="1"/>
          </p:cNvSpPr>
          <p:nvPr>
            <p:ph type="title"/>
          </p:nvPr>
        </p:nvSpPr>
        <p:spPr/>
        <p:txBody>
          <a:bodyPr/>
          <a:lstStyle/>
          <a:p>
            <a:r>
              <a:rPr lang="zh-CN" altLang="en-US" dirty="0"/>
              <a:t>函数变量的作用域</a:t>
            </a:r>
            <a:br>
              <a:rPr lang="zh-CN" altLang="en-US" dirty="0"/>
            </a:br>
            <a:endParaRPr lang="zh-CN" altLang="en-US" dirty="0"/>
          </a:p>
        </p:txBody>
      </p:sp>
      <p:sp>
        <p:nvSpPr>
          <p:cNvPr id="3" name="内容占位符 2">
            <a:extLst>
              <a:ext uri="{FF2B5EF4-FFF2-40B4-BE49-F238E27FC236}">
                <a16:creationId xmlns:a16="http://schemas.microsoft.com/office/drawing/2014/main" xmlns="" id="{8785F6BB-D341-4B6A-93B5-F2CD4322E97F}"/>
              </a:ext>
            </a:extLst>
          </p:cNvPr>
          <p:cNvSpPr>
            <a:spLocks noGrp="1"/>
          </p:cNvSpPr>
          <p:nvPr>
            <p:ph idx="1"/>
          </p:nvPr>
        </p:nvSpPr>
        <p:spPr/>
        <p:txBody>
          <a:bodyPr/>
          <a:lstStyle/>
          <a:p>
            <a:r>
              <a:rPr lang="zh-CN" altLang="en-US" dirty="0"/>
              <a:t>函数变量的作用域在变量的那一章节中已经对其进行了简单的描述。我们经常把在函数中定义的变量称为局部变量，局部变量只在定义它的函数内部有效。在函数体外，即使使用同一个名字的变量，也被看作另一个变量。相应地，在函数体外定义的变量称为全局变量。全局变量在定义后的程序代码中都有效，包括它后面定义的函数体。注意如果局部变量和全局变量同名，在函数体内，只有局部变量是有效的。</a:t>
            </a:r>
          </a:p>
          <a:p>
            <a:endParaRPr lang="zh-CN" altLang="en-US" dirty="0"/>
          </a:p>
        </p:txBody>
      </p:sp>
    </p:spTree>
    <p:extLst>
      <p:ext uri="{BB962C8B-B14F-4D97-AF65-F5344CB8AC3E}">
        <p14:creationId xmlns:p14="http://schemas.microsoft.com/office/powerpoint/2010/main" val="5931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EFDC4140-D58D-4834-9A47-C29DA7A4A775}"/>
              </a:ext>
            </a:extLst>
          </p:cNvPr>
          <p:cNvSpPr>
            <a:spLocks noGrp="1"/>
          </p:cNvSpPr>
          <p:nvPr>
            <p:ph type="title"/>
          </p:nvPr>
        </p:nvSpPr>
        <p:spPr/>
        <p:txBody>
          <a:bodyPr/>
          <a:lstStyle/>
          <a:p>
            <a:r>
              <a:rPr lang="zh-CN" altLang="zh-CN" dirty="0"/>
              <a:t>学习目标：</a:t>
            </a:r>
            <a:br>
              <a:rPr lang="zh-CN" altLang="zh-CN" dirty="0"/>
            </a:br>
            <a:endParaRPr lang="zh-CN" altLang="en-US" dirty="0"/>
          </a:p>
        </p:txBody>
      </p:sp>
      <p:sp>
        <p:nvSpPr>
          <p:cNvPr id="5" name="内容占位符 4">
            <a:extLst>
              <a:ext uri="{FF2B5EF4-FFF2-40B4-BE49-F238E27FC236}">
                <a16:creationId xmlns:a16="http://schemas.microsoft.com/office/drawing/2014/main" xmlns="" id="{931B6B04-FE77-40C9-BBD1-5DE05842D946}"/>
              </a:ext>
            </a:extLst>
          </p:cNvPr>
          <p:cNvSpPr>
            <a:spLocks noGrp="1"/>
          </p:cNvSpPr>
          <p:nvPr>
            <p:ph idx="1"/>
          </p:nvPr>
        </p:nvSpPr>
        <p:spPr/>
        <p:txBody>
          <a:bodyPr>
            <a:normAutofit/>
          </a:bodyPr>
          <a:lstStyle/>
          <a:p>
            <a:r>
              <a:rPr lang="en-US" altLang="zh-CN" dirty="0"/>
              <a:t>	</a:t>
            </a:r>
            <a:endParaRPr lang="zh-CN" altLang="zh-CN" dirty="0"/>
          </a:p>
          <a:p>
            <a:r>
              <a:rPr lang="zh-CN" altLang="zh-CN" dirty="0"/>
              <a:t>■ 掌握函数的概念及函数的特点</a:t>
            </a:r>
          </a:p>
          <a:p>
            <a:r>
              <a:rPr lang="zh-CN" altLang="zh-CN" dirty="0"/>
              <a:t>■ 掌握常用的内置函数的使用</a:t>
            </a:r>
          </a:p>
          <a:p>
            <a:r>
              <a:rPr lang="zh-CN" altLang="zh-CN" dirty="0"/>
              <a:t>■ 掌握自定义函数的创建和调用方法</a:t>
            </a:r>
          </a:p>
          <a:p>
            <a:r>
              <a:rPr lang="zh-CN" altLang="zh-CN" dirty="0"/>
              <a:t>■ 掌握函数的参数以及函数的返回值在程序中的应用</a:t>
            </a:r>
          </a:p>
          <a:p>
            <a:r>
              <a:rPr lang="zh-CN" altLang="zh-CN" dirty="0"/>
              <a:t>■ 掌握函数的嵌套方法和理解函数变量的作用域</a:t>
            </a:r>
          </a:p>
          <a:p>
            <a:endParaRPr lang="zh-CN" altLang="en-US" dirty="0"/>
          </a:p>
        </p:txBody>
      </p:sp>
    </p:spTree>
    <p:extLst>
      <p:ext uri="{BB962C8B-B14F-4D97-AF65-F5344CB8AC3E}">
        <p14:creationId xmlns:p14="http://schemas.microsoft.com/office/powerpoint/2010/main" val="382405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C87F7E-446D-4C86-BEA0-0D340097FD0A}"/>
              </a:ext>
            </a:extLst>
          </p:cNvPr>
          <p:cNvSpPr>
            <a:spLocks noGrp="1"/>
          </p:cNvSpPr>
          <p:nvPr>
            <p:ph type="title"/>
          </p:nvPr>
        </p:nvSpPr>
        <p:spPr/>
        <p:txBody>
          <a:bodyPr/>
          <a:lstStyle/>
          <a:p>
            <a:r>
              <a:rPr lang="zh-CN" altLang="en-US"/>
              <a:t>函数的嵌套</a:t>
            </a:r>
          </a:p>
        </p:txBody>
      </p:sp>
      <p:sp>
        <p:nvSpPr>
          <p:cNvPr id="3" name="内容占位符 2">
            <a:extLst>
              <a:ext uri="{FF2B5EF4-FFF2-40B4-BE49-F238E27FC236}">
                <a16:creationId xmlns:a16="http://schemas.microsoft.com/office/drawing/2014/main" xmlns="" id="{9020B1C1-2611-48D6-90A6-2BE301D63F25}"/>
              </a:ext>
            </a:extLst>
          </p:cNvPr>
          <p:cNvSpPr>
            <a:spLocks noGrp="1"/>
          </p:cNvSpPr>
          <p:nvPr>
            <p:ph idx="1"/>
          </p:nvPr>
        </p:nvSpPr>
        <p:spPr/>
        <p:txBody>
          <a:bodyPr/>
          <a:lstStyle/>
          <a:p>
            <a:r>
              <a:rPr lang="zh-CN" altLang="en-US" dirty="0"/>
              <a:t>函数的嵌套是指在一个函数内可以包含另外一个函数。在</a:t>
            </a:r>
            <a:r>
              <a:rPr lang="en-US" altLang="zh-CN" dirty="0"/>
              <a:t>JavaScript</a:t>
            </a:r>
            <a:r>
              <a:rPr lang="zh-CN" altLang="en-US" dirty="0"/>
              <a:t>中，一个函数体内的语句可以调用另外一个函数，这就是函数的嵌套调用。在函数嵌套调用中，被调用的函数应该先写好，否则不能完成函数的嵌套调用。函数嵌套调用的流程如图</a:t>
            </a:r>
            <a:r>
              <a:rPr lang="en-US" altLang="zh-CN" dirty="0"/>
              <a:t>4-13</a:t>
            </a:r>
            <a:r>
              <a:rPr lang="zh-CN" altLang="en-US" dirty="0"/>
              <a:t>所示。</a:t>
            </a:r>
          </a:p>
          <a:p>
            <a:endParaRPr lang="zh-CN" altLang="en-US" dirty="0"/>
          </a:p>
        </p:txBody>
      </p:sp>
    </p:spTree>
    <p:extLst>
      <p:ext uri="{BB962C8B-B14F-4D97-AF65-F5344CB8AC3E}">
        <p14:creationId xmlns:p14="http://schemas.microsoft.com/office/powerpoint/2010/main" val="319031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、创建匿名函数</a:t>
            </a:r>
            <a:endParaRPr lang="zh-CN" altLang="en-US" dirty="0"/>
          </a:p>
        </p:txBody>
      </p:sp>
      <p:sp>
        <p:nvSpPr>
          <p:cNvPr id="3" name="内容占位符 2"/>
          <p:cNvSpPr>
            <a:spLocks noGrp="1"/>
          </p:cNvSpPr>
          <p:nvPr>
            <p:ph idx="1"/>
          </p:nvPr>
        </p:nvSpPr>
        <p:spPr/>
        <p:txBody>
          <a:bodyPr/>
          <a:lstStyle/>
          <a:p>
            <a:r>
              <a:rPr lang="zh-CN" altLang="en-US" dirty="0" smtClean="0"/>
              <a:t>例如：</a:t>
            </a:r>
            <a:r>
              <a:rPr lang="en-US" altLang="zh-CN" dirty="0"/>
              <a:t>JavaScript</a:t>
            </a:r>
            <a:r>
              <a:rPr lang="zh-CN" altLang="zh-CN" dirty="0"/>
              <a:t>允许在表达式中定义函数。例如，在表达式中定义求和函数。</a:t>
            </a:r>
          </a:p>
          <a:p>
            <a:pPr marL="457063" lvl="1" indent="0">
              <a:buNone/>
            </a:pPr>
            <a:r>
              <a:rPr lang="zh-CN" altLang="zh-CN" sz="2400" dirty="0"/>
              <a:t>var sum2 = function (a, b) {</a:t>
            </a:r>
          </a:p>
          <a:p>
            <a:pPr marL="457063" lvl="1" indent="0">
              <a:buNone/>
            </a:pPr>
            <a:r>
              <a:rPr lang="en-US" altLang="zh-CN" sz="2400" dirty="0"/>
              <a:t>    return a + b</a:t>
            </a:r>
            <a:endParaRPr lang="zh-CN" altLang="zh-CN" sz="2400" dirty="0"/>
          </a:p>
          <a:p>
            <a:pPr marL="457063" lvl="1" indent="0">
              <a:buNone/>
            </a:pPr>
            <a:r>
              <a:rPr lang="en-US" altLang="zh-CN" sz="2400" dirty="0"/>
              <a:t>}</a:t>
            </a:r>
            <a:endParaRPr lang="zh-CN" altLang="zh-CN" sz="2400" dirty="0"/>
          </a:p>
          <a:p>
            <a:endParaRPr lang="zh-CN" altLang="en-US" dirty="0"/>
          </a:p>
        </p:txBody>
      </p:sp>
    </p:spTree>
    <p:extLst>
      <p:ext uri="{BB962C8B-B14F-4D97-AF65-F5344CB8AC3E}">
        <p14:creationId xmlns:p14="http://schemas.microsoft.com/office/powerpoint/2010/main" val="6509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匿名函数的调用</a:t>
            </a:r>
            <a:endParaRPr lang="zh-CN" altLang="en-US" dirty="0"/>
          </a:p>
        </p:txBody>
      </p:sp>
      <p:sp>
        <p:nvSpPr>
          <p:cNvPr id="3" name="内容占位符 2"/>
          <p:cNvSpPr>
            <a:spLocks noGrp="1"/>
          </p:cNvSpPr>
          <p:nvPr>
            <p:ph idx="1"/>
          </p:nvPr>
        </p:nvSpPr>
        <p:spPr/>
        <p:txBody>
          <a:bodyPr/>
          <a:lstStyle/>
          <a:p>
            <a:r>
              <a:rPr lang="zh-CN" altLang="en-US" dirty="0" smtClean="0"/>
              <a:t>由于匿名的整个语句可以像值一样赋值给一个变量保存，也可以将它赋给一个事件触发，因此可用变量名或者事件名调用匿名函数</a:t>
            </a:r>
            <a:endParaRPr lang="zh-CN" altLang="en-US" dirty="0"/>
          </a:p>
        </p:txBody>
      </p:sp>
    </p:spTree>
    <p:extLst>
      <p:ext uri="{BB962C8B-B14F-4D97-AF65-F5344CB8AC3E}">
        <p14:creationId xmlns:p14="http://schemas.microsoft.com/office/powerpoint/2010/main" val="146879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0" y="2322598"/>
            <a:ext cx="1385889" cy="2214565"/>
            <a:chOff x="0" y="2322598"/>
            <a:chExt cx="1385889" cy="2214565"/>
          </a:xfrm>
        </p:grpSpPr>
        <p:sp>
          <p:nvSpPr>
            <p:cNvPr id="5" name="提取 4"/>
            <p:cNvSpPr/>
            <p:nvPr/>
          </p:nvSpPr>
          <p:spPr>
            <a:xfrm rot="5400000">
              <a:off x="-414338" y="2736936"/>
              <a:ext cx="2214565" cy="1385889"/>
            </a:xfrm>
            <a:prstGeom prst="flowChartExtract">
              <a:avLst/>
            </a:prstGeom>
            <a:solidFill>
              <a:srgbClr val="2A87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提取 5"/>
            <p:cNvSpPr/>
            <p:nvPr/>
          </p:nvSpPr>
          <p:spPr>
            <a:xfrm rot="5400000">
              <a:off x="866236" y="3060197"/>
              <a:ext cx="639256" cy="400050"/>
            </a:xfrm>
            <a:prstGeom prst="flowChartExtract">
              <a:avLst/>
            </a:prstGeom>
            <a:solidFill>
              <a:srgbClr val="DF6A2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提取 6"/>
          <p:cNvSpPr/>
          <p:nvPr/>
        </p:nvSpPr>
        <p:spPr>
          <a:xfrm rot="16200000" flipH="1">
            <a:off x="7786735" y="1557330"/>
            <a:ext cx="5442231" cy="3405783"/>
          </a:xfrm>
          <a:prstGeom prst="flowChartExtract">
            <a:avLst/>
          </a:prstGeom>
          <a:solidFill>
            <a:srgbClr val="2A87C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3141930" y="3045159"/>
            <a:ext cx="4239491" cy="769441"/>
          </a:xfrm>
          <a:prstGeom prst="rect">
            <a:avLst/>
          </a:prstGeom>
          <a:noFill/>
        </p:spPr>
        <p:txBody>
          <a:bodyPr wrap="square" rtlCol="0">
            <a:spAutoFit/>
          </a:bodyPr>
          <a:lstStyle>
            <a:defPPr>
              <a:defRPr lang="zh-CN"/>
            </a:defPPr>
            <a:lvl1pPr>
              <a:defRPr kumimoji="1" sz="4400">
                <a:solidFill>
                  <a:srgbClr val="231715"/>
                </a:solidFill>
                <a:latin typeface="FZXiaoBiaoSong-B05S" charset="-122"/>
                <a:ea typeface="FZXiaoBiaoSong-B05S" charset="-122"/>
                <a:cs typeface="FZXiaoBiaoSong-B05S" charset="-122"/>
              </a:defRPr>
            </a:lvl1pPr>
          </a:lstStyle>
          <a:p>
            <a:pPr algn="ctr"/>
            <a:r>
              <a:rPr lang="zh-CN" altLang="en-US" b="1" dirty="0">
                <a:solidFill>
                  <a:srgbClr val="281C1A"/>
                </a:solidFill>
                <a:latin typeface="微软雅黑" panose="020B0503020204020204" pitchFamily="34" charset="-122"/>
                <a:ea typeface="微软雅黑" panose="020B0503020204020204" pitchFamily="34" charset="-122"/>
              </a:rPr>
              <a:t>谢谢观看！</a:t>
            </a:r>
          </a:p>
        </p:txBody>
      </p:sp>
      <p:grpSp>
        <p:nvGrpSpPr>
          <p:cNvPr id="19" name="组 18"/>
          <p:cNvGrpSpPr/>
          <p:nvPr/>
        </p:nvGrpSpPr>
        <p:grpSpPr>
          <a:xfrm>
            <a:off x="2486000" y="2515421"/>
            <a:ext cx="1163926" cy="1378091"/>
            <a:chOff x="2596840" y="2515421"/>
            <a:chExt cx="1163926" cy="1378091"/>
          </a:xfrm>
        </p:grpSpPr>
        <p:sp>
          <p:nvSpPr>
            <p:cNvPr id="12" name="椭圆 11"/>
            <p:cNvSpPr/>
            <p:nvPr/>
          </p:nvSpPr>
          <p:spPr>
            <a:xfrm>
              <a:off x="3455963" y="3759192"/>
              <a:ext cx="134320" cy="134320"/>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548955" y="3066700"/>
              <a:ext cx="211811" cy="21181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2670531" y="3432326"/>
              <a:ext cx="304801" cy="30480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2596840" y="2515421"/>
              <a:ext cx="425173" cy="425173"/>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0" name="组 19"/>
          <p:cNvGrpSpPr/>
          <p:nvPr/>
        </p:nvGrpSpPr>
        <p:grpSpPr>
          <a:xfrm flipH="1">
            <a:off x="6517677" y="2515421"/>
            <a:ext cx="1163926" cy="1378091"/>
            <a:chOff x="2596840" y="2515421"/>
            <a:chExt cx="1163926" cy="1378091"/>
          </a:xfrm>
        </p:grpSpPr>
        <p:sp>
          <p:nvSpPr>
            <p:cNvPr id="21" name="椭圆 20"/>
            <p:cNvSpPr/>
            <p:nvPr/>
          </p:nvSpPr>
          <p:spPr>
            <a:xfrm>
              <a:off x="3455963" y="3759192"/>
              <a:ext cx="134320" cy="134320"/>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548955" y="3066700"/>
              <a:ext cx="211811" cy="21181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2670531" y="3432326"/>
              <a:ext cx="304801" cy="30480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2596840" y="2515421"/>
              <a:ext cx="425173" cy="425173"/>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6075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Number_1">
            <a:hlinkClick r:id="rId13" action="ppaction://hlinksldjump"/>
          </p:cNvPr>
          <p:cNvSpPr/>
          <p:nvPr>
            <p:custDataLst>
              <p:tags r:id="rId2"/>
            </p:custDataLst>
          </p:nvPr>
        </p:nvSpPr>
        <p:spPr>
          <a:xfrm>
            <a:off x="4410331" y="161739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6" name="MH_Entry_1">
            <a:hlinkClick r:id="rId13" action="ppaction://hlinksldjump"/>
          </p:cNvPr>
          <p:cNvSpPr/>
          <p:nvPr>
            <p:custDataLst>
              <p:tags r:id="rId3"/>
            </p:custDataLst>
          </p:nvPr>
        </p:nvSpPr>
        <p:spPr>
          <a:xfrm>
            <a:off x="5242659" y="161739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什么是函数</a:t>
            </a:r>
          </a:p>
        </p:txBody>
      </p:sp>
      <p:sp>
        <p:nvSpPr>
          <p:cNvPr id="9" name="MH_Number_3">
            <a:hlinkClick r:id="rId14" action="ppaction://hlinksldjump"/>
          </p:cNvPr>
          <p:cNvSpPr/>
          <p:nvPr>
            <p:custDataLst>
              <p:tags r:id="rId4"/>
            </p:custDataLst>
          </p:nvPr>
        </p:nvSpPr>
        <p:spPr>
          <a:xfrm>
            <a:off x="4410331" y="4439881"/>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ea typeface="华文细黑" panose="02010600040101010101" pitchFamily="2" charset="-122"/>
              </a:rPr>
              <a:t>03</a:t>
            </a:r>
            <a:endParaRPr lang="zh-CN" altLang="en-US" sz="2800" b="1">
              <a:solidFill>
                <a:schemeClr val="accent1"/>
              </a:solidFill>
              <a:ea typeface="华文细黑" panose="02010600040101010101" pitchFamily="2" charset="-122"/>
            </a:endParaRPr>
          </a:p>
        </p:txBody>
      </p:sp>
      <p:sp>
        <p:nvSpPr>
          <p:cNvPr id="10" name="MH_Entry_3">
            <a:hlinkClick r:id="rId14" action="ppaction://hlinksldjump"/>
          </p:cNvPr>
          <p:cNvSpPr/>
          <p:nvPr>
            <p:custDataLst>
              <p:tags r:id="rId5"/>
            </p:custDataLst>
          </p:nvPr>
        </p:nvSpPr>
        <p:spPr>
          <a:xfrm>
            <a:off x="5242659" y="4439881"/>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自定义函数</a:t>
            </a:r>
          </a:p>
        </p:txBody>
      </p:sp>
      <p:sp>
        <p:nvSpPr>
          <p:cNvPr id="21" name="MH_Number_2">
            <a:hlinkClick r:id="rId15" action="ppaction://hlinksldjump"/>
          </p:cNvPr>
          <p:cNvSpPr/>
          <p:nvPr>
            <p:custDataLst>
              <p:tags r:id="rId6"/>
            </p:custDataLst>
          </p:nvPr>
        </p:nvSpPr>
        <p:spPr>
          <a:xfrm>
            <a:off x="4410331" y="3028639"/>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ea typeface="华文细黑" panose="02010600040101010101" pitchFamily="2" charset="-122"/>
              </a:rPr>
              <a:t>02</a:t>
            </a:r>
            <a:endParaRPr lang="zh-CN" altLang="en-US" sz="2800" b="1">
              <a:solidFill>
                <a:schemeClr val="accent1"/>
              </a:solidFill>
              <a:ea typeface="华文细黑" panose="02010600040101010101" pitchFamily="2" charset="-122"/>
            </a:endParaRPr>
          </a:p>
        </p:txBody>
      </p:sp>
      <p:sp>
        <p:nvSpPr>
          <p:cNvPr id="22" name="MH_Entry_2">
            <a:hlinkClick r:id="rId15" action="ppaction://hlinksldjump"/>
          </p:cNvPr>
          <p:cNvSpPr/>
          <p:nvPr>
            <p:custDataLst>
              <p:tags r:id="rId7"/>
            </p:custDataLst>
          </p:nvPr>
        </p:nvSpPr>
        <p:spPr>
          <a:xfrm>
            <a:off x="5242659" y="3028639"/>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预定义函数</a:t>
            </a:r>
          </a:p>
        </p:txBody>
      </p:sp>
      <p:cxnSp>
        <p:nvCxnSpPr>
          <p:cNvPr id="20" name="MH_Others_1"/>
          <p:cNvCxnSpPr/>
          <p:nvPr>
            <p:custDataLst>
              <p:tags r:id="rId8"/>
            </p:custDataLst>
          </p:nvPr>
        </p:nvCxnSpPr>
        <p:spPr>
          <a:xfrm>
            <a:off x="3256636" y="740229"/>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s_2"/>
          <p:cNvSpPr txBox="1"/>
          <p:nvPr>
            <p:custDataLst>
              <p:tags r:id="rId9"/>
            </p:custDataLst>
          </p:nvPr>
        </p:nvSpPr>
        <p:spPr>
          <a:xfrm>
            <a:off x="1819491" y="632971"/>
            <a:ext cx="1054501" cy="1188575"/>
          </a:xfrm>
          <a:prstGeom prst="rect">
            <a:avLst/>
          </a:prstGeom>
          <a:noFill/>
        </p:spPr>
        <p:txBody>
          <a:bodyPr vert="eaVert" wrap="square" rtlCol="0" anchor="ctr" anchorCtr="0">
            <a:noAutofit/>
          </a:bodyPr>
          <a:lstStyle/>
          <a:p>
            <a:r>
              <a:rPr lang="en-US" altLang="zh-CN" sz="8800">
                <a:solidFill>
                  <a:schemeClr val="accent1"/>
                </a:solidFill>
                <a:latin typeface="华文细黑" panose="02010600040101010101" pitchFamily="2" charset="-122"/>
                <a:ea typeface="华文细黑" panose="02010600040101010101" pitchFamily="2" charset="-122"/>
              </a:rPr>
              <a:t>C</a:t>
            </a:r>
            <a:endParaRPr lang="zh-CN" altLang="en-US" sz="4400">
              <a:solidFill>
                <a:schemeClr val="accent1"/>
              </a:solidFill>
              <a:latin typeface="华文细黑" panose="02010600040101010101" pitchFamily="2" charset="-122"/>
              <a:ea typeface="华文细黑" panose="02010600040101010101" pitchFamily="2" charset="-122"/>
            </a:endParaRPr>
          </a:p>
        </p:txBody>
      </p:sp>
      <p:sp>
        <p:nvSpPr>
          <p:cNvPr id="24" name="MH_Others_3"/>
          <p:cNvSpPr txBox="1"/>
          <p:nvPr>
            <p:custDataLst>
              <p:tags r:id="rId10"/>
            </p:custDataLst>
          </p:nvPr>
        </p:nvSpPr>
        <p:spPr>
          <a:xfrm>
            <a:off x="2009079" y="3331097"/>
            <a:ext cx="693893" cy="1498463"/>
          </a:xfrm>
          <a:prstGeom prst="rect">
            <a:avLst/>
          </a:prstGeom>
          <a:noFill/>
        </p:spPr>
        <p:txBody>
          <a:bodyPr vert="horz" wrap="square" rtlCol="0" anchor="ctr" anchorCtr="0">
            <a:noAutofit/>
          </a:bodyPr>
          <a:lstStyle/>
          <a:p>
            <a:pPr algn="ctr"/>
            <a:r>
              <a:rPr lang="zh-CN" altLang="en-US" sz="4800" b="1">
                <a:solidFill>
                  <a:schemeClr val="accent1"/>
                </a:solidFill>
                <a:latin typeface="华文细黑" panose="02010600040101010101" pitchFamily="2" charset="-122"/>
                <a:ea typeface="华文细黑" panose="02010600040101010101" pitchFamily="2" charset="-122"/>
              </a:rPr>
              <a:t>目</a:t>
            </a:r>
            <a:endParaRPr lang="en-US" altLang="zh-CN" sz="4800" b="1">
              <a:solidFill>
                <a:schemeClr val="accent1"/>
              </a:solidFill>
              <a:latin typeface="华文细黑" panose="02010600040101010101" pitchFamily="2" charset="-122"/>
              <a:ea typeface="华文细黑" panose="02010600040101010101" pitchFamily="2" charset="-122"/>
            </a:endParaRPr>
          </a:p>
          <a:p>
            <a:pPr algn="ctr"/>
            <a:r>
              <a:rPr lang="zh-CN" altLang="en-US" sz="4800" b="1">
                <a:solidFill>
                  <a:schemeClr val="accent1"/>
                </a:solidFill>
                <a:latin typeface="华文细黑" panose="02010600040101010101" pitchFamily="2" charset="-122"/>
                <a:ea typeface="华文细黑" panose="02010600040101010101" pitchFamily="2" charset="-122"/>
              </a:rPr>
              <a:t>录</a:t>
            </a:r>
          </a:p>
        </p:txBody>
      </p:sp>
      <p:sp>
        <p:nvSpPr>
          <p:cNvPr id="25" name="MH_Others_4"/>
          <p:cNvSpPr/>
          <p:nvPr>
            <p:custDataLst>
              <p:tags r:id="rId11"/>
            </p:custDataLst>
          </p:nvPr>
        </p:nvSpPr>
        <p:spPr>
          <a:xfrm>
            <a:off x="2048250" y="1384476"/>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custDataLst>
      <p:tags r:id="rId1"/>
    </p:custDataLst>
    <p:extLst>
      <p:ext uri="{BB962C8B-B14F-4D97-AF65-F5344CB8AC3E}">
        <p14:creationId xmlns:p14="http://schemas.microsoft.com/office/powerpoint/2010/main" val="32484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Number_1"/>
          <p:cNvSpPr/>
          <p:nvPr>
            <p:custDataLst>
              <p:tags r:id="rId2"/>
            </p:custDataLst>
          </p:nvPr>
        </p:nvSpPr>
        <p:spPr>
          <a:xfrm>
            <a:off x="4410331" y="161739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6" name="MH_Entry_1"/>
          <p:cNvSpPr/>
          <p:nvPr>
            <p:custDataLst>
              <p:tags r:id="rId3"/>
            </p:custDataLst>
          </p:nvPr>
        </p:nvSpPr>
        <p:spPr>
          <a:xfrm>
            <a:off x="5242659" y="161739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什么是函数</a:t>
            </a:r>
          </a:p>
        </p:txBody>
      </p:sp>
      <p:sp>
        <p:nvSpPr>
          <p:cNvPr id="9" name="MH_Number_3"/>
          <p:cNvSpPr/>
          <p:nvPr>
            <p:custDataLst>
              <p:tags r:id="rId4"/>
            </p:custDataLst>
          </p:nvPr>
        </p:nvSpPr>
        <p:spPr>
          <a:xfrm>
            <a:off x="4410331" y="4439881"/>
            <a:ext cx="682404" cy="68203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rgbClr val="C5C5C5"/>
                </a:solidFill>
                <a:ea typeface="华文细黑" panose="02010600040101010101" pitchFamily="2" charset="-122"/>
              </a:rPr>
              <a:t>03</a:t>
            </a:r>
            <a:endParaRPr lang="zh-CN" altLang="en-US" sz="2800" b="1">
              <a:solidFill>
                <a:srgbClr val="C5C5C5"/>
              </a:solidFill>
              <a:ea typeface="华文细黑" panose="02010600040101010101" pitchFamily="2" charset="-122"/>
            </a:endParaRPr>
          </a:p>
        </p:txBody>
      </p:sp>
      <p:sp>
        <p:nvSpPr>
          <p:cNvPr id="10" name="MH_Entry_3"/>
          <p:cNvSpPr/>
          <p:nvPr>
            <p:custDataLst>
              <p:tags r:id="rId5"/>
            </p:custDataLst>
          </p:nvPr>
        </p:nvSpPr>
        <p:spPr>
          <a:xfrm>
            <a:off x="5242659" y="4439881"/>
            <a:ext cx="4346560" cy="682039"/>
          </a:xfrm>
          <a:prstGeom prst="rect">
            <a:avLst/>
          </a:prstGeom>
          <a:solidFill>
            <a:srgbClr val="C5C5C5"/>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自定义函数</a:t>
            </a:r>
          </a:p>
        </p:txBody>
      </p:sp>
      <p:sp>
        <p:nvSpPr>
          <p:cNvPr id="21" name="MH_Number_2"/>
          <p:cNvSpPr/>
          <p:nvPr>
            <p:custDataLst>
              <p:tags r:id="rId6"/>
            </p:custDataLst>
          </p:nvPr>
        </p:nvSpPr>
        <p:spPr>
          <a:xfrm>
            <a:off x="4410331" y="3028639"/>
            <a:ext cx="682404" cy="68203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rgbClr val="C5C5C5"/>
                </a:solidFill>
                <a:ea typeface="华文细黑" panose="02010600040101010101" pitchFamily="2" charset="-122"/>
              </a:rPr>
              <a:t>02</a:t>
            </a:r>
            <a:endParaRPr lang="zh-CN" altLang="en-US" sz="2800" b="1">
              <a:solidFill>
                <a:srgbClr val="C5C5C5"/>
              </a:solidFill>
              <a:ea typeface="华文细黑" panose="02010600040101010101" pitchFamily="2" charset="-122"/>
            </a:endParaRPr>
          </a:p>
        </p:txBody>
      </p:sp>
      <p:sp>
        <p:nvSpPr>
          <p:cNvPr id="22" name="MH_Entry_2"/>
          <p:cNvSpPr/>
          <p:nvPr>
            <p:custDataLst>
              <p:tags r:id="rId7"/>
            </p:custDataLst>
          </p:nvPr>
        </p:nvSpPr>
        <p:spPr>
          <a:xfrm>
            <a:off x="5242659" y="3028639"/>
            <a:ext cx="4346560" cy="682039"/>
          </a:xfrm>
          <a:prstGeom prst="rect">
            <a:avLst/>
          </a:prstGeom>
          <a:solidFill>
            <a:srgbClr val="C5C5C5"/>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预定义函数</a:t>
            </a:r>
          </a:p>
        </p:txBody>
      </p:sp>
      <p:cxnSp>
        <p:nvCxnSpPr>
          <p:cNvPr id="20" name="MH_Others_1"/>
          <p:cNvCxnSpPr/>
          <p:nvPr>
            <p:custDataLst>
              <p:tags r:id="rId8"/>
            </p:custDataLst>
          </p:nvPr>
        </p:nvCxnSpPr>
        <p:spPr>
          <a:xfrm>
            <a:off x="3256636" y="740229"/>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s_2"/>
          <p:cNvSpPr txBox="1"/>
          <p:nvPr>
            <p:custDataLst>
              <p:tags r:id="rId9"/>
            </p:custDataLst>
          </p:nvPr>
        </p:nvSpPr>
        <p:spPr>
          <a:xfrm>
            <a:off x="1819491" y="632971"/>
            <a:ext cx="1054501" cy="1188575"/>
          </a:xfrm>
          <a:prstGeom prst="rect">
            <a:avLst/>
          </a:prstGeom>
          <a:noFill/>
        </p:spPr>
        <p:txBody>
          <a:bodyPr vert="eaVert" wrap="square" rtlCol="0" anchor="ctr" anchorCtr="0">
            <a:noAutofit/>
          </a:bodyPr>
          <a:lstStyle/>
          <a:p>
            <a:r>
              <a:rPr lang="en-US" altLang="zh-CN" sz="8800">
                <a:solidFill>
                  <a:schemeClr val="accent1"/>
                </a:solidFill>
                <a:latin typeface="华文细黑" panose="02010600040101010101" pitchFamily="2" charset="-122"/>
                <a:ea typeface="华文细黑" panose="02010600040101010101" pitchFamily="2" charset="-122"/>
              </a:rPr>
              <a:t>C</a:t>
            </a:r>
            <a:endParaRPr lang="zh-CN" altLang="en-US" sz="4400">
              <a:solidFill>
                <a:schemeClr val="accent1"/>
              </a:solidFill>
              <a:latin typeface="华文细黑" panose="02010600040101010101" pitchFamily="2" charset="-122"/>
              <a:ea typeface="华文细黑" panose="02010600040101010101" pitchFamily="2" charset="-122"/>
            </a:endParaRPr>
          </a:p>
        </p:txBody>
      </p:sp>
      <p:sp>
        <p:nvSpPr>
          <p:cNvPr id="24" name="MH_Others_3"/>
          <p:cNvSpPr txBox="1"/>
          <p:nvPr>
            <p:custDataLst>
              <p:tags r:id="rId10"/>
            </p:custDataLst>
          </p:nvPr>
        </p:nvSpPr>
        <p:spPr>
          <a:xfrm>
            <a:off x="2009079" y="3331097"/>
            <a:ext cx="693893" cy="1498463"/>
          </a:xfrm>
          <a:prstGeom prst="rect">
            <a:avLst/>
          </a:prstGeom>
          <a:noFill/>
        </p:spPr>
        <p:txBody>
          <a:bodyPr vert="horz" wrap="square" rtlCol="0" anchor="ctr" anchorCtr="0">
            <a:noAutofit/>
          </a:bodyPr>
          <a:lstStyle/>
          <a:p>
            <a:pPr algn="ctr"/>
            <a:r>
              <a:rPr lang="zh-CN" altLang="en-US" sz="4800" b="1">
                <a:solidFill>
                  <a:schemeClr val="accent1"/>
                </a:solidFill>
                <a:latin typeface="华文细黑" panose="02010600040101010101" pitchFamily="2" charset="-122"/>
                <a:ea typeface="华文细黑" panose="02010600040101010101" pitchFamily="2" charset="-122"/>
              </a:rPr>
              <a:t>目</a:t>
            </a:r>
            <a:endParaRPr lang="en-US" altLang="zh-CN" sz="4800" b="1">
              <a:solidFill>
                <a:schemeClr val="accent1"/>
              </a:solidFill>
              <a:latin typeface="华文细黑" panose="02010600040101010101" pitchFamily="2" charset="-122"/>
              <a:ea typeface="华文细黑" panose="02010600040101010101" pitchFamily="2" charset="-122"/>
            </a:endParaRPr>
          </a:p>
          <a:p>
            <a:pPr algn="ctr"/>
            <a:r>
              <a:rPr lang="zh-CN" altLang="en-US" sz="4800" b="1">
                <a:solidFill>
                  <a:schemeClr val="accent1"/>
                </a:solidFill>
                <a:latin typeface="华文细黑" panose="02010600040101010101" pitchFamily="2" charset="-122"/>
                <a:ea typeface="华文细黑" panose="02010600040101010101" pitchFamily="2" charset="-122"/>
              </a:rPr>
              <a:t>录</a:t>
            </a:r>
          </a:p>
        </p:txBody>
      </p:sp>
      <p:sp>
        <p:nvSpPr>
          <p:cNvPr id="25" name="MH_Others_4"/>
          <p:cNvSpPr/>
          <p:nvPr>
            <p:custDataLst>
              <p:tags r:id="rId11"/>
            </p:custDataLst>
          </p:nvPr>
        </p:nvSpPr>
        <p:spPr>
          <a:xfrm>
            <a:off x="2048250" y="1384476"/>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custDataLst>
      <p:tags r:id="rId1"/>
    </p:custDataLst>
    <p:extLst>
      <p:ext uri="{BB962C8B-B14F-4D97-AF65-F5344CB8AC3E}">
        <p14:creationId xmlns:p14="http://schemas.microsoft.com/office/powerpoint/2010/main" val="104067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xmlns="" id="{836E64F3-1B79-48DA-B58C-2795753703CC}"/>
              </a:ext>
            </a:extLst>
          </p:cNvPr>
          <p:cNvSpPr>
            <a:spLocks noGrp="1"/>
          </p:cNvSpPr>
          <p:nvPr>
            <p:ph type="title"/>
          </p:nvPr>
        </p:nvSpPr>
        <p:spPr/>
        <p:txBody>
          <a:bodyPr/>
          <a:lstStyle/>
          <a:p>
            <a:r>
              <a:rPr lang="zh-CN" altLang="en-US" dirty="0"/>
              <a:t>什么是函数</a:t>
            </a:r>
          </a:p>
        </p:txBody>
      </p:sp>
      <p:sp>
        <p:nvSpPr>
          <p:cNvPr id="8" name="内容占位符 7">
            <a:extLst>
              <a:ext uri="{FF2B5EF4-FFF2-40B4-BE49-F238E27FC236}">
                <a16:creationId xmlns:a16="http://schemas.microsoft.com/office/drawing/2014/main" xmlns="" id="{FCC59ABF-DE6B-4ED9-823F-331324A77C0C}"/>
              </a:ext>
            </a:extLst>
          </p:cNvPr>
          <p:cNvSpPr>
            <a:spLocks noGrp="1"/>
          </p:cNvSpPr>
          <p:nvPr>
            <p:ph idx="1"/>
          </p:nvPr>
        </p:nvSpPr>
        <p:spPr/>
        <p:txBody>
          <a:bodyPr>
            <a:normAutofit fontScale="85000" lnSpcReduction="20000"/>
          </a:bodyPr>
          <a:lstStyle/>
          <a:p>
            <a:r>
              <a:rPr lang="zh-CN" altLang="en-US" dirty="0"/>
              <a:t>函数是指由一行或多行语句组成的能够完成某一特定功能的语句序列。这些语句序列是一个整体也叫函数体。一个函数运行的结果有多种形式，例如可以利用函数输出一行文本，也可以输出一个数值，也可以为主程序返回一个值。</a:t>
            </a:r>
          </a:p>
          <a:p>
            <a:r>
              <a:rPr lang="zh-CN" altLang="en-US" dirty="0"/>
              <a:t>那为什么要引入函数呢？函数有两大特点，</a:t>
            </a:r>
            <a:r>
              <a:rPr lang="zh-CN" altLang="en-US" dirty="0">
                <a:solidFill>
                  <a:srgbClr val="FF0000"/>
                </a:solidFill>
              </a:rPr>
              <a:t>一是它的重用性，在程序设计</a:t>
            </a:r>
            <a:r>
              <a:rPr lang="zh-CN" altLang="en-US" dirty="0"/>
              <a:t>中如果要多次实现某一功能，就可以将它定义为一个函数，在使用时可以直接调用该函数，不必去重写代码，从而实现代码的重用；二是</a:t>
            </a:r>
            <a:r>
              <a:rPr lang="zh-CN" altLang="en-US" dirty="0">
                <a:solidFill>
                  <a:srgbClr val="FF0000"/>
                </a:solidFill>
              </a:rPr>
              <a:t>降低了程序的复杂度，通</a:t>
            </a:r>
            <a:r>
              <a:rPr lang="zh-CN" altLang="en-US" dirty="0"/>
              <a:t>过函数可以将较大的程序分解成几个较小的程序段，也就是说可以把一个较复杂的大任务分解成几个较容易解决的小任务，降低整个程序的复杂度。</a:t>
            </a:r>
          </a:p>
          <a:p>
            <a:r>
              <a:rPr lang="en-US" altLang="zh-CN" dirty="0"/>
              <a:t>JavaScript</a:t>
            </a:r>
            <a:r>
              <a:rPr lang="zh-CN" altLang="en-US" dirty="0"/>
              <a:t>的函数主要有预定义函数（也叫内置函数）和自定义函数两种。</a:t>
            </a:r>
          </a:p>
          <a:p>
            <a:endParaRPr lang="zh-CN" altLang="en-US" dirty="0"/>
          </a:p>
        </p:txBody>
      </p:sp>
    </p:spTree>
    <p:extLst>
      <p:ext uri="{BB962C8B-B14F-4D97-AF65-F5344CB8AC3E}">
        <p14:creationId xmlns:p14="http://schemas.microsoft.com/office/powerpoint/2010/main" val="134570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Number_1">
            <a:hlinkClick r:id="rId13" action="ppaction://hlinksldjump"/>
          </p:cNvPr>
          <p:cNvSpPr/>
          <p:nvPr>
            <p:custDataLst>
              <p:tags r:id="rId2"/>
            </p:custDataLst>
          </p:nvPr>
        </p:nvSpPr>
        <p:spPr>
          <a:xfrm>
            <a:off x="4410331" y="1617397"/>
            <a:ext cx="682404" cy="68203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rgbClr val="C5C5C5"/>
                </a:solidFill>
                <a:ea typeface="华文细黑" panose="02010600040101010101" pitchFamily="2" charset="-122"/>
              </a:rPr>
              <a:t>01</a:t>
            </a:r>
            <a:endParaRPr lang="zh-CN" altLang="en-US" sz="2800" b="1">
              <a:solidFill>
                <a:srgbClr val="C5C5C5"/>
              </a:solidFill>
              <a:ea typeface="华文细黑" panose="02010600040101010101" pitchFamily="2" charset="-122"/>
            </a:endParaRPr>
          </a:p>
        </p:txBody>
      </p:sp>
      <p:sp>
        <p:nvSpPr>
          <p:cNvPr id="6" name="MH_Entry_1">
            <a:hlinkClick r:id="rId13" action="ppaction://hlinksldjump"/>
          </p:cNvPr>
          <p:cNvSpPr/>
          <p:nvPr>
            <p:custDataLst>
              <p:tags r:id="rId3"/>
            </p:custDataLst>
          </p:nvPr>
        </p:nvSpPr>
        <p:spPr>
          <a:xfrm>
            <a:off x="5242659" y="1617397"/>
            <a:ext cx="4346560" cy="682039"/>
          </a:xfrm>
          <a:prstGeom prst="rect">
            <a:avLst/>
          </a:prstGeom>
          <a:solidFill>
            <a:srgbClr val="C5C5C5"/>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什么是函数</a:t>
            </a:r>
          </a:p>
        </p:txBody>
      </p:sp>
      <p:sp>
        <p:nvSpPr>
          <p:cNvPr id="9" name="MH_Number_3"/>
          <p:cNvSpPr/>
          <p:nvPr>
            <p:custDataLst>
              <p:tags r:id="rId4"/>
            </p:custDataLst>
          </p:nvPr>
        </p:nvSpPr>
        <p:spPr>
          <a:xfrm>
            <a:off x="4410331" y="4439881"/>
            <a:ext cx="682404" cy="682039"/>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rgbClr val="C5C5C5"/>
                </a:solidFill>
                <a:ea typeface="华文细黑" panose="02010600040101010101" pitchFamily="2" charset="-122"/>
              </a:rPr>
              <a:t>03</a:t>
            </a:r>
            <a:endParaRPr lang="zh-CN" altLang="en-US" sz="2800" b="1">
              <a:solidFill>
                <a:srgbClr val="C5C5C5"/>
              </a:solidFill>
              <a:ea typeface="华文细黑" panose="02010600040101010101" pitchFamily="2" charset="-122"/>
            </a:endParaRPr>
          </a:p>
        </p:txBody>
      </p:sp>
      <p:sp>
        <p:nvSpPr>
          <p:cNvPr id="10" name="MH_Entry_3"/>
          <p:cNvSpPr/>
          <p:nvPr>
            <p:custDataLst>
              <p:tags r:id="rId5"/>
            </p:custDataLst>
          </p:nvPr>
        </p:nvSpPr>
        <p:spPr>
          <a:xfrm>
            <a:off x="5242659" y="4439881"/>
            <a:ext cx="4346560" cy="682039"/>
          </a:xfrm>
          <a:prstGeom prst="rect">
            <a:avLst/>
          </a:prstGeom>
          <a:solidFill>
            <a:srgbClr val="C5C5C5"/>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自定义函数</a:t>
            </a:r>
          </a:p>
        </p:txBody>
      </p:sp>
      <p:sp>
        <p:nvSpPr>
          <p:cNvPr id="21" name="MH_Number_2"/>
          <p:cNvSpPr/>
          <p:nvPr>
            <p:custDataLst>
              <p:tags r:id="rId6"/>
            </p:custDataLst>
          </p:nvPr>
        </p:nvSpPr>
        <p:spPr>
          <a:xfrm>
            <a:off x="4410331" y="3028639"/>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2800" b="1">
                <a:solidFill>
                  <a:schemeClr val="accent1"/>
                </a:solidFill>
                <a:ea typeface="华文细黑" panose="02010600040101010101" pitchFamily="2" charset="-122"/>
              </a:rPr>
              <a:t>02</a:t>
            </a:r>
            <a:endParaRPr lang="zh-CN" altLang="en-US" sz="2800" b="1">
              <a:solidFill>
                <a:schemeClr val="accent1"/>
              </a:solidFill>
              <a:ea typeface="华文细黑" panose="02010600040101010101" pitchFamily="2" charset="-122"/>
            </a:endParaRPr>
          </a:p>
        </p:txBody>
      </p:sp>
      <p:sp>
        <p:nvSpPr>
          <p:cNvPr id="22" name="MH_Entry_2"/>
          <p:cNvSpPr/>
          <p:nvPr>
            <p:custDataLst>
              <p:tags r:id="rId7"/>
            </p:custDataLst>
          </p:nvPr>
        </p:nvSpPr>
        <p:spPr>
          <a:xfrm>
            <a:off x="5242659" y="3028639"/>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2800">
                <a:solidFill>
                  <a:srgbClr val="FFFFFF"/>
                </a:solidFill>
                <a:latin typeface="+mn-ea"/>
              </a:rPr>
              <a:t>预定义函数</a:t>
            </a:r>
          </a:p>
        </p:txBody>
      </p:sp>
      <p:cxnSp>
        <p:nvCxnSpPr>
          <p:cNvPr id="20" name="MH_Others_1"/>
          <p:cNvCxnSpPr/>
          <p:nvPr>
            <p:custDataLst>
              <p:tags r:id="rId8"/>
            </p:custDataLst>
          </p:nvPr>
        </p:nvCxnSpPr>
        <p:spPr>
          <a:xfrm>
            <a:off x="3256636" y="740229"/>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s_2"/>
          <p:cNvSpPr txBox="1"/>
          <p:nvPr>
            <p:custDataLst>
              <p:tags r:id="rId9"/>
            </p:custDataLst>
          </p:nvPr>
        </p:nvSpPr>
        <p:spPr>
          <a:xfrm>
            <a:off x="1819491" y="632971"/>
            <a:ext cx="1054501" cy="1188575"/>
          </a:xfrm>
          <a:prstGeom prst="rect">
            <a:avLst/>
          </a:prstGeom>
          <a:noFill/>
        </p:spPr>
        <p:txBody>
          <a:bodyPr vert="eaVert" wrap="square" rtlCol="0" anchor="ctr" anchorCtr="0">
            <a:noAutofit/>
          </a:bodyPr>
          <a:lstStyle/>
          <a:p>
            <a:r>
              <a:rPr lang="en-US" altLang="zh-CN" sz="8800">
                <a:solidFill>
                  <a:schemeClr val="accent1"/>
                </a:solidFill>
                <a:latin typeface="华文细黑" panose="02010600040101010101" pitchFamily="2" charset="-122"/>
                <a:ea typeface="华文细黑" panose="02010600040101010101" pitchFamily="2" charset="-122"/>
              </a:rPr>
              <a:t>C</a:t>
            </a:r>
            <a:endParaRPr lang="zh-CN" altLang="en-US" sz="4400">
              <a:solidFill>
                <a:schemeClr val="accent1"/>
              </a:solidFill>
              <a:latin typeface="华文细黑" panose="02010600040101010101" pitchFamily="2" charset="-122"/>
              <a:ea typeface="华文细黑" panose="02010600040101010101" pitchFamily="2" charset="-122"/>
            </a:endParaRPr>
          </a:p>
        </p:txBody>
      </p:sp>
      <p:sp>
        <p:nvSpPr>
          <p:cNvPr id="24" name="MH_Others_3"/>
          <p:cNvSpPr txBox="1"/>
          <p:nvPr>
            <p:custDataLst>
              <p:tags r:id="rId10"/>
            </p:custDataLst>
          </p:nvPr>
        </p:nvSpPr>
        <p:spPr>
          <a:xfrm>
            <a:off x="2009079" y="3331097"/>
            <a:ext cx="693893" cy="1498463"/>
          </a:xfrm>
          <a:prstGeom prst="rect">
            <a:avLst/>
          </a:prstGeom>
          <a:noFill/>
        </p:spPr>
        <p:txBody>
          <a:bodyPr vert="horz" wrap="square" rtlCol="0" anchor="ctr" anchorCtr="0">
            <a:noAutofit/>
          </a:bodyPr>
          <a:lstStyle/>
          <a:p>
            <a:pPr algn="ctr"/>
            <a:r>
              <a:rPr lang="zh-CN" altLang="en-US" sz="4800" b="1">
                <a:solidFill>
                  <a:schemeClr val="accent1"/>
                </a:solidFill>
                <a:latin typeface="华文细黑" panose="02010600040101010101" pitchFamily="2" charset="-122"/>
                <a:ea typeface="华文细黑" panose="02010600040101010101" pitchFamily="2" charset="-122"/>
              </a:rPr>
              <a:t>目</a:t>
            </a:r>
            <a:endParaRPr lang="en-US" altLang="zh-CN" sz="4800" b="1">
              <a:solidFill>
                <a:schemeClr val="accent1"/>
              </a:solidFill>
              <a:latin typeface="华文细黑" panose="02010600040101010101" pitchFamily="2" charset="-122"/>
              <a:ea typeface="华文细黑" panose="02010600040101010101" pitchFamily="2" charset="-122"/>
            </a:endParaRPr>
          </a:p>
          <a:p>
            <a:pPr algn="ctr"/>
            <a:r>
              <a:rPr lang="zh-CN" altLang="en-US" sz="4800" b="1">
                <a:solidFill>
                  <a:schemeClr val="accent1"/>
                </a:solidFill>
                <a:latin typeface="华文细黑" panose="02010600040101010101" pitchFamily="2" charset="-122"/>
                <a:ea typeface="华文细黑" panose="02010600040101010101" pitchFamily="2" charset="-122"/>
              </a:rPr>
              <a:t>录</a:t>
            </a:r>
          </a:p>
        </p:txBody>
      </p:sp>
      <p:sp>
        <p:nvSpPr>
          <p:cNvPr id="25" name="MH_Others_4"/>
          <p:cNvSpPr/>
          <p:nvPr>
            <p:custDataLst>
              <p:tags r:id="rId11"/>
            </p:custDataLst>
          </p:nvPr>
        </p:nvSpPr>
        <p:spPr>
          <a:xfrm>
            <a:off x="2048250" y="1384476"/>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custDataLst>
      <p:tags r:id="rId1"/>
    </p:custDataLst>
    <p:extLst>
      <p:ext uri="{BB962C8B-B14F-4D97-AF65-F5344CB8AC3E}">
        <p14:creationId xmlns:p14="http://schemas.microsoft.com/office/powerpoint/2010/main" val="415874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98E071-906A-4B66-B05E-1A9CC93E9FAA}"/>
              </a:ext>
            </a:extLst>
          </p:cNvPr>
          <p:cNvSpPr>
            <a:spLocks noGrp="1"/>
          </p:cNvSpPr>
          <p:nvPr>
            <p:ph type="title"/>
          </p:nvPr>
        </p:nvSpPr>
        <p:spPr/>
        <p:txBody>
          <a:bodyPr/>
          <a:lstStyle/>
          <a:p>
            <a:r>
              <a:rPr lang="zh-CN" altLang="en-US" dirty="0"/>
              <a:t>预定义函数</a:t>
            </a:r>
          </a:p>
        </p:txBody>
      </p:sp>
      <p:sp>
        <p:nvSpPr>
          <p:cNvPr id="3" name="内容占位符 2">
            <a:extLst>
              <a:ext uri="{FF2B5EF4-FFF2-40B4-BE49-F238E27FC236}">
                <a16:creationId xmlns:a16="http://schemas.microsoft.com/office/drawing/2014/main" xmlns="" id="{B1779C25-158E-41E2-914D-E0CEB14DFBCF}"/>
              </a:ext>
            </a:extLst>
          </p:cNvPr>
          <p:cNvSpPr>
            <a:spLocks noGrp="1"/>
          </p:cNvSpPr>
          <p:nvPr>
            <p:ph idx="1"/>
          </p:nvPr>
        </p:nvSpPr>
        <p:spPr/>
        <p:txBody>
          <a:bodyPr/>
          <a:lstStyle/>
          <a:p>
            <a:r>
              <a:rPr lang="en-US" altLang="zh-CN" dirty="0"/>
              <a:t>JavaScript</a:t>
            </a:r>
            <a:r>
              <a:rPr lang="zh-CN" altLang="en-US" dirty="0"/>
              <a:t>的预定义函数是指系统内部已经定义好</a:t>
            </a:r>
            <a:r>
              <a:rPr lang="zh-CN" altLang="en-US" dirty="0">
                <a:solidFill>
                  <a:srgbClr val="FF0000"/>
                </a:solidFill>
              </a:rPr>
              <a:t>可以直接调用的函数，也叫</a:t>
            </a:r>
            <a:r>
              <a:rPr lang="en-US" altLang="zh-CN" dirty="0">
                <a:solidFill>
                  <a:srgbClr val="FF0000"/>
                </a:solidFill>
              </a:rPr>
              <a:t>JavaScript</a:t>
            </a:r>
            <a:r>
              <a:rPr lang="zh-CN" altLang="en-US" dirty="0">
                <a:solidFill>
                  <a:srgbClr val="FF0000"/>
                </a:solidFill>
              </a:rPr>
              <a:t>的内置函数</a:t>
            </a:r>
            <a:r>
              <a:rPr lang="zh-CN" altLang="en-US" dirty="0"/>
              <a:t>。由于预定义函数是系统已经预定义好的，所在程序设计中可以直接来使用，提高</a:t>
            </a:r>
            <a:r>
              <a:rPr lang="zh-CN" altLang="en-US" dirty="0">
                <a:solidFill>
                  <a:srgbClr val="FF0000"/>
                </a:solidFill>
              </a:rPr>
              <a:t>编程的效率</a:t>
            </a:r>
            <a:r>
              <a:rPr lang="zh-CN" altLang="en-US" dirty="0"/>
              <a:t>。在调用预定义函数时，可以直接用函数名加括号来调用，如</a:t>
            </a:r>
            <a:r>
              <a:rPr lang="en-US" altLang="zh-CN" dirty="0"/>
              <a:t>alert()</a:t>
            </a:r>
            <a:r>
              <a:rPr lang="zh-CN" altLang="en-US" dirty="0"/>
              <a:t>。在</a:t>
            </a:r>
            <a:r>
              <a:rPr lang="en-US" altLang="zh-CN" dirty="0"/>
              <a:t>JavaScript</a:t>
            </a:r>
            <a:r>
              <a:rPr lang="zh-CN" altLang="en-US" dirty="0"/>
              <a:t>中定义了很多能够完成常用功能的内置函数，灵活正确地使用内置函数对实现</a:t>
            </a:r>
            <a:r>
              <a:rPr lang="en-US" altLang="zh-CN" dirty="0"/>
              <a:t>JavaScript</a:t>
            </a:r>
            <a:r>
              <a:rPr lang="zh-CN" altLang="en-US" dirty="0"/>
              <a:t>程序的功能、降低程序的复杂度、减少代码量都是非常有利的。</a:t>
            </a:r>
          </a:p>
        </p:txBody>
      </p:sp>
    </p:spTree>
    <p:extLst>
      <p:ext uri="{BB962C8B-B14F-4D97-AF65-F5344CB8AC3E}">
        <p14:creationId xmlns:p14="http://schemas.microsoft.com/office/powerpoint/2010/main" val="50785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496BFB-7341-42C7-B6E0-43BA4772D2BE}"/>
              </a:ext>
            </a:extLst>
          </p:cNvPr>
          <p:cNvSpPr>
            <a:spLocks noGrp="1"/>
          </p:cNvSpPr>
          <p:nvPr>
            <p:ph type="title"/>
          </p:nvPr>
        </p:nvSpPr>
        <p:spPr/>
        <p:txBody>
          <a:bodyPr/>
          <a:lstStyle/>
          <a:p>
            <a:r>
              <a:rPr lang="zh-CN" altLang="en-US" dirty="0"/>
              <a:t>预定义函数</a:t>
            </a:r>
          </a:p>
        </p:txBody>
      </p:sp>
      <p:sp>
        <p:nvSpPr>
          <p:cNvPr id="3" name="内容占位符 2">
            <a:extLst>
              <a:ext uri="{FF2B5EF4-FFF2-40B4-BE49-F238E27FC236}">
                <a16:creationId xmlns:a16="http://schemas.microsoft.com/office/drawing/2014/main" xmlns="" id="{6245D062-DB60-4946-9BDB-43320C9594A5}"/>
              </a:ext>
            </a:extLst>
          </p:cNvPr>
          <p:cNvSpPr>
            <a:spLocks noGrp="1"/>
          </p:cNvSpPr>
          <p:nvPr>
            <p:ph idx="1"/>
          </p:nvPr>
        </p:nvSpPr>
        <p:spPr/>
        <p:txBody>
          <a:bodyPr>
            <a:normAutofit lnSpcReduction="10000"/>
          </a:bodyPr>
          <a:lstStyle/>
          <a:p>
            <a:r>
              <a:rPr lang="zh-CN" altLang="en-US" dirty="0"/>
              <a:t>本节主要介绍几个常用的预定义函数，它们是</a:t>
            </a:r>
            <a:r>
              <a:rPr lang="en-US" altLang="zh-CN" dirty="0"/>
              <a:t>eval()</a:t>
            </a:r>
            <a:r>
              <a:rPr lang="zh-CN" altLang="en-US" dirty="0"/>
              <a:t>、</a:t>
            </a:r>
            <a:r>
              <a:rPr lang="en-US" altLang="zh-CN" dirty="0"/>
              <a:t>escape()</a:t>
            </a:r>
            <a:r>
              <a:rPr lang="zh-CN" altLang="en-US" dirty="0"/>
              <a:t>、</a:t>
            </a:r>
            <a:r>
              <a:rPr lang="en-US" altLang="zh-CN" dirty="0" err="1"/>
              <a:t>unescape</a:t>
            </a:r>
            <a:r>
              <a:rPr lang="en-US" altLang="zh-CN" dirty="0"/>
              <a:t>()</a:t>
            </a:r>
            <a:r>
              <a:rPr lang="zh-CN" altLang="en-US" dirty="0"/>
              <a:t>、</a:t>
            </a:r>
            <a:r>
              <a:rPr lang="en-US" altLang="zh-CN" dirty="0" err="1"/>
              <a:t>isNaN</a:t>
            </a:r>
            <a:r>
              <a:rPr lang="en-US" altLang="zh-CN" dirty="0"/>
              <a:t>()</a:t>
            </a:r>
            <a:r>
              <a:rPr lang="zh-CN" altLang="en-US" dirty="0"/>
              <a:t>、</a:t>
            </a:r>
            <a:r>
              <a:rPr lang="en-US" altLang="zh-CN" dirty="0" err="1"/>
              <a:t>isFinite</a:t>
            </a:r>
            <a:r>
              <a:rPr lang="en-US" altLang="zh-CN" dirty="0"/>
              <a:t>()</a:t>
            </a:r>
            <a:r>
              <a:rPr lang="zh-CN" altLang="en-US" dirty="0"/>
              <a:t>、</a:t>
            </a:r>
            <a:r>
              <a:rPr lang="en-US" altLang="zh-CN" dirty="0" err="1"/>
              <a:t>parseFloat</a:t>
            </a:r>
            <a:r>
              <a:rPr lang="en-US" altLang="zh-CN" dirty="0"/>
              <a:t>()</a:t>
            </a:r>
            <a:r>
              <a:rPr lang="zh-CN" altLang="en-US" dirty="0"/>
              <a:t>、</a:t>
            </a:r>
            <a:r>
              <a:rPr lang="en-US" altLang="zh-CN" dirty="0" err="1"/>
              <a:t>parseInt</a:t>
            </a:r>
            <a:r>
              <a:rPr lang="en-US" altLang="zh-CN" dirty="0"/>
              <a:t>()</a:t>
            </a:r>
            <a:r>
              <a:rPr lang="zh-CN" altLang="en-US" dirty="0"/>
              <a:t>。</a:t>
            </a:r>
          </a:p>
          <a:p>
            <a:r>
              <a:rPr lang="en-US" altLang="zh-CN" dirty="0"/>
              <a:t>1</a:t>
            </a:r>
            <a:r>
              <a:rPr lang="zh-CN" altLang="en-US" dirty="0"/>
              <a:t>．</a:t>
            </a:r>
            <a:r>
              <a:rPr lang="en-US" altLang="zh-CN" dirty="0"/>
              <a:t>eval()</a:t>
            </a:r>
            <a:r>
              <a:rPr lang="zh-CN" altLang="en-US" dirty="0"/>
              <a:t>函数</a:t>
            </a:r>
          </a:p>
          <a:p>
            <a:r>
              <a:rPr lang="en-US" altLang="zh-CN" dirty="0"/>
              <a:t>eval()</a:t>
            </a:r>
            <a:r>
              <a:rPr lang="zh-CN" altLang="en-US" dirty="0"/>
              <a:t>函数可以用来计算字符串中的表达式，返回表达式的值，如下列代码所示。</a:t>
            </a:r>
          </a:p>
          <a:p>
            <a:r>
              <a:rPr lang="en-US" altLang="zh-CN" dirty="0"/>
              <a:t>alert(eval("30+9/3")); </a:t>
            </a:r>
            <a:r>
              <a:rPr lang="zh-CN" altLang="en-US" dirty="0"/>
              <a:t>返回</a:t>
            </a:r>
            <a:r>
              <a:rPr lang="en-US" altLang="zh-CN" dirty="0"/>
              <a:t>33</a:t>
            </a:r>
          </a:p>
          <a:p>
            <a:r>
              <a:rPr lang="en-US" altLang="zh-CN" dirty="0"/>
              <a:t>alert(eval("3&gt;4"));  </a:t>
            </a:r>
            <a:r>
              <a:rPr lang="zh-CN" altLang="en-US" dirty="0"/>
              <a:t>返回</a:t>
            </a:r>
            <a:r>
              <a:rPr lang="en-US" altLang="zh-CN" dirty="0"/>
              <a:t>false</a:t>
            </a:r>
          </a:p>
          <a:p>
            <a:r>
              <a:rPr lang="en-US" altLang="zh-CN" dirty="0"/>
              <a:t>alert(eval("6&gt;5"));  </a:t>
            </a:r>
            <a:r>
              <a:rPr lang="zh-CN" altLang="en-US" dirty="0"/>
              <a:t>返回</a:t>
            </a:r>
            <a:r>
              <a:rPr lang="en-US" altLang="zh-CN" dirty="0"/>
              <a:t>true</a:t>
            </a:r>
          </a:p>
          <a:p>
            <a:endParaRPr lang="zh-CN" altLang="en-US" dirty="0"/>
          </a:p>
        </p:txBody>
      </p:sp>
    </p:spTree>
    <p:extLst>
      <p:ext uri="{BB962C8B-B14F-4D97-AF65-F5344CB8AC3E}">
        <p14:creationId xmlns:p14="http://schemas.microsoft.com/office/powerpoint/2010/main" val="309436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496BFB-7341-42C7-B6E0-43BA4772D2BE}"/>
              </a:ext>
            </a:extLst>
          </p:cNvPr>
          <p:cNvSpPr>
            <a:spLocks noGrp="1"/>
          </p:cNvSpPr>
          <p:nvPr>
            <p:ph type="title"/>
          </p:nvPr>
        </p:nvSpPr>
        <p:spPr/>
        <p:txBody>
          <a:bodyPr/>
          <a:lstStyle/>
          <a:p>
            <a:r>
              <a:rPr lang="zh-CN" altLang="en-US" dirty="0"/>
              <a:t>预定义函数</a:t>
            </a:r>
          </a:p>
        </p:txBody>
      </p:sp>
      <p:sp>
        <p:nvSpPr>
          <p:cNvPr id="3" name="内容占位符 2">
            <a:extLst>
              <a:ext uri="{FF2B5EF4-FFF2-40B4-BE49-F238E27FC236}">
                <a16:creationId xmlns:a16="http://schemas.microsoft.com/office/drawing/2014/main" xmlns="" id="{6245D062-DB60-4946-9BDB-43320C9594A5}"/>
              </a:ext>
            </a:extLst>
          </p:cNvPr>
          <p:cNvSpPr>
            <a:spLocks noGrp="1"/>
          </p:cNvSpPr>
          <p:nvPr>
            <p:ph idx="1"/>
          </p:nvPr>
        </p:nvSpPr>
        <p:spPr/>
        <p:txBody>
          <a:bodyPr>
            <a:normAutofit fontScale="92500" lnSpcReduction="10000"/>
          </a:bodyPr>
          <a:lstStyle/>
          <a:p>
            <a:r>
              <a:rPr lang="en-US" altLang="zh-CN" dirty="0"/>
              <a:t>2</a:t>
            </a:r>
            <a:r>
              <a:rPr lang="zh-CN" altLang="en-US" dirty="0"/>
              <a:t>．</a:t>
            </a:r>
            <a:r>
              <a:rPr lang="en-US" altLang="zh-CN" dirty="0"/>
              <a:t>escape()</a:t>
            </a:r>
            <a:r>
              <a:rPr lang="zh-CN" altLang="en-US" dirty="0"/>
              <a:t>、</a:t>
            </a:r>
            <a:r>
              <a:rPr lang="en-US" altLang="zh-CN" dirty="0" err="1"/>
              <a:t>unescape</a:t>
            </a:r>
            <a:r>
              <a:rPr lang="en-US" altLang="zh-CN" dirty="0"/>
              <a:t>()</a:t>
            </a:r>
            <a:r>
              <a:rPr lang="zh-CN" altLang="en-US" dirty="0"/>
              <a:t>函数</a:t>
            </a:r>
          </a:p>
          <a:p>
            <a:r>
              <a:rPr lang="en-US" altLang="zh-CN" dirty="0"/>
              <a:t>escape()</a:t>
            </a:r>
            <a:r>
              <a:rPr lang="zh-CN" altLang="en-US" dirty="0"/>
              <a:t>函数和</a:t>
            </a:r>
            <a:r>
              <a:rPr lang="en-US" altLang="zh-CN" dirty="0" err="1"/>
              <a:t>unescape</a:t>
            </a:r>
            <a:r>
              <a:rPr lang="en-US" altLang="zh-CN" dirty="0"/>
              <a:t>()</a:t>
            </a:r>
            <a:r>
              <a:rPr lang="zh-CN" altLang="en-US" dirty="0"/>
              <a:t>函数是一对互逆函数。</a:t>
            </a:r>
            <a:r>
              <a:rPr lang="en-US" altLang="zh-CN" dirty="0"/>
              <a:t>escape()</a:t>
            </a:r>
            <a:r>
              <a:rPr lang="zh-CN" altLang="en-US" dirty="0"/>
              <a:t>函数用于将字符串（除字母和数字）进行编码转换，转换为</a:t>
            </a:r>
            <a:r>
              <a:rPr lang="en-US" altLang="zh-CN" dirty="0"/>
              <a:t>%AA</a:t>
            </a:r>
            <a:r>
              <a:rPr lang="zh-CN" altLang="en-US" dirty="0"/>
              <a:t>或者</a:t>
            </a:r>
            <a:r>
              <a:rPr lang="en-US" altLang="zh-CN" dirty="0"/>
              <a:t>%UUUU</a:t>
            </a:r>
            <a:r>
              <a:rPr lang="zh-CN" altLang="en-US" dirty="0"/>
              <a:t>的形式。</a:t>
            </a:r>
            <a:r>
              <a:rPr lang="en-US" altLang="zh-CN" dirty="0"/>
              <a:t>AA</a:t>
            </a:r>
            <a:r>
              <a:rPr lang="zh-CN" altLang="en-US" dirty="0"/>
              <a:t>指的是该字符</a:t>
            </a:r>
            <a:r>
              <a:rPr lang="en-US" altLang="zh-CN" dirty="0"/>
              <a:t>ASCII</a:t>
            </a:r>
            <a:r>
              <a:rPr lang="zh-CN" altLang="en-US" dirty="0"/>
              <a:t>码的十六制数的形式，</a:t>
            </a:r>
            <a:r>
              <a:rPr lang="en-US" altLang="zh-CN" dirty="0"/>
              <a:t>UUUU</a:t>
            </a:r>
            <a:r>
              <a:rPr lang="zh-CN" altLang="en-US" dirty="0"/>
              <a:t>指的是非</a:t>
            </a:r>
            <a:r>
              <a:rPr lang="en-US" altLang="zh-CN" dirty="0"/>
              <a:t>ASCII</a:t>
            </a:r>
            <a:r>
              <a:rPr lang="zh-CN" altLang="en-US" dirty="0"/>
              <a:t>字符（如汉字）的</a:t>
            </a:r>
            <a:r>
              <a:rPr lang="en-US" altLang="zh-CN" dirty="0"/>
              <a:t>Unicode</a:t>
            </a:r>
            <a:r>
              <a:rPr lang="zh-CN" altLang="en-US" dirty="0"/>
              <a:t>码的形式，如下列代码所示。</a:t>
            </a:r>
          </a:p>
          <a:p>
            <a:r>
              <a:rPr lang="en-US" altLang="zh-CN" dirty="0"/>
              <a:t>alert(escape("Hello,</a:t>
            </a:r>
            <a:r>
              <a:rPr lang="zh-CN" altLang="en-US" dirty="0"/>
              <a:t>王小丽！</a:t>
            </a:r>
            <a:r>
              <a:rPr lang="en-US" altLang="zh-CN" dirty="0"/>
              <a:t>")); </a:t>
            </a:r>
          </a:p>
          <a:p>
            <a:r>
              <a:rPr lang="en-US" altLang="zh-CN" dirty="0"/>
              <a:t>//</a:t>
            </a:r>
            <a:r>
              <a:rPr lang="zh-CN" altLang="en-US" dirty="0"/>
              <a:t>此处返回</a:t>
            </a:r>
            <a:r>
              <a:rPr lang="en-US" altLang="zh-CN" dirty="0"/>
              <a:t>Hello%2C%u738B%u5C0F%u4E3D%uFF01</a:t>
            </a:r>
          </a:p>
          <a:p>
            <a:r>
              <a:rPr lang="en-US" altLang="zh-CN" dirty="0"/>
              <a:t>alert(</a:t>
            </a:r>
            <a:r>
              <a:rPr lang="en-US" altLang="zh-CN" dirty="0" err="1"/>
              <a:t>unescape</a:t>
            </a:r>
            <a:r>
              <a:rPr lang="en-US" altLang="zh-CN" dirty="0"/>
              <a:t>("Hello%2C%u738B%u5C0F%u4E3D%uFF01")); </a:t>
            </a:r>
          </a:p>
          <a:p>
            <a:r>
              <a:rPr lang="en-US" altLang="zh-CN" dirty="0"/>
              <a:t>//</a:t>
            </a:r>
            <a:r>
              <a:rPr lang="zh-CN" altLang="en-US" dirty="0"/>
              <a:t>此处返回</a:t>
            </a:r>
            <a:r>
              <a:rPr lang="en-US" altLang="zh-CN" dirty="0"/>
              <a:t>Hello,</a:t>
            </a:r>
            <a:r>
              <a:rPr lang="zh-CN" altLang="en-US" dirty="0"/>
              <a:t>王小丽！</a:t>
            </a:r>
          </a:p>
          <a:p>
            <a:endParaRPr lang="zh-CN" altLang="en-US" dirty="0"/>
          </a:p>
        </p:txBody>
      </p:sp>
    </p:spTree>
    <p:extLst>
      <p:ext uri="{BB962C8B-B14F-4D97-AF65-F5344CB8AC3E}">
        <p14:creationId xmlns:p14="http://schemas.microsoft.com/office/powerpoint/2010/main" val="760438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279"/>
  <p:tag name="MH_SECTIONID" val="280,281,282,"/>
</p:tagLst>
</file>

<file path=ppt/tags/tag10.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11.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12.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13.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AUTOCOLOR" val="TRUE"/>
  <p:tag name="ID" val="545841"/>
  <p:tag name="MH_TYPE" val="CONTENTS_SECTION"/>
</p:tagLst>
</file>

<file path=ppt/tags/tag14.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AUTOCOLOR" val="TRUE"/>
  <p:tag name="MH_TYPE" val="CONTENTS"/>
  <p:tag name="ID" val="545841"/>
</p:tagLst>
</file>

<file path=ppt/tags/tag20.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21.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22.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23.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24.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AUTOCOLOR" val="TRUE"/>
  <p:tag name="ID" val="545841"/>
  <p:tag name="MH_TYPE" val="CONTENTS_SECTION"/>
</p:tagLst>
</file>

<file path=ppt/tags/tag25.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32.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33.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34.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35.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AUTOCOLOR" val="TRUE"/>
  <p:tag name="ID" val="545841"/>
  <p:tag name="MH_TYPE" val="CONTENTS_SECTION"/>
</p:tagLst>
</file>

<file path=ppt/tags/tag36.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43.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44.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45.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ags/tag5.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NUMBER"/>
  <p:tag name="ID" val="545841"/>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ENTRY"/>
  <p:tag name="ID" val="54584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80825112357"/>
  <p:tag name="MH_LIBRARY" val="CONTENTS"/>
  <p:tag name="MH_TYPE" val="OTHERS"/>
  <p:tag name="ID" val="54584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1782</Words>
  <Application>Microsoft Office PowerPoint</Application>
  <PresentationFormat>自定义</PresentationFormat>
  <Paragraphs>141</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第4章 JavaScript函数</vt:lpstr>
      <vt:lpstr>学习目标： </vt:lpstr>
      <vt:lpstr>PowerPoint 演示文稿</vt:lpstr>
      <vt:lpstr>PowerPoint 演示文稿</vt:lpstr>
      <vt:lpstr>什么是函数</vt:lpstr>
      <vt:lpstr>PowerPoint 演示文稿</vt:lpstr>
      <vt:lpstr>预定义函数</vt:lpstr>
      <vt:lpstr>预定义函数</vt:lpstr>
      <vt:lpstr>预定义函数</vt:lpstr>
      <vt:lpstr>预定义函数</vt:lpstr>
      <vt:lpstr>预定义函数</vt:lpstr>
      <vt:lpstr>PowerPoint 演示文稿</vt:lpstr>
      <vt:lpstr>PowerPoint 演示文稿</vt:lpstr>
      <vt:lpstr>1、自定义函数的创建 </vt:lpstr>
      <vt:lpstr>自定义函数的调用 </vt:lpstr>
      <vt:lpstr>自定义函数的调用 </vt:lpstr>
      <vt:lpstr>函数的参数和返回值 </vt:lpstr>
      <vt:lpstr>函数的参数和返回值 </vt:lpstr>
      <vt:lpstr>函数变量的作用域 </vt:lpstr>
      <vt:lpstr>函数的嵌套</vt:lpstr>
      <vt:lpstr>2、创建匿名函数</vt:lpstr>
      <vt:lpstr>匿名函数的调用</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tdcqwynl@163.com</dc:creator>
  <cp:lastModifiedBy>周小丽</cp:lastModifiedBy>
  <cp:revision>117</cp:revision>
  <dcterms:created xsi:type="dcterms:W3CDTF">2017-05-18T02:24:29Z</dcterms:created>
  <dcterms:modified xsi:type="dcterms:W3CDTF">2020-04-14T01:27:43Z</dcterms:modified>
</cp:coreProperties>
</file>