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tags/tag8.xml" ContentType="application/vnd.openxmlformats-officedocument.presentationml.tags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29.xml" ContentType="application/vnd.openxmlformats-officedocument.presentationml.tags+xml"/>
  <Override PartName="/ppt/tags/tag38.xml" ContentType="application/vnd.openxmlformats-officedocument.presentationml.tags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tags/tag16.xml" ContentType="application/vnd.openxmlformats-officedocument.presentationml.tags+xml"/>
  <Override PartName="/ppt/tags/tag18.xml" ContentType="application/vnd.openxmlformats-officedocument.presentationml.tags+xml"/>
  <Override PartName="/ppt/tags/tag27.xml" ContentType="application/vnd.openxmlformats-officedocument.presentationml.tags+xml"/>
  <Override PartName="/ppt/tags/tag36.xml" ContentType="application/vnd.openxmlformats-officedocument.presentationml.tags+xml"/>
  <Override PartName="/ppt/tags/tag14.xml" ContentType="application/vnd.openxmlformats-officedocument.presentationml.tags+xml"/>
  <Override PartName="/ppt/tags/tag25.xml" ContentType="application/vnd.openxmlformats-officedocument.presentationml.tags+xml"/>
  <Override PartName="/ppt/tags/tag34.xml" ContentType="application/vnd.openxmlformats-officedocument.presentationml.tags+xml"/>
  <Override PartName="/ppt/tags/tag12.xml" ContentType="application/vnd.openxmlformats-officedocument.presentationml.tags+xml"/>
  <Override PartName="/ppt/tags/tag23.xml" ContentType="application/vnd.openxmlformats-officedocument.presentationml.tags+xml"/>
  <Override PartName="/ppt/tags/tag32.xml" ContentType="application/vnd.openxmlformats-officedocument.presentationml.tags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5.xml" ContentType="application/vnd.openxmlformats-officedocument.presentationml.notesSlide+xml"/>
  <Override PartName="/ppt/tags/tag21.xml" ContentType="application/vnd.openxmlformats-officedocument.presentationml.tags+xml"/>
  <Override PartName="/ppt/tags/tag30.xml" ContentType="application/vnd.openxmlformats-officedocument.presentationml.tag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tags/tag7.xml" ContentType="application/vnd.openxmlformats-officedocument.presentationml.tags+xml"/>
  <Default Extension="png" ContentType="image/png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tags/tag3.xml" ContentType="application/vnd.openxmlformats-officedocument.presentationml.tags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tags/tag19.xml" ContentType="application/vnd.openxmlformats-officedocument.presentationml.tags+xml"/>
  <Override PartName="/ppt/tags/tag28.xml" ContentType="application/vnd.openxmlformats-officedocument.presentationml.tags+xml"/>
  <Override PartName="/ppt/tags/tag37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tags/tag17.xml" ContentType="application/vnd.openxmlformats-officedocument.presentationml.tags+xml"/>
  <Override PartName="/ppt/tags/tag26.xml" ContentType="application/vnd.openxmlformats-officedocument.presentationml.tags+xml"/>
  <Override PartName="/ppt/tags/tag35.xml" ContentType="application/vnd.openxmlformats-officedocument.presentationml.tags+xml"/>
  <Default Extension="vml" ContentType="application/vnd.openxmlformats-officedocument.vmlDrawing"/>
  <Override PartName="/ppt/tags/tag15.xml" ContentType="application/vnd.openxmlformats-officedocument.presentationml.tags+xml"/>
  <Override PartName="/ppt/tags/tag24.xml" ContentType="application/vnd.openxmlformats-officedocument.presentationml.tags+xml"/>
  <Override PartName="/ppt/tags/tag33.xml" ContentType="application/vnd.openxmlformats-officedocument.presentationml.tags+xml"/>
  <Override PartName="/ppt/tags/tag13.xml" ContentType="application/vnd.openxmlformats-officedocument.presentationml.tags+xml"/>
  <Override PartName="/ppt/tags/tag22.xml" ContentType="application/vnd.openxmlformats-officedocument.presentationml.tags+xml"/>
  <Override PartName="/ppt/tags/tag31.xml" ContentType="application/vnd.openxmlformats-officedocument.presentationml.tags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tags/tag11.xml" ContentType="application/vnd.openxmlformats-officedocument.presentationml.tags+xml"/>
  <Override PartName="/ppt/notesSlides/notesSlide4.xml" ContentType="application/vnd.openxmlformats-officedocument.presentationml.notesSlide+xml"/>
  <Override PartName="/ppt/tags/tag20.xml" ContentType="application/vnd.openxmlformats-officedocument.presentationml.tag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tags/tag6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3"/>
  </p:notesMasterIdLst>
  <p:sldIdLst>
    <p:sldId id="258" r:id="rId2"/>
    <p:sldId id="262" r:id="rId3"/>
    <p:sldId id="436" r:id="rId4"/>
    <p:sldId id="438" r:id="rId5"/>
    <p:sldId id="265" r:id="rId6"/>
    <p:sldId id="264" r:id="rId7"/>
    <p:sldId id="437" r:id="rId8"/>
    <p:sldId id="267" r:id="rId9"/>
    <p:sldId id="268" r:id="rId10"/>
    <p:sldId id="426" r:id="rId11"/>
    <p:sldId id="429" r:id="rId12"/>
    <p:sldId id="427" r:id="rId13"/>
    <p:sldId id="428" r:id="rId14"/>
    <p:sldId id="430" r:id="rId15"/>
    <p:sldId id="439" r:id="rId16"/>
    <p:sldId id="432" r:id="rId17"/>
    <p:sldId id="440" r:id="rId18"/>
    <p:sldId id="431" r:id="rId19"/>
    <p:sldId id="409" r:id="rId20"/>
    <p:sldId id="410" r:id="rId21"/>
    <p:sldId id="412" r:id="rId22"/>
    <p:sldId id="414" r:id="rId23"/>
    <p:sldId id="415" r:id="rId24"/>
    <p:sldId id="441" r:id="rId25"/>
    <p:sldId id="442" r:id="rId26"/>
    <p:sldId id="443" r:id="rId27"/>
    <p:sldId id="444" r:id="rId28"/>
    <p:sldId id="445" r:id="rId29"/>
    <p:sldId id="435" r:id="rId30"/>
    <p:sldId id="434" r:id="rId31"/>
    <p:sldId id="261" r:id="rId32"/>
  </p:sldIdLst>
  <p:sldSz cx="12192000" cy="6858000"/>
  <p:notesSz cx="6858000" cy="9144000"/>
  <p:custDataLst>
    <p:tags r:id="rId3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2" pos="4747" userDrawn="1">
          <p15:clr>
            <a:srgbClr val="A4A3A4"/>
          </p15:clr>
        </p15:guide>
        <p15:guide id="3" pos="2933" userDrawn="1">
          <p15:clr>
            <a:srgbClr val="A4A3A4"/>
          </p15:clr>
        </p15:guide>
        <p15:guide id="4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AFAFA"/>
    <a:srgbClr val="2987CD"/>
    <a:srgbClr val="0587CE"/>
    <a:srgbClr val="2A87CE"/>
    <a:srgbClr val="DF6A2B"/>
    <a:srgbClr val="281C1A"/>
    <a:srgbClr val="0A65C0"/>
    <a:srgbClr val="231715"/>
    <a:srgbClr val="E5E5E5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 autoAdjust="0"/>
    <p:restoredTop sz="94643"/>
  </p:normalViewPr>
  <p:slideViewPr>
    <p:cSldViewPr snapToGrid="0" snapToObjects="1">
      <p:cViewPr varScale="1">
        <p:scale>
          <a:sx n="68" d="100"/>
          <a:sy n="68" d="100"/>
        </p:scale>
        <p:origin x="-560" y="-68"/>
      </p:cViewPr>
      <p:guideLst>
        <p:guide orient="horz" pos="2160"/>
        <p:guide pos="4747"/>
        <p:guide pos="293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66" d="100"/>
        <a:sy n="166" d="100"/>
      </p:scale>
      <p:origin x="0" y="0"/>
    </p:cViewPr>
  </p:sorterViewPr>
  <p:notesViewPr>
    <p:cSldViewPr snapToGrid="0" snapToObjects="1">
      <p:cViewPr varScale="1">
        <p:scale>
          <a:sx n="96" d="100"/>
          <a:sy n="96" d="100"/>
        </p:scale>
        <p:origin x="2536" y="168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A54850-B537-F94F-8474-74DD9960B2A8}" type="datetimeFigureOut">
              <a:rPr kumimoji="1" lang="zh-CN" altLang="en-US" smtClean="0"/>
              <a:pPr/>
              <a:t>2020/2/12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23E1D1-F249-1040-B478-4D8D442F5175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302548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3E1D1-F249-1040-B478-4D8D442F5175}" type="slidenum">
              <a:rPr kumimoji="1" lang="zh-CN" altLang="en-US" smtClean="0"/>
              <a:pPr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5795848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39C16B-F29E-4CFE-B05D-840E994285AE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1024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0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77D5CF1-C3FD-4326-9926-BA05F0FA1973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1110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00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39C16B-F29E-4CFE-B05D-840E994285AE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1024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0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77D5CF1-C3FD-4326-9926-BA05F0FA1973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1110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00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511272-C1ED-45F4-B1FB-68E003A7C1D7}" type="slidenum">
              <a:rPr lang="en-US" altLang="zh-CN"/>
              <a:pPr/>
              <a:t>30</a:t>
            </a:fld>
            <a:endParaRPr lang="en-US" altLang="zh-CN"/>
          </a:p>
        </p:txBody>
      </p:sp>
      <p:sp>
        <p:nvSpPr>
          <p:cNvPr id="363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3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3E1D1-F249-1040-B478-4D8D442F5175}" type="slidenum">
              <a:rPr kumimoji="1" lang="zh-CN" altLang="en-US" smtClean="0"/>
              <a:pPr/>
              <a:t>31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7924863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BE0DC-6F04-B345-A63D-829BA653CC9A}" type="datetimeFigureOut">
              <a:rPr kumimoji="1" lang="zh-CN" altLang="en-US" smtClean="0"/>
              <a:pPr/>
              <a:t>2020/2/12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75813-EB15-2349-9F9B-23F8203B2EBC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sp>
        <p:nvSpPr>
          <p:cNvPr id="16" name="矩形 1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2" name="提取 17"/>
          <p:cNvSpPr/>
          <p:nvPr userDrawn="1"/>
        </p:nvSpPr>
        <p:spPr>
          <a:xfrm rot="16200000" flipH="1">
            <a:off x="7786735" y="1557330"/>
            <a:ext cx="5442231" cy="3405783"/>
          </a:xfrm>
          <a:prstGeom prst="flowChartExtract">
            <a:avLst/>
          </a:prstGeom>
          <a:solidFill>
            <a:srgbClr val="0587CE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xmlns="" id="{FC093C3D-7906-4ED3-8E4D-4DE040C5448B}"/>
              </a:ext>
            </a:extLst>
          </p:cNvPr>
          <p:cNvSpPr txBox="1"/>
          <p:nvPr userDrawn="1"/>
        </p:nvSpPr>
        <p:spPr>
          <a:xfrm>
            <a:off x="1972793" y="3422782"/>
            <a:ext cx="69497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400" b="1" dirty="0">
                <a:solidFill>
                  <a:srgbClr val="23171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FZXiaoBiaoSong-B05S" charset="-122"/>
              </a:rPr>
              <a:t>程序设计教程（微课版）</a:t>
            </a:r>
          </a:p>
        </p:txBody>
      </p:sp>
      <p:cxnSp>
        <p:nvCxnSpPr>
          <p:cNvPr id="27" name="直线连接符 15">
            <a:extLst>
              <a:ext uri="{FF2B5EF4-FFF2-40B4-BE49-F238E27FC236}">
                <a16:creationId xmlns:a16="http://schemas.microsoft.com/office/drawing/2014/main" xmlns="" id="{1A628826-B2EA-4E74-B357-C64DC606A6F8}"/>
              </a:ext>
            </a:extLst>
          </p:cNvPr>
          <p:cNvCxnSpPr>
            <a:cxnSpLocks/>
          </p:cNvCxnSpPr>
          <p:nvPr userDrawn="1"/>
        </p:nvCxnSpPr>
        <p:spPr>
          <a:xfrm>
            <a:off x="1901043" y="3429880"/>
            <a:ext cx="6419620" cy="0"/>
          </a:xfrm>
          <a:prstGeom prst="line">
            <a:avLst/>
          </a:prstGeom>
          <a:ln w="12700">
            <a:solidFill>
              <a:srgbClr val="2317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xmlns="" id="{C6A47B26-61BE-4766-B5AA-5006AF59B9B3}"/>
              </a:ext>
            </a:extLst>
          </p:cNvPr>
          <p:cNvSpPr txBox="1"/>
          <p:nvPr userDrawn="1"/>
        </p:nvSpPr>
        <p:spPr>
          <a:xfrm>
            <a:off x="1762015" y="2508126"/>
            <a:ext cx="6901952" cy="92333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zh-CN" sz="5400" b="1" spc="100" dirty="0">
                <a:solidFill>
                  <a:srgbClr val="0587C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FZXiaoBiaoSong-B05S" charset="-122"/>
              </a:rPr>
              <a:t>JavaScript</a:t>
            </a:r>
            <a:r>
              <a:rPr kumimoji="1" lang="zh-CN" altLang="en-US" sz="5400" b="1" spc="100" dirty="0">
                <a:solidFill>
                  <a:srgbClr val="0587C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FZXiaoBiaoSong-B05S" charset="-122"/>
              </a:rPr>
              <a:t>前端开发</a:t>
            </a:r>
            <a:endParaRPr kumimoji="1" lang="en-US" altLang="zh-CN" sz="5400" b="1" spc="100" dirty="0">
              <a:solidFill>
                <a:srgbClr val="0587C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FZXiaoBiaoSong-B05S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887C07B4-FFD3-4439-94A8-FBD6058B3BB4}"/>
              </a:ext>
            </a:extLst>
          </p:cNvPr>
          <p:cNvSpPr txBox="1"/>
          <p:nvPr userDrawn="1"/>
        </p:nvSpPr>
        <p:spPr>
          <a:xfrm>
            <a:off x="220980" y="182571"/>
            <a:ext cx="6294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工业和信息化“十三五”人才培养规划教材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0924F968-D5FC-491E-B4ED-44C0299F5424}"/>
              </a:ext>
            </a:extLst>
          </p:cNvPr>
          <p:cNvSpPr txBox="1"/>
          <p:nvPr userDrawn="1"/>
        </p:nvSpPr>
        <p:spPr>
          <a:xfrm>
            <a:off x="4082143" y="6493804"/>
            <a:ext cx="2933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人民邮电出版社 北京</a:t>
            </a:r>
          </a:p>
        </p:txBody>
      </p:sp>
    </p:spTree>
    <p:extLst>
      <p:ext uri="{BB962C8B-B14F-4D97-AF65-F5344CB8AC3E}">
        <p14:creationId xmlns:p14="http://schemas.microsoft.com/office/powerpoint/2010/main" xmlns="" val="1333893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F49C85A6-CBBF-4A27-AEA7-789B211B5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BE0DC-6F04-B345-A63D-829BA653CC9A}" type="datetimeFigureOut">
              <a:rPr kumimoji="1" lang="zh-CN" altLang="en-US" smtClean="0"/>
              <a:pPr/>
              <a:t>2020/2/12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43374808-80C2-4592-B594-641061B86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B9EF8EFD-8B20-42CE-ADEA-A558240E6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75813-EB15-2349-9F9B-23F8203B2EBC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xmlns="" id="{57DC78AF-D9D2-41D2-BBC0-09DBA96EBDB5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827213" y="1625600"/>
            <a:ext cx="828675" cy="828675"/>
            <a:chOff x="1827149" y="1625954"/>
            <a:chExt cx="828000" cy="828000"/>
          </a:xfrm>
        </p:grpSpPr>
        <p:sp>
          <p:nvSpPr>
            <p:cNvPr id="29" name="椭圆 28">
              <a:extLst>
                <a:ext uri="{FF2B5EF4-FFF2-40B4-BE49-F238E27FC236}">
                  <a16:creationId xmlns:a16="http://schemas.microsoft.com/office/drawing/2014/main" xmlns="" id="{132C3845-229C-4939-86DA-033E39C6764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7149" y="1625954"/>
              <a:ext cx="828000" cy="828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xmlns="" id="{E79156D0-3E2C-4ABE-9303-8956D30780EA}"/>
                </a:ext>
              </a:extLst>
            </p:cNvPr>
            <p:cNvSpPr txBox="1"/>
            <p:nvPr/>
          </p:nvSpPr>
          <p:spPr>
            <a:xfrm>
              <a:off x="1904873" y="1782989"/>
              <a:ext cx="672552" cy="52344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xmlns="" id="{96AE0A65-E0BD-422E-B243-162955F6FC9D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406650" y="2838450"/>
            <a:ext cx="827088" cy="828675"/>
            <a:chOff x="2405971" y="2838627"/>
            <a:chExt cx="828000" cy="828000"/>
          </a:xfrm>
        </p:grpSpPr>
        <p:sp>
          <p:nvSpPr>
            <p:cNvPr id="32" name="椭圆 31">
              <a:extLst>
                <a:ext uri="{FF2B5EF4-FFF2-40B4-BE49-F238E27FC236}">
                  <a16:creationId xmlns:a16="http://schemas.microsoft.com/office/drawing/2014/main" xmlns="" id="{F491DE10-D9C7-40DF-B652-311063BCE0D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05971" y="2838627"/>
              <a:ext cx="828000" cy="828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xmlns="" id="{D8C5094D-8D89-47B1-8AF3-0BAB4E81B9CF}"/>
                </a:ext>
              </a:extLst>
            </p:cNvPr>
            <p:cNvSpPr txBox="1"/>
            <p:nvPr/>
          </p:nvSpPr>
          <p:spPr>
            <a:xfrm>
              <a:off x="2482255" y="2990903"/>
              <a:ext cx="675432" cy="52344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xmlns="" id="{D0196234-AED1-46ED-8E1C-6412DB33F91F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984500" y="4046538"/>
            <a:ext cx="828675" cy="828675"/>
            <a:chOff x="2984793" y="4046659"/>
            <a:chExt cx="828000" cy="828000"/>
          </a:xfrm>
        </p:grpSpPr>
        <p:sp>
          <p:nvSpPr>
            <p:cNvPr id="35" name="椭圆 34">
              <a:extLst>
                <a:ext uri="{FF2B5EF4-FFF2-40B4-BE49-F238E27FC236}">
                  <a16:creationId xmlns:a16="http://schemas.microsoft.com/office/drawing/2014/main" xmlns="" id="{725F0525-368F-450B-8DA1-B977FBD296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84793" y="4046659"/>
              <a:ext cx="828000" cy="828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xmlns="" id="{EE932E05-9E92-4458-A267-D17978048DE8}"/>
                </a:ext>
              </a:extLst>
            </p:cNvPr>
            <p:cNvSpPr txBox="1"/>
            <p:nvPr/>
          </p:nvSpPr>
          <p:spPr>
            <a:xfrm>
              <a:off x="3062518" y="4198935"/>
              <a:ext cx="672552" cy="52344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xmlns="" id="{02D68DB7-B94B-44E6-8FE3-7E087A2E497F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3563938" y="5254625"/>
            <a:ext cx="827087" cy="828675"/>
            <a:chOff x="3563616" y="5254690"/>
            <a:chExt cx="828000" cy="828000"/>
          </a:xfrm>
        </p:grpSpPr>
        <p:sp>
          <p:nvSpPr>
            <p:cNvPr id="38" name="椭圆 37">
              <a:extLst>
                <a:ext uri="{FF2B5EF4-FFF2-40B4-BE49-F238E27FC236}">
                  <a16:creationId xmlns:a16="http://schemas.microsoft.com/office/drawing/2014/main" xmlns="" id="{FCF2626A-EB24-4FEB-8373-A35A8BEBAC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63616" y="5254690"/>
              <a:ext cx="828000" cy="828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xmlns="" id="{895904D7-D9BB-4F1D-89B3-E19DEF2304E1}"/>
                </a:ext>
              </a:extLst>
            </p:cNvPr>
            <p:cNvSpPr txBox="1"/>
            <p:nvPr/>
          </p:nvSpPr>
          <p:spPr>
            <a:xfrm>
              <a:off x="3639900" y="5406966"/>
              <a:ext cx="675432" cy="52344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04</a:t>
              </a:r>
              <a:endPara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1" name="文本占位符 10">
            <a:extLst>
              <a:ext uri="{FF2B5EF4-FFF2-40B4-BE49-F238E27FC236}">
                <a16:creationId xmlns:a16="http://schemas.microsoft.com/office/drawing/2014/main" xmlns="" id="{29D9A258-AFAA-44CD-923D-9B3A7D46D41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984500" y="1762244"/>
            <a:ext cx="6259512" cy="544394"/>
          </a:xfrm>
        </p:spPr>
        <p:txBody>
          <a:bodyPr/>
          <a:lstStyle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5" name="文本占位符 10">
            <a:extLst>
              <a:ext uri="{FF2B5EF4-FFF2-40B4-BE49-F238E27FC236}">
                <a16:creationId xmlns:a16="http://schemas.microsoft.com/office/drawing/2014/main" xmlns="" id="{3C13A32B-E41A-4DBD-8364-1EA8F4086D1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449638" y="2964040"/>
            <a:ext cx="6259512" cy="544394"/>
          </a:xfrm>
        </p:spPr>
        <p:txBody>
          <a:bodyPr/>
          <a:lstStyle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6" name="文本占位符 10">
            <a:extLst>
              <a:ext uri="{FF2B5EF4-FFF2-40B4-BE49-F238E27FC236}">
                <a16:creationId xmlns:a16="http://schemas.microsoft.com/office/drawing/2014/main" xmlns="" id="{A97EBA52-2CBD-4771-86F9-E80B16D9621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038600" y="4189887"/>
            <a:ext cx="6259512" cy="544394"/>
          </a:xfrm>
        </p:spPr>
        <p:txBody>
          <a:bodyPr/>
          <a:lstStyle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7" name="文本占位符 10">
            <a:extLst>
              <a:ext uri="{FF2B5EF4-FFF2-40B4-BE49-F238E27FC236}">
                <a16:creationId xmlns:a16="http://schemas.microsoft.com/office/drawing/2014/main" xmlns="" id="{BDA26BA9-292D-4100-9B71-5B27D1AE8CB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71221" y="5394183"/>
            <a:ext cx="6259512" cy="544394"/>
          </a:xfrm>
        </p:spPr>
        <p:txBody>
          <a:bodyPr/>
          <a:lstStyle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xmlns="" val="3982412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F49C85A6-CBBF-4A27-AEA7-789B211B5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BE0DC-6F04-B345-A63D-829BA653CC9A}" type="datetimeFigureOut">
              <a:rPr kumimoji="1" lang="zh-CN" altLang="en-US" smtClean="0"/>
              <a:pPr/>
              <a:t>2020/2/12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43374808-80C2-4592-B594-641061B86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B9EF8EFD-8B20-42CE-ADEA-A558240E6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75813-EB15-2349-9F9B-23F8203B2EBC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xmlns="" id="{57DC78AF-D9D2-41D2-BBC0-09DBA96EBDB5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827213" y="1625600"/>
            <a:ext cx="828675" cy="828675"/>
            <a:chOff x="1827149" y="1625954"/>
            <a:chExt cx="828000" cy="828000"/>
          </a:xfrm>
        </p:grpSpPr>
        <p:sp>
          <p:nvSpPr>
            <p:cNvPr id="29" name="椭圆 28">
              <a:extLst>
                <a:ext uri="{FF2B5EF4-FFF2-40B4-BE49-F238E27FC236}">
                  <a16:creationId xmlns:a16="http://schemas.microsoft.com/office/drawing/2014/main" xmlns="" id="{132C3845-229C-4939-86DA-033E39C6764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7149" y="1625954"/>
              <a:ext cx="828000" cy="828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xmlns="" id="{E79156D0-3E2C-4ABE-9303-8956D30780EA}"/>
                </a:ext>
              </a:extLst>
            </p:cNvPr>
            <p:cNvSpPr txBox="1"/>
            <p:nvPr/>
          </p:nvSpPr>
          <p:spPr>
            <a:xfrm>
              <a:off x="1904873" y="1782989"/>
              <a:ext cx="672552" cy="52344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xmlns="" id="{96AE0A65-E0BD-422E-B243-162955F6FC9D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406650" y="2838450"/>
            <a:ext cx="827088" cy="828675"/>
            <a:chOff x="2405971" y="2838627"/>
            <a:chExt cx="828000" cy="828000"/>
          </a:xfrm>
        </p:grpSpPr>
        <p:sp>
          <p:nvSpPr>
            <p:cNvPr id="32" name="椭圆 31">
              <a:extLst>
                <a:ext uri="{FF2B5EF4-FFF2-40B4-BE49-F238E27FC236}">
                  <a16:creationId xmlns:a16="http://schemas.microsoft.com/office/drawing/2014/main" xmlns="" id="{F491DE10-D9C7-40DF-B652-311063BCE0D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05971" y="2838627"/>
              <a:ext cx="828000" cy="828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xmlns="" id="{D8C5094D-8D89-47B1-8AF3-0BAB4E81B9CF}"/>
                </a:ext>
              </a:extLst>
            </p:cNvPr>
            <p:cNvSpPr txBox="1"/>
            <p:nvPr/>
          </p:nvSpPr>
          <p:spPr>
            <a:xfrm>
              <a:off x="2482255" y="2990903"/>
              <a:ext cx="675432" cy="52344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xmlns="" id="{D0196234-AED1-46ED-8E1C-6412DB33F91F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984500" y="4046538"/>
            <a:ext cx="828675" cy="828675"/>
            <a:chOff x="2984793" y="4046659"/>
            <a:chExt cx="828000" cy="828000"/>
          </a:xfrm>
        </p:grpSpPr>
        <p:sp>
          <p:nvSpPr>
            <p:cNvPr id="35" name="椭圆 34">
              <a:extLst>
                <a:ext uri="{FF2B5EF4-FFF2-40B4-BE49-F238E27FC236}">
                  <a16:creationId xmlns:a16="http://schemas.microsoft.com/office/drawing/2014/main" xmlns="" id="{725F0525-368F-450B-8DA1-B977FBD296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84793" y="4046659"/>
              <a:ext cx="828000" cy="828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xmlns="" id="{EE932E05-9E92-4458-A267-D17978048DE8}"/>
                </a:ext>
              </a:extLst>
            </p:cNvPr>
            <p:cNvSpPr txBox="1"/>
            <p:nvPr/>
          </p:nvSpPr>
          <p:spPr>
            <a:xfrm>
              <a:off x="3062518" y="4198935"/>
              <a:ext cx="672552" cy="52344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1" name="文本占位符 10">
            <a:extLst>
              <a:ext uri="{FF2B5EF4-FFF2-40B4-BE49-F238E27FC236}">
                <a16:creationId xmlns:a16="http://schemas.microsoft.com/office/drawing/2014/main" xmlns="" id="{29D9A258-AFAA-44CD-923D-9B3A7D46D41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984500" y="1762244"/>
            <a:ext cx="6259512" cy="544394"/>
          </a:xfrm>
        </p:spPr>
        <p:txBody>
          <a:bodyPr/>
          <a:lstStyle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5" name="文本占位符 10">
            <a:extLst>
              <a:ext uri="{FF2B5EF4-FFF2-40B4-BE49-F238E27FC236}">
                <a16:creationId xmlns:a16="http://schemas.microsoft.com/office/drawing/2014/main" xmlns="" id="{3C13A32B-E41A-4DBD-8364-1EA8F4086D1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449638" y="2964040"/>
            <a:ext cx="6259512" cy="544394"/>
          </a:xfrm>
        </p:spPr>
        <p:txBody>
          <a:bodyPr/>
          <a:lstStyle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6" name="文本占位符 10">
            <a:extLst>
              <a:ext uri="{FF2B5EF4-FFF2-40B4-BE49-F238E27FC236}">
                <a16:creationId xmlns:a16="http://schemas.microsoft.com/office/drawing/2014/main" xmlns="" id="{A97EBA52-2CBD-4771-86F9-E80B16D9621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038600" y="4189887"/>
            <a:ext cx="6259512" cy="544394"/>
          </a:xfrm>
        </p:spPr>
        <p:txBody>
          <a:bodyPr/>
          <a:lstStyle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08E23983-F5EB-456C-B391-29CDF56D5E06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1" y="96150"/>
            <a:ext cx="6259512" cy="723900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编辑母版文本样</a:t>
            </a:r>
          </a:p>
        </p:txBody>
      </p:sp>
    </p:spTree>
    <p:extLst>
      <p:ext uri="{BB962C8B-B14F-4D97-AF65-F5344CB8AC3E}">
        <p14:creationId xmlns:p14="http://schemas.microsoft.com/office/powerpoint/2010/main" xmlns="" val="283128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8364" y="186387"/>
            <a:ext cx="10515600" cy="54825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090839"/>
            <a:ext cx="10515600" cy="4676321"/>
          </a:xfrm>
        </p:spPr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xmlns="" val="1157927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-136525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38600" y="2974306"/>
            <a:ext cx="7769772" cy="701619"/>
          </a:xfrm>
          <a:prstGeom prst="rect">
            <a:avLst/>
          </a:prstGeom>
        </p:spPr>
        <p:txBody>
          <a:bodyPr anchor="b"/>
          <a:lstStyle>
            <a:lvl1pPr>
              <a:defRPr sz="4400" b="1">
                <a:solidFill>
                  <a:srgbClr val="0587CE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BE0DC-6F04-B345-A63D-829BA653CC9A}" type="datetimeFigureOut">
              <a:rPr kumimoji="1" lang="zh-CN" altLang="en-US" smtClean="0"/>
              <a:pPr/>
              <a:t>2020/2/12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75813-EB15-2349-9F9B-23F8203B2EBC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cxnSp>
        <p:nvCxnSpPr>
          <p:cNvPr id="8" name="直线连接符 6"/>
          <p:cNvCxnSpPr/>
          <p:nvPr userDrawn="1"/>
        </p:nvCxnSpPr>
        <p:spPr>
          <a:xfrm>
            <a:off x="3894773" y="2420303"/>
            <a:ext cx="8297227" cy="0"/>
          </a:xfrm>
          <a:prstGeom prst="line">
            <a:avLst/>
          </a:prstGeom>
          <a:ln w="12700">
            <a:solidFill>
              <a:srgbClr val="2317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7"/>
          <p:cNvCxnSpPr/>
          <p:nvPr userDrawn="1"/>
        </p:nvCxnSpPr>
        <p:spPr>
          <a:xfrm>
            <a:off x="3890269" y="4160084"/>
            <a:ext cx="8301731" cy="0"/>
          </a:xfrm>
          <a:prstGeom prst="line">
            <a:avLst/>
          </a:prstGeom>
          <a:ln w="12700">
            <a:solidFill>
              <a:srgbClr val="2317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 userDrawn="1"/>
        </p:nvSpPr>
        <p:spPr>
          <a:xfrm>
            <a:off x="0" y="2414588"/>
            <a:ext cx="3900488" cy="1757362"/>
          </a:xfrm>
          <a:prstGeom prst="rect">
            <a:avLst/>
          </a:prstGeom>
          <a:solidFill>
            <a:srgbClr val="0587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椭圆 12"/>
          <p:cNvSpPr/>
          <p:nvPr userDrawn="1"/>
        </p:nvSpPr>
        <p:spPr>
          <a:xfrm>
            <a:off x="2848567" y="2989661"/>
            <a:ext cx="723309" cy="723309"/>
          </a:xfrm>
          <a:prstGeom prst="ellipse">
            <a:avLst/>
          </a:prstGeom>
          <a:noFill/>
          <a:ln>
            <a:solidFill>
              <a:srgbClr val="FAFA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14" name="组 17"/>
          <p:cNvGrpSpPr/>
          <p:nvPr userDrawn="1"/>
        </p:nvGrpSpPr>
        <p:grpSpPr>
          <a:xfrm>
            <a:off x="3146961" y="3170712"/>
            <a:ext cx="166255" cy="389093"/>
            <a:chOff x="3146961" y="3170712"/>
            <a:chExt cx="166255" cy="389093"/>
          </a:xfrm>
        </p:grpSpPr>
        <p:cxnSp>
          <p:nvCxnSpPr>
            <p:cNvPr id="15" name="直线连接符 14"/>
            <p:cNvCxnSpPr/>
            <p:nvPr/>
          </p:nvCxnSpPr>
          <p:spPr>
            <a:xfrm>
              <a:off x="3146961" y="3170712"/>
              <a:ext cx="166255" cy="195943"/>
            </a:xfrm>
            <a:prstGeom prst="line">
              <a:avLst/>
            </a:prstGeom>
            <a:ln w="12700">
              <a:solidFill>
                <a:srgbClr val="FAFAF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线连接符 15"/>
            <p:cNvCxnSpPr/>
            <p:nvPr/>
          </p:nvCxnSpPr>
          <p:spPr>
            <a:xfrm flipV="1">
              <a:off x="3146961" y="3363862"/>
              <a:ext cx="166255" cy="195943"/>
            </a:xfrm>
            <a:prstGeom prst="line">
              <a:avLst/>
            </a:prstGeom>
            <a:ln w="12700">
              <a:solidFill>
                <a:srgbClr val="FAFAF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785557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8641" y="92170"/>
            <a:ext cx="10515600" cy="65845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BE0DC-6F04-B345-A63D-829BA653CC9A}" type="datetimeFigureOut">
              <a:rPr kumimoji="1" lang="zh-CN" altLang="en-US" smtClean="0"/>
              <a:pPr/>
              <a:t>2020/2/12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75813-EB15-2349-9F9B-23F8203B2EBC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598800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BE0DC-6F04-B345-A63D-829BA653CC9A}" type="datetimeFigureOut">
              <a:rPr kumimoji="1" lang="zh-CN" altLang="en-US" smtClean="0"/>
              <a:pPr/>
              <a:t>2020/2/12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75813-EB15-2349-9F9B-23F8203B2EBC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727805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5BE0DC-6F04-B345-A63D-829BA653CC9A}" type="datetimeFigureOut">
              <a:rPr kumimoji="1" lang="zh-CN" altLang="en-US" smtClean="0"/>
              <a:pPr/>
              <a:t>2020/2/12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275813-EB15-2349-9F9B-23F8203B2EBC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003300"/>
            <a:ext cx="10515600" cy="51736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FC74E9D2-8E79-4450-9EE6-5AEC95D7353C}"/>
              </a:ext>
            </a:extLst>
          </p:cNvPr>
          <p:cNvSpPr/>
          <p:nvPr userDrawn="1"/>
        </p:nvSpPr>
        <p:spPr>
          <a:xfrm>
            <a:off x="0" y="-1"/>
            <a:ext cx="7820167" cy="823913"/>
          </a:xfrm>
          <a:prstGeom prst="rect">
            <a:avLst/>
          </a:prstGeom>
          <a:solidFill>
            <a:srgbClr val="2987CD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767948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60" r:id="rId3"/>
    <p:sldLayoutId id="2147483650" r:id="rId4"/>
    <p:sldLayoutId id="2147483651" r:id="rId5"/>
    <p:sldLayoutId id="2147483654" r:id="rId6"/>
    <p:sldLayoutId id="214748365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22.xml"/><Relationship Id="rId13" Type="http://schemas.openxmlformats.org/officeDocument/2006/relationships/slideLayout" Target="../slideLayouts/slideLayout7.xml"/><Relationship Id="rId3" Type="http://schemas.openxmlformats.org/officeDocument/2006/relationships/tags" Target="../tags/tag17.xml"/><Relationship Id="rId7" Type="http://schemas.openxmlformats.org/officeDocument/2006/relationships/tags" Target="../tags/tag21.xml"/><Relationship Id="rId12" Type="http://schemas.openxmlformats.org/officeDocument/2006/relationships/tags" Target="../tags/tag26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tags" Target="../tags/tag20.xml"/><Relationship Id="rId11" Type="http://schemas.openxmlformats.org/officeDocument/2006/relationships/tags" Target="../tags/tag25.xml"/><Relationship Id="rId5" Type="http://schemas.openxmlformats.org/officeDocument/2006/relationships/tags" Target="../tags/tag19.xml"/><Relationship Id="rId10" Type="http://schemas.openxmlformats.org/officeDocument/2006/relationships/tags" Target="../tags/tag24.xml"/><Relationship Id="rId4" Type="http://schemas.openxmlformats.org/officeDocument/2006/relationships/tags" Target="../tags/tag18.xml"/><Relationship Id="rId9" Type="http://schemas.openxmlformats.org/officeDocument/2006/relationships/tags" Target="../tags/tag23.xml"/><Relationship Id="rId14" Type="http://schemas.openxmlformats.org/officeDocument/2006/relationships/slide" Target="slide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tags" Target="../tags/tag34.xml"/><Relationship Id="rId13" Type="http://schemas.openxmlformats.org/officeDocument/2006/relationships/slideLayout" Target="../slideLayouts/slideLayout7.xml"/><Relationship Id="rId3" Type="http://schemas.openxmlformats.org/officeDocument/2006/relationships/tags" Target="../tags/tag29.xml"/><Relationship Id="rId7" Type="http://schemas.openxmlformats.org/officeDocument/2006/relationships/tags" Target="../tags/tag33.xml"/><Relationship Id="rId12" Type="http://schemas.openxmlformats.org/officeDocument/2006/relationships/tags" Target="../tags/tag38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tags" Target="../tags/tag32.xml"/><Relationship Id="rId11" Type="http://schemas.openxmlformats.org/officeDocument/2006/relationships/tags" Target="../tags/tag37.xml"/><Relationship Id="rId5" Type="http://schemas.openxmlformats.org/officeDocument/2006/relationships/tags" Target="../tags/tag31.xml"/><Relationship Id="rId15" Type="http://schemas.openxmlformats.org/officeDocument/2006/relationships/slide" Target="slide15.xml"/><Relationship Id="rId10" Type="http://schemas.openxmlformats.org/officeDocument/2006/relationships/tags" Target="../tags/tag36.xml"/><Relationship Id="rId4" Type="http://schemas.openxmlformats.org/officeDocument/2006/relationships/tags" Target="../tags/tag30.xml"/><Relationship Id="rId9" Type="http://schemas.openxmlformats.org/officeDocument/2006/relationships/tags" Target="../tags/tag35.xml"/><Relationship Id="rId14" Type="http://schemas.openxmlformats.org/officeDocument/2006/relationships/slide" Target="slide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slideLayout" Target="../slideLayouts/slideLayout7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12" Type="http://schemas.openxmlformats.org/officeDocument/2006/relationships/tags" Target="../tags/tag13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5" Type="http://schemas.openxmlformats.org/officeDocument/2006/relationships/tags" Target="../tags/tag6.xml"/><Relationship Id="rId10" Type="http://schemas.openxmlformats.org/officeDocument/2006/relationships/tags" Target="../tags/tag11.xml"/><Relationship Id="rId4" Type="http://schemas.openxmlformats.org/officeDocument/2006/relationships/tags" Target="../tags/tag5.xml"/><Relationship Id="rId9" Type="http://schemas.openxmlformats.org/officeDocument/2006/relationships/tags" Target="../tags/tag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18742" y="88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8" name="提取 7"/>
          <p:cNvSpPr/>
          <p:nvPr/>
        </p:nvSpPr>
        <p:spPr>
          <a:xfrm rot="5400000">
            <a:off x="-414338" y="2736936"/>
            <a:ext cx="2214565" cy="1385889"/>
          </a:xfrm>
          <a:prstGeom prst="flowChartExtract">
            <a:avLst/>
          </a:prstGeom>
          <a:solidFill>
            <a:srgbClr val="0587C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cxnSp>
        <p:nvCxnSpPr>
          <p:cNvPr id="16" name="直线连接符 15"/>
          <p:cNvCxnSpPr>
            <a:cxnSpLocks/>
          </p:cNvCxnSpPr>
          <p:nvPr/>
        </p:nvCxnSpPr>
        <p:spPr>
          <a:xfrm>
            <a:off x="1783476" y="3429880"/>
            <a:ext cx="6419620" cy="0"/>
          </a:xfrm>
          <a:prstGeom prst="line">
            <a:avLst/>
          </a:prstGeom>
          <a:ln w="12700">
            <a:solidFill>
              <a:srgbClr val="2317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提取 17"/>
          <p:cNvSpPr/>
          <p:nvPr/>
        </p:nvSpPr>
        <p:spPr>
          <a:xfrm rot="16200000" flipH="1">
            <a:off x="7786735" y="1557330"/>
            <a:ext cx="5442231" cy="3405783"/>
          </a:xfrm>
          <a:prstGeom prst="flowChartExtract">
            <a:avLst/>
          </a:prstGeom>
          <a:solidFill>
            <a:srgbClr val="0587CE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2085686" y="2052735"/>
            <a:ext cx="6901952" cy="175432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z="5400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JavaScript+jQuery</a:t>
            </a:r>
            <a:r>
              <a:rPr lang="zh-CN" altLang="en-US" sz="5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前端开发基础教程</a:t>
            </a:r>
            <a:endParaRPr kumimoji="1" lang="en-US" altLang="zh-CN" sz="5400" b="1" spc="100" dirty="0">
              <a:solidFill>
                <a:srgbClr val="0587C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FZXiaoBiaoSong-B05S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35529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/>
              <a:t>JavaScript</a:t>
            </a:r>
            <a:r>
              <a:rPr lang="zh-CN" altLang="en-US" sz="4000" dirty="0"/>
              <a:t>的应用</a:t>
            </a:r>
          </a:p>
        </p:txBody>
      </p:sp>
      <p:sp>
        <p:nvSpPr>
          <p:cNvPr id="12" name="Rectangle 2"/>
          <p:cNvSpPr txBox="1">
            <a:spLocks noGrp="1" noChangeArrowheads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>
              <a:defRPr/>
            </a:pPr>
            <a:r>
              <a:rPr kumimoji="1" lang="zh-CN" altLang="en-US" sz="32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三、</a:t>
            </a:r>
            <a:r>
              <a:rPr kumimoji="1" lang="en-US" altLang="zh-CN" sz="32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JavaScript</a:t>
            </a:r>
            <a:r>
              <a:rPr kumimoji="1" lang="zh-CN" altLang="en-US" sz="32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的作用</a:t>
            </a:r>
          </a:p>
        </p:txBody>
      </p:sp>
      <p:sp>
        <p:nvSpPr>
          <p:cNvPr id="1022981" name="Rectangle 5"/>
          <p:cNvSpPr>
            <a:spLocks noChangeArrowheads="1"/>
          </p:cNvSpPr>
          <p:nvPr/>
        </p:nvSpPr>
        <p:spPr bwMode="auto">
          <a:xfrm>
            <a:off x="3990975" y="2043113"/>
            <a:ext cx="9144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022982" name="Rectangle 6"/>
          <p:cNvSpPr>
            <a:spLocks noChangeArrowheads="1"/>
          </p:cNvSpPr>
          <p:nvPr/>
        </p:nvSpPr>
        <p:spPr bwMode="auto">
          <a:xfrm>
            <a:off x="4338638" y="2066925"/>
            <a:ext cx="9144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022984" name="Rectangle 8"/>
          <p:cNvSpPr>
            <a:spLocks noChangeArrowheads="1"/>
          </p:cNvSpPr>
          <p:nvPr/>
        </p:nvSpPr>
        <p:spPr bwMode="auto">
          <a:xfrm>
            <a:off x="1378527" y="1143430"/>
            <a:ext cx="9218240" cy="27515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 fontAlgn="ctr">
              <a:lnSpc>
                <a:spcPct val="120000"/>
              </a:lnSpc>
            </a:pP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）验证用户输入的内容</a:t>
            </a:r>
          </a:p>
          <a:p>
            <a:pPr algn="just" fontAlgn="ctr">
              <a:lnSpc>
                <a:spcPct val="120000"/>
              </a:lnSpc>
            </a:pP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使用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脚本语言可以在客户端对用户输入的数据进行验证。例如在制作用户注册信息页面时，要求用户输入确认密码，以确定用户输入密码是否准确。如果用户在“确认密码”域输入的信息与“密码”域输入的信息不同，将弹出相应的提示信息，如图所示。 </a:t>
            </a:r>
          </a:p>
        </p:txBody>
      </p:sp>
      <p:pic>
        <p:nvPicPr>
          <p:cNvPr id="1022985" name="Picture 9" descr="2-2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783632" y="4212321"/>
            <a:ext cx="6963914" cy="1872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4236991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/>
              <a:t>JavaScript</a:t>
            </a:r>
            <a:r>
              <a:rPr lang="zh-CN" altLang="en-US" sz="4000" dirty="0"/>
              <a:t>的应用</a:t>
            </a:r>
          </a:p>
        </p:txBody>
      </p:sp>
      <p:sp>
        <p:nvSpPr>
          <p:cNvPr id="12" name="Rectangle 2"/>
          <p:cNvSpPr txBox="1">
            <a:spLocks noGrp="1" noChangeArrowheads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>
              <a:defRPr/>
            </a:pPr>
            <a:r>
              <a:rPr kumimoji="1" lang="zh-CN" altLang="en-US" sz="32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三、</a:t>
            </a:r>
            <a:r>
              <a:rPr kumimoji="1" lang="en-US" altLang="zh-CN" sz="32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JavaScript</a:t>
            </a:r>
            <a:r>
              <a:rPr kumimoji="1" lang="zh-CN" altLang="en-US" sz="32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的作用</a:t>
            </a:r>
          </a:p>
        </p:txBody>
      </p:sp>
      <p:sp>
        <p:nvSpPr>
          <p:cNvPr id="1108996" name="Rectangle 4"/>
          <p:cNvSpPr>
            <a:spLocks noChangeArrowheads="1"/>
          </p:cNvSpPr>
          <p:nvPr/>
        </p:nvSpPr>
        <p:spPr bwMode="auto">
          <a:xfrm>
            <a:off x="3990975" y="2043113"/>
            <a:ext cx="9144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108997" name="Rectangle 5"/>
          <p:cNvSpPr>
            <a:spLocks noChangeArrowheads="1"/>
          </p:cNvSpPr>
          <p:nvPr/>
        </p:nvSpPr>
        <p:spPr bwMode="auto">
          <a:xfrm>
            <a:off x="4338638" y="2066925"/>
            <a:ext cx="9144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109000" name="Rectangle 8"/>
          <p:cNvSpPr>
            <a:spLocks noChangeArrowheads="1"/>
          </p:cNvSpPr>
          <p:nvPr/>
        </p:nvSpPr>
        <p:spPr bwMode="auto">
          <a:xfrm>
            <a:off x="838200" y="1355961"/>
            <a:ext cx="9146232" cy="1421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 fontAlgn="ctr">
              <a:lnSpc>
                <a:spcPct val="120000"/>
              </a:lnSpc>
            </a:pP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）文字特效</a:t>
            </a:r>
          </a:p>
          <a:p>
            <a:pPr algn="just" fontAlgn="ctr">
              <a:lnSpc>
                <a:spcPct val="120000"/>
              </a:lnSpc>
            </a:pP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脚本语言可以使文字实现多种特效。例如使文字旋转，如图所示。 </a:t>
            </a:r>
          </a:p>
        </p:txBody>
      </p:sp>
      <p:graphicFrame>
        <p:nvGraphicFramePr>
          <p:cNvPr id="1109009" name="Object 17"/>
          <p:cNvGraphicFramePr>
            <a:graphicFrameLocks noChangeAspect="1"/>
          </p:cNvGraphicFramePr>
          <p:nvPr>
            <p:extLst/>
          </p:nvPr>
        </p:nvGraphicFramePr>
        <p:xfrm>
          <a:off x="3467388" y="2924944"/>
          <a:ext cx="5443251" cy="2232248"/>
        </p:xfrm>
        <a:graphic>
          <a:graphicData uri="http://schemas.openxmlformats.org/presentationml/2006/ole">
            <p:oleObj spid="_x0000_s1033" name="BMP 图像" r:id="rId4" imgW="3019048" imgH="1238423" progId="PBrush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5178572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/>
              <a:t>JavaScript</a:t>
            </a:r>
            <a:r>
              <a:rPr lang="zh-CN" altLang="en-US" sz="4000" dirty="0"/>
              <a:t>的应用</a:t>
            </a:r>
          </a:p>
        </p:txBody>
      </p:sp>
      <p:sp>
        <p:nvSpPr>
          <p:cNvPr id="10" name="Rectangle 2"/>
          <p:cNvSpPr txBox="1">
            <a:spLocks noGrp="1" noChangeArrowheads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>
              <a:defRPr/>
            </a:pPr>
            <a:r>
              <a:rPr kumimoji="1" lang="zh-CN" altLang="en-US" sz="32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三、</a:t>
            </a:r>
            <a:r>
              <a:rPr kumimoji="1" lang="en-US" altLang="zh-CN" sz="32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JavaScript</a:t>
            </a:r>
            <a:r>
              <a:rPr kumimoji="1" lang="zh-CN" altLang="en-US" sz="32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的作用</a:t>
            </a:r>
          </a:p>
        </p:txBody>
      </p:sp>
      <p:sp>
        <p:nvSpPr>
          <p:cNvPr id="1022981" name="Rectangle 5"/>
          <p:cNvSpPr>
            <a:spLocks noChangeArrowheads="1"/>
          </p:cNvSpPr>
          <p:nvPr/>
        </p:nvSpPr>
        <p:spPr bwMode="auto">
          <a:xfrm>
            <a:off x="3990975" y="2043113"/>
            <a:ext cx="9144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022988" name="Rectangle 12"/>
          <p:cNvSpPr>
            <a:spLocks noChangeArrowheads="1"/>
          </p:cNvSpPr>
          <p:nvPr/>
        </p:nvSpPr>
        <p:spPr bwMode="auto">
          <a:xfrm>
            <a:off x="1071941" y="1110550"/>
            <a:ext cx="10067113" cy="1865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 fontAlgn="ctr">
              <a:lnSpc>
                <a:spcPct val="120000"/>
              </a:lnSpc>
            </a:pPr>
            <a:r>
              <a:rPr lang="zh-CN" altLang="en-US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）动画效果</a:t>
            </a:r>
          </a:p>
          <a:p>
            <a:pPr algn="just" fontAlgn="ctr">
              <a:lnSpc>
                <a:spcPct val="120000"/>
              </a:lnSpc>
            </a:pP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在浏览网页时，经常会看到一些动画效果，使页面显得更加生动。使用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脚本语言也可以实现动画效果，例如在页面中实现下雪的效果，如图所示。 </a:t>
            </a:r>
          </a:p>
        </p:txBody>
      </p:sp>
      <p:pic>
        <p:nvPicPr>
          <p:cNvPr id="1022989" name="Picture 13" descr="2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575720" y="3301185"/>
            <a:ext cx="4560034" cy="2760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8036380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/>
              <a:t>JavaScript</a:t>
            </a:r>
            <a:r>
              <a:rPr lang="zh-CN" altLang="en-US" sz="4000" dirty="0"/>
              <a:t>的应用</a:t>
            </a:r>
          </a:p>
        </p:txBody>
      </p:sp>
      <p:sp>
        <p:nvSpPr>
          <p:cNvPr id="12" name="Rectangle 2"/>
          <p:cNvSpPr txBox="1">
            <a:spLocks noGrp="1" noChangeArrowheads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85725" indent="0">
              <a:buNone/>
              <a:defRPr/>
            </a:pPr>
            <a:r>
              <a:rPr kumimoji="1" lang="zh-CN" altLang="en-US" sz="32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三、</a:t>
            </a:r>
            <a:r>
              <a:rPr kumimoji="1" lang="en-US" altLang="zh-CN" sz="32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JavaScript</a:t>
            </a:r>
            <a:r>
              <a:rPr kumimoji="1" lang="zh-CN" altLang="en-US" sz="32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的作用</a:t>
            </a:r>
          </a:p>
        </p:txBody>
      </p:sp>
      <p:sp>
        <p:nvSpPr>
          <p:cNvPr id="1108996" name="Rectangle 4"/>
          <p:cNvSpPr>
            <a:spLocks noChangeArrowheads="1"/>
          </p:cNvSpPr>
          <p:nvPr/>
        </p:nvSpPr>
        <p:spPr bwMode="auto">
          <a:xfrm>
            <a:off x="3990975" y="2043113"/>
            <a:ext cx="9144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108997" name="Rectangle 5"/>
          <p:cNvSpPr>
            <a:spLocks noChangeArrowheads="1"/>
          </p:cNvSpPr>
          <p:nvPr/>
        </p:nvSpPr>
        <p:spPr bwMode="auto">
          <a:xfrm>
            <a:off x="4338638" y="2066925"/>
            <a:ext cx="9144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108998" name="Rectangle 6"/>
          <p:cNvSpPr>
            <a:spLocks noChangeArrowheads="1"/>
          </p:cNvSpPr>
          <p:nvPr/>
        </p:nvSpPr>
        <p:spPr bwMode="auto">
          <a:xfrm>
            <a:off x="838200" y="1134362"/>
            <a:ext cx="9838076" cy="1865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 fontAlgn="ctr">
              <a:lnSpc>
                <a:spcPct val="120000"/>
              </a:lnSpc>
            </a:pP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）窗口的应用</a:t>
            </a:r>
          </a:p>
          <a:p>
            <a:pPr algn="just" fontAlgn="ctr">
              <a:lnSpc>
                <a:spcPct val="120000"/>
              </a:lnSpc>
            </a:pP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在打开网页时经常会看到一些浮动的广告窗口，这些广告窗口是网站最大的盈利手段。我们也可以通过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脚本语言来实现，例如如图所示的广告窗口。 </a:t>
            </a:r>
          </a:p>
        </p:txBody>
      </p:sp>
      <p:graphicFrame>
        <p:nvGraphicFramePr>
          <p:cNvPr id="1109008" name="Object 16"/>
          <p:cNvGraphicFramePr>
            <a:graphicFrameLocks noChangeAspect="1"/>
          </p:cNvGraphicFramePr>
          <p:nvPr>
            <p:extLst/>
          </p:nvPr>
        </p:nvGraphicFramePr>
        <p:xfrm>
          <a:off x="3254960" y="3573017"/>
          <a:ext cx="5328592" cy="2828401"/>
        </p:xfrm>
        <a:graphic>
          <a:graphicData uri="http://schemas.openxmlformats.org/presentationml/2006/ole">
            <p:oleObj spid="_x0000_s2057" name="BMP 图像" r:id="rId4" imgW="4809524" imgH="2553056" progId="PBrush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41916491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354E1EB-AF69-4EB5-9D56-49EB12454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支持</a:t>
            </a:r>
            <a:r>
              <a:rPr lang="en-US" altLang="zh-CN" dirty="0"/>
              <a:t>JavaScript</a:t>
            </a:r>
            <a:r>
              <a:rPr lang="zh-CN" altLang="zh-CN" dirty="0"/>
              <a:t>的浏览器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A1D6A721-64FE-497D-AAE4-17BBCA6A63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众所周知，</a:t>
            </a:r>
            <a:r>
              <a:rPr lang="en-US" altLang="zh-CN" dirty="0"/>
              <a:t>JavaScript</a:t>
            </a:r>
            <a:r>
              <a:rPr lang="zh-CN" altLang="zh-CN" dirty="0"/>
              <a:t>最初开发出来就是为了嵌套在浏览器中使用的，浏览器对</a:t>
            </a:r>
            <a:r>
              <a:rPr lang="en-US" altLang="zh-CN" dirty="0"/>
              <a:t>JavaScript</a:t>
            </a:r>
            <a:r>
              <a:rPr lang="zh-CN" altLang="zh-CN" dirty="0"/>
              <a:t>支持也是</a:t>
            </a:r>
            <a:r>
              <a:rPr lang="en-US" altLang="zh-CN" dirty="0"/>
              <a:t>JavaScript</a:t>
            </a:r>
            <a:r>
              <a:rPr lang="zh-CN" altLang="zh-CN" dirty="0"/>
              <a:t>代码能够正常解析运行的基础，那么，支持</a:t>
            </a:r>
            <a:r>
              <a:rPr lang="en-US" altLang="zh-CN" dirty="0"/>
              <a:t>JavaScript</a:t>
            </a:r>
            <a:r>
              <a:rPr lang="zh-CN" altLang="zh-CN" dirty="0"/>
              <a:t>浏览器有哪些呢？其实现在市场上主流的浏览器都支持</a:t>
            </a:r>
            <a:r>
              <a:rPr lang="en-US" altLang="zh-CN" dirty="0"/>
              <a:t>JavaScript</a:t>
            </a:r>
            <a:r>
              <a:rPr lang="zh-CN" altLang="zh-CN" dirty="0"/>
              <a:t>，如图</a:t>
            </a:r>
            <a:r>
              <a:rPr lang="en-US" altLang="zh-CN" dirty="0"/>
              <a:t>1-5</a:t>
            </a:r>
            <a:r>
              <a:rPr lang="zh-CN" altLang="zh-CN" dirty="0"/>
              <a:t>所示的几款浏览器，都对</a:t>
            </a:r>
            <a:r>
              <a:rPr lang="en-US" altLang="zh-CN" dirty="0"/>
              <a:t>JavaScript</a:t>
            </a:r>
            <a:r>
              <a:rPr lang="zh-CN" altLang="zh-CN" dirty="0"/>
              <a:t>有很好的支持。</a:t>
            </a:r>
          </a:p>
          <a:p>
            <a:endParaRPr lang="zh-CN" altLang="en-US" dirty="0"/>
          </a:p>
        </p:txBody>
      </p:sp>
      <p:pic>
        <p:nvPicPr>
          <p:cNvPr id="3074" name="Picture 2" descr="browser">
            <a:extLst>
              <a:ext uri="{FF2B5EF4-FFF2-40B4-BE49-F238E27FC236}">
                <a16:creationId xmlns:a16="http://schemas.microsoft.com/office/drawing/2014/main" xmlns="" id="{F4C1C373-31E2-43B2-9C76-CA28707968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576" r="3534" b="3824"/>
          <a:stretch>
            <a:fillRect/>
          </a:stretch>
        </p:blipFill>
        <p:spPr bwMode="auto">
          <a:xfrm>
            <a:off x="4438649" y="4008725"/>
            <a:ext cx="3777095" cy="26917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41129209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MH_Others_1"/>
          <p:cNvSpPr/>
          <p:nvPr>
            <p:custDataLst>
              <p:tags r:id="rId2"/>
            </p:custDataLst>
          </p:nvPr>
        </p:nvSpPr>
        <p:spPr>
          <a:xfrm>
            <a:off x="6089650" y="1747606"/>
            <a:ext cx="51625" cy="5095881"/>
          </a:xfrm>
          <a:custGeom>
            <a:avLst/>
            <a:gdLst>
              <a:gd name="connsiteX0" fmla="*/ 0 w 3276600"/>
              <a:gd name="connsiteY0" fmla="*/ 6311900 h 6311900"/>
              <a:gd name="connsiteX1" fmla="*/ 0 w 3276600"/>
              <a:gd name="connsiteY1" fmla="*/ 0 h 6311900"/>
              <a:gd name="connsiteX2" fmla="*/ 3276600 w 3276600"/>
              <a:gd name="connsiteY2" fmla="*/ 0 h 6311900"/>
              <a:gd name="connsiteX0" fmla="*/ 0 w 0"/>
              <a:gd name="connsiteY0" fmla="*/ 6311900 h 6311900"/>
              <a:gd name="connsiteX1" fmla="*/ 0 w 0"/>
              <a:gd name="connsiteY1" fmla="*/ 0 h 6311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6311900">
                <a:moveTo>
                  <a:pt x="0" y="6311900"/>
                </a:moveTo>
                <a:lnTo>
                  <a:pt x="0" y="0"/>
                </a:lnTo>
              </a:path>
            </a:pathLst>
          </a:custGeom>
          <a:noFill/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MH_Others_2"/>
          <p:cNvSpPr/>
          <p:nvPr>
            <p:custDataLst>
              <p:tags r:id="rId3"/>
            </p:custDataLst>
          </p:nvPr>
        </p:nvSpPr>
        <p:spPr>
          <a:xfrm>
            <a:off x="4586227" y="1154093"/>
            <a:ext cx="3024188" cy="586825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2520280" y="0"/>
                </a:lnTo>
                <a:lnTo>
                  <a:pt x="0" y="0"/>
                </a:lnTo>
                <a:close/>
              </a:path>
            </a:pathLst>
          </a:custGeom>
          <a:noFill/>
          <a:ln w="28575" cap="sq">
            <a:solidFill>
              <a:schemeClr val="accent1">
                <a:lumMod val="40000"/>
                <a:lumOff val="60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3600" spc="200">
                <a:solidFill>
                  <a:schemeClr val="accent1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CONTENTS</a:t>
            </a:r>
            <a:endParaRPr lang="zh-CN" altLang="en-US" sz="3600" spc="200">
              <a:solidFill>
                <a:schemeClr val="accent1">
                  <a:lumMod val="7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MH_Others_3"/>
          <p:cNvSpPr/>
          <p:nvPr>
            <p:custDataLst>
              <p:tags r:id="rId4"/>
            </p:custDataLst>
          </p:nvPr>
        </p:nvSpPr>
        <p:spPr>
          <a:xfrm flipH="1">
            <a:off x="6016507" y="3027327"/>
            <a:ext cx="142208" cy="142208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3" name="MH_Number_1">
            <a:hlinkClick r:id="rId14" action="ppaction://hlinksldjump"/>
          </p:cNvPr>
          <p:cNvSpPr/>
          <p:nvPr>
            <p:custDataLst>
              <p:tags r:id="rId5"/>
            </p:custDataLst>
          </p:nvPr>
        </p:nvSpPr>
        <p:spPr>
          <a:xfrm flipH="1">
            <a:off x="4921787" y="2765317"/>
            <a:ext cx="969089" cy="339585"/>
          </a:xfrm>
          <a:custGeom>
            <a:avLst/>
            <a:gdLst>
              <a:gd name="connsiteX0" fmla="*/ 105973 w 1046841"/>
              <a:gd name="connsiteY0" fmla="*/ 0 h 232340"/>
              <a:gd name="connsiteX1" fmla="*/ 1046841 w 1046841"/>
              <a:gd name="connsiteY1" fmla="*/ 0 h 232340"/>
              <a:gd name="connsiteX2" fmla="*/ 1046841 w 1046841"/>
              <a:gd name="connsiteY2" fmla="*/ 232340 h 232340"/>
              <a:gd name="connsiteX3" fmla="*/ 105973 w 1046841"/>
              <a:gd name="connsiteY3" fmla="*/ 232340 h 232340"/>
              <a:gd name="connsiteX4" fmla="*/ 105973 w 1046841"/>
              <a:gd name="connsiteY4" fmla="*/ 196976 h 232340"/>
              <a:gd name="connsiteX5" fmla="*/ 0 w 1046841"/>
              <a:gd name="connsiteY5" fmla="*/ 199965 h 232340"/>
              <a:gd name="connsiteX6" fmla="*/ 105973 w 1046841"/>
              <a:gd name="connsiteY6" fmla="*/ 135822 h 232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46841" h="232340">
                <a:moveTo>
                  <a:pt x="105973" y="0"/>
                </a:moveTo>
                <a:lnTo>
                  <a:pt x="1046841" y="0"/>
                </a:lnTo>
                <a:lnTo>
                  <a:pt x="1046841" y="232340"/>
                </a:lnTo>
                <a:lnTo>
                  <a:pt x="105973" y="232340"/>
                </a:lnTo>
                <a:lnTo>
                  <a:pt x="105973" y="196976"/>
                </a:lnTo>
                <a:lnTo>
                  <a:pt x="0" y="199965"/>
                </a:lnTo>
                <a:lnTo>
                  <a:pt x="105973" y="135822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108000" bIns="0" rtlCol="0" anchor="ctr"/>
          <a:lstStyle/>
          <a:p>
            <a:pPr algn="ctr"/>
            <a:r>
              <a:rPr lang="zh-CN" altLang="en-US">
                <a:solidFill>
                  <a:srgbClr val="FFFFFF"/>
                </a:solidFill>
                <a:latin typeface="+mn-ea"/>
              </a:rPr>
              <a:t>第</a:t>
            </a:r>
            <a:r>
              <a:rPr lang="en-US" altLang="zh-CN">
                <a:solidFill>
                  <a:srgbClr val="FFFFFF"/>
                </a:solidFill>
                <a:latin typeface="+mn-ea"/>
              </a:rPr>
              <a:t>1</a:t>
            </a:r>
            <a:r>
              <a:rPr lang="zh-CN" altLang="en-US">
                <a:solidFill>
                  <a:srgbClr val="FFFFFF"/>
                </a:solidFill>
                <a:latin typeface="+mn-ea"/>
              </a:rPr>
              <a:t>章</a:t>
            </a:r>
          </a:p>
        </p:txBody>
      </p:sp>
      <p:sp>
        <p:nvSpPr>
          <p:cNvPr id="14" name="MH_Entry_1">
            <a:hlinkClick r:id="rId14" action="ppaction://hlinksldjump"/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 flipH="1">
            <a:off x="1770743" y="2615670"/>
            <a:ext cx="2900643" cy="638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 anchorCtr="0">
            <a:norm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000">
                <a:solidFill>
                  <a:srgbClr val="B2B2B2"/>
                </a:solidFill>
                <a:latin typeface="+mn-ea"/>
              </a:rPr>
              <a:t>JavaScript</a:t>
            </a:r>
            <a:r>
              <a:rPr lang="zh-CN" altLang="en-US" sz="2000">
                <a:solidFill>
                  <a:srgbClr val="B2B2B2"/>
                </a:solidFill>
                <a:latin typeface="+mn-ea"/>
              </a:rPr>
              <a:t>简介</a:t>
            </a:r>
          </a:p>
        </p:txBody>
      </p:sp>
      <p:sp>
        <p:nvSpPr>
          <p:cNvPr id="18" name="MH_Others_4"/>
          <p:cNvSpPr/>
          <p:nvPr>
            <p:custDataLst>
              <p:tags r:id="rId7"/>
            </p:custDataLst>
          </p:nvPr>
        </p:nvSpPr>
        <p:spPr>
          <a:xfrm>
            <a:off x="6016507" y="3908719"/>
            <a:ext cx="142208" cy="142208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  <a:latin typeface="+mn-ea"/>
            </a:endParaRPr>
          </a:p>
        </p:txBody>
      </p:sp>
      <p:sp>
        <p:nvSpPr>
          <p:cNvPr id="20" name="MH_Number_2"/>
          <p:cNvSpPr/>
          <p:nvPr>
            <p:custDataLst>
              <p:tags r:id="rId8"/>
            </p:custDataLst>
          </p:nvPr>
        </p:nvSpPr>
        <p:spPr>
          <a:xfrm>
            <a:off x="6293166" y="3646709"/>
            <a:ext cx="969089" cy="339585"/>
          </a:xfrm>
          <a:custGeom>
            <a:avLst/>
            <a:gdLst>
              <a:gd name="connsiteX0" fmla="*/ 105973 w 1046841"/>
              <a:gd name="connsiteY0" fmla="*/ 0 h 232340"/>
              <a:gd name="connsiteX1" fmla="*/ 1046841 w 1046841"/>
              <a:gd name="connsiteY1" fmla="*/ 0 h 232340"/>
              <a:gd name="connsiteX2" fmla="*/ 1046841 w 1046841"/>
              <a:gd name="connsiteY2" fmla="*/ 232340 h 232340"/>
              <a:gd name="connsiteX3" fmla="*/ 105973 w 1046841"/>
              <a:gd name="connsiteY3" fmla="*/ 232340 h 232340"/>
              <a:gd name="connsiteX4" fmla="*/ 105973 w 1046841"/>
              <a:gd name="connsiteY4" fmla="*/ 196976 h 232340"/>
              <a:gd name="connsiteX5" fmla="*/ 0 w 1046841"/>
              <a:gd name="connsiteY5" fmla="*/ 199965 h 232340"/>
              <a:gd name="connsiteX6" fmla="*/ 105973 w 1046841"/>
              <a:gd name="connsiteY6" fmla="*/ 135822 h 232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46841" h="232340">
                <a:moveTo>
                  <a:pt x="105973" y="0"/>
                </a:moveTo>
                <a:lnTo>
                  <a:pt x="1046841" y="0"/>
                </a:lnTo>
                <a:lnTo>
                  <a:pt x="1046841" y="232340"/>
                </a:lnTo>
                <a:lnTo>
                  <a:pt x="105973" y="232340"/>
                </a:lnTo>
                <a:lnTo>
                  <a:pt x="105973" y="196976"/>
                </a:lnTo>
                <a:lnTo>
                  <a:pt x="0" y="199965"/>
                </a:lnTo>
                <a:lnTo>
                  <a:pt x="105973" y="13582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0" bIns="0" rtlCol="0" anchor="ctr"/>
          <a:lstStyle/>
          <a:p>
            <a:pPr algn="ctr"/>
            <a:r>
              <a:rPr lang="zh-CN" altLang="en-US">
                <a:solidFill>
                  <a:srgbClr val="FFFFFF"/>
                </a:solidFill>
                <a:latin typeface="+mn-ea"/>
              </a:rPr>
              <a:t>第</a:t>
            </a:r>
            <a:r>
              <a:rPr lang="en-US" altLang="zh-CN">
                <a:solidFill>
                  <a:srgbClr val="FFFFFF"/>
                </a:solidFill>
                <a:latin typeface="+mn-ea"/>
              </a:rPr>
              <a:t>2</a:t>
            </a:r>
            <a:r>
              <a:rPr lang="zh-CN" altLang="en-US">
                <a:solidFill>
                  <a:srgbClr val="FFFFFF"/>
                </a:solidFill>
                <a:latin typeface="+mn-ea"/>
              </a:rPr>
              <a:t>章</a:t>
            </a:r>
          </a:p>
        </p:txBody>
      </p:sp>
      <p:sp>
        <p:nvSpPr>
          <p:cNvPr id="21" name="MH_Entry_2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7540351" y="3497062"/>
            <a:ext cx="2880905" cy="638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 anchorCtr="0">
            <a:normAutofit fontScale="92500"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b="1">
                <a:latin typeface="+mn-ea"/>
              </a:rPr>
              <a:t>编写</a:t>
            </a:r>
            <a:r>
              <a:rPr lang="en-US" altLang="zh-CN" sz="2400" b="1">
                <a:latin typeface="+mn-ea"/>
              </a:rPr>
              <a:t>JavaScript</a:t>
            </a:r>
            <a:r>
              <a:rPr lang="zh-CN" altLang="en-US" sz="2400" b="1">
                <a:latin typeface="+mn-ea"/>
              </a:rPr>
              <a:t>的工具</a:t>
            </a:r>
          </a:p>
        </p:txBody>
      </p:sp>
      <p:sp>
        <p:nvSpPr>
          <p:cNvPr id="23" name="MH_Others_5"/>
          <p:cNvSpPr/>
          <p:nvPr>
            <p:custDataLst>
              <p:tags r:id="rId10"/>
            </p:custDataLst>
          </p:nvPr>
        </p:nvSpPr>
        <p:spPr>
          <a:xfrm flipH="1">
            <a:off x="6016507" y="4790111"/>
            <a:ext cx="142208" cy="142208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  <a:latin typeface="+mn-ea"/>
            </a:endParaRPr>
          </a:p>
        </p:txBody>
      </p:sp>
      <p:sp>
        <p:nvSpPr>
          <p:cNvPr id="25" name="MH_Number_3"/>
          <p:cNvSpPr/>
          <p:nvPr>
            <p:custDataLst>
              <p:tags r:id="rId11"/>
            </p:custDataLst>
          </p:nvPr>
        </p:nvSpPr>
        <p:spPr>
          <a:xfrm flipH="1">
            <a:off x="4921787" y="4528101"/>
            <a:ext cx="969089" cy="339585"/>
          </a:xfrm>
          <a:custGeom>
            <a:avLst/>
            <a:gdLst>
              <a:gd name="connsiteX0" fmla="*/ 105973 w 1046841"/>
              <a:gd name="connsiteY0" fmla="*/ 0 h 232340"/>
              <a:gd name="connsiteX1" fmla="*/ 1046841 w 1046841"/>
              <a:gd name="connsiteY1" fmla="*/ 0 h 232340"/>
              <a:gd name="connsiteX2" fmla="*/ 1046841 w 1046841"/>
              <a:gd name="connsiteY2" fmla="*/ 232340 h 232340"/>
              <a:gd name="connsiteX3" fmla="*/ 105973 w 1046841"/>
              <a:gd name="connsiteY3" fmla="*/ 232340 h 232340"/>
              <a:gd name="connsiteX4" fmla="*/ 105973 w 1046841"/>
              <a:gd name="connsiteY4" fmla="*/ 196976 h 232340"/>
              <a:gd name="connsiteX5" fmla="*/ 0 w 1046841"/>
              <a:gd name="connsiteY5" fmla="*/ 199965 h 232340"/>
              <a:gd name="connsiteX6" fmla="*/ 105973 w 1046841"/>
              <a:gd name="connsiteY6" fmla="*/ 135822 h 232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46841" h="232340">
                <a:moveTo>
                  <a:pt x="105973" y="0"/>
                </a:moveTo>
                <a:lnTo>
                  <a:pt x="1046841" y="0"/>
                </a:lnTo>
                <a:lnTo>
                  <a:pt x="1046841" y="232340"/>
                </a:lnTo>
                <a:lnTo>
                  <a:pt x="105973" y="232340"/>
                </a:lnTo>
                <a:lnTo>
                  <a:pt x="105973" y="196976"/>
                </a:lnTo>
                <a:lnTo>
                  <a:pt x="0" y="199965"/>
                </a:lnTo>
                <a:lnTo>
                  <a:pt x="105973" y="135822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108000" bIns="0" rtlCol="0" anchor="ctr"/>
          <a:lstStyle/>
          <a:p>
            <a:pPr algn="ctr"/>
            <a:r>
              <a:rPr lang="zh-CN" altLang="en-US">
                <a:solidFill>
                  <a:srgbClr val="FFFFFF"/>
                </a:solidFill>
                <a:latin typeface="+mn-ea"/>
              </a:rPr>
              <a:t>第</a:t>
            </a:r>
            <a:r>
              <a:rPr lang="en-US" altLang="zh-CN">
                <a:solidFill>
                  <a:srgbClr val="FFFFFF"/>
                </a:solidFill>
                <a:latin typeface="+mn-ea"/>
              </a:rPr>
              <a:t>3</a:t>
            </a:r>
            <a:r>
              <a:rPr lang="zh-CN" altLang="en-US">
                <a:solidFill>
                  <a:srgbClr val="FFFFFF"/>
                </a:solidFill>
                <a:latin typeface="+mn-ea"/>
              </a:rPr>
              <a:t>章</a:t>
            </a:r>
          </a:p>
        </p:txBody>
      </p:sp>
      <p:sp>
        <p:nvSpPr>
          <p:cNvPr id="26" name="MH_Entry_3"/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 flipH="1">
            <a:off x="1770743" y="4378454"/>
            <a:ext cx="2900643" cy="638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 anchorCtr="0">
            <a:normAutofit fontScale="92500"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000">
                <a:solidFill>
                  <a:srgbClr val="B2B2B2"/>
                </a:solidFill>
                <a:latin typeface="+mn-ea"/>
              </a:rPr>
              <a:t>JavaScript</a:t>
            </a:r>
            <a:r>
              <a:rPr lang="zh-CN" altLang="en-US" sz="2000">
                <a:solidFill>
                  <a:srgbClr val="B2B2B2"/>
                </a:solidFill>
                <a:latin typeface="+mn-ea"/>
              </a:rPr>
              <a:t>在</a:t>
            </a:r>
            <a:r>
              <a:rPr lang="en-US" altLang="zh-CN" sz="2000">
                <a:solidFill>
                  <a:srgbClr val="B2B2B2"/>
                </a:solidFill>
                <a:latin typeface="+mn-ea"/>
              </a:rPr>
              <a:t>HTML</a:t>
            </a:r>
            <a:r>
              <a:rPr lang="zh-CN" altLang="en-US" sz="2000">
                <a:solidFill>
                  <a:srgbClr val="B2B2B2"/>
                </a:solidFill>
                <a:latin typeface="+mn-ea"/>
              </a:rPr>
              <a:t>中的应用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34369612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5B4A060-EF31-4A96-B319-6501DF0AE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编写</a:t>
            </a:r>
            <a:r>
              <a:rPr lang="en-US" altLang="zh-CN" dirty="0"/>
              <a:t>JavaScript</a:t>
            </a:r>
            <a:r>
              <a:rPr lang="zh-CN" altLang="zh-CN" dirty="0"/>
              <a:t>的工具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CC8B6473-09C6-4B49-A88D-8F6C746BA9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dirty="0"/>
              <a:t>     </a:t>
            </a:r>
            <a:r>
              <a:rPr lang="zh-CN" altLang="zh-CN" dirty="0"/>
              <a:t>从原理上来说，我们可以用任何一种文本编辑工具来编写</a:t>
            </a:r>
            <a:r>
              <a:rPr lang="en-US" altLang="zh-CN" dirty="0" err="1"/>
              <a:t>JavaScipt</a:t>
            </a:r>
            <a:r>
              <a:rPr lang="zh-CN" altLang="zh-CN" dirty="0"/>
              <a:t>程序，如记事本、</a:t>
            </a:r>
            <a:r>
              <a:rPr lang="en-US" altLang="zh-CN" dirty="0"/>
              <a:t>Notepad++</a:t>
            </a:r>
            <a:r>
              <a:rPr lang="zh-CN" altLang="zh-CN" dirty="0"/>
              <a:t>、</a:t>
            </a:r>
            <a:r>
              <a:rPr lang="en-US" altLang="zh-CN" dirty="0" err="1"/>
              <a:t>EditPlus</a:t>
            </a:r>
            <a:r>
              <a:rPr lang="zh-CN" altLang="zh-CN" dirty="0"/>
              <a:t>等，但这一类的编辑工具在写代码时很不方便，因为</a:t>
            </a:r>
            <a:r>
              <a:rPr lang="en-US" altLang="zh-CN" dirty="0"/>
              <a:t>JavaScript</a:t>
            </a:r>
            <a:r>
              <a:rPr lang="zh-CN" altLang="zh-CN" dirty="0"/>
              <a:t>是可以嵌入</a:t>
            </a:r>
            <a:r>
              <a:rPr lang="en-US" altLang="zh-CN" dirty="0"/>
              <a:t>HTML</a:t>
            </a:r>
            <a:r>
              <a:rPr lang="zh-CN" altLang="zh-CN" dirty="0"/>
              <a:t>网页文档中的，所以我们可以用任何一款</a:t>
            </a:r>
            <a:r>
              <a:rPr lang="en-US" altLang="zh-CN" dirty="0"/>
              <a:t>HTML</a:t>
            </a:r>
            <a:r>
              <a:rPr lang="zh-CN" altLang="zh-CN" dirty="0"/>
              <a:t>网页文件的编辑工具来完成</a:t>
            </a:r>
            <a:r>
              <a:rPr lang="en-US" altLang="zh-CN" dirty="0"/>
              <a:t>JavaScript</a:t>
            </a:r>
            <a:r>
              <a:rPr lang="zh-CN" altLang="zh-CN" dirty="0"/>
              <a:t>程序的编写，如</a:t>
            </a:r>
            <a:r>
              <a:rPr lang="en-US" altLang="zh-CN" dirty="0" err="1"/>
              <a:t>Dreamwaver</a:t>
            </a:r>
            <a:r>
              <a:rPr lang="zh-CN" altLang="zh-CN" dirty="0"/>
              <a:t>、</a:t>
            </a:r>
            <a:r>
              <a:rPr lang="en-US" altLang="zh-CN" dirty="0" err="1"/>
              <a:t>HBuilder</a:t>
            </a:r>
            <a:r>
              <a:rPr lang="zh-CN" altLang="zh-CN" dirty="0"/>
              <a:t>、</a:t>
            </a:r>
            <a:r>
              <a:rPr lang="en-US" altLang="zh-CN" dirty="0"/>
              <a:t>WebStorm</a:t>
            </a:r>
            <a:r>
              <a:rPr lang="zh-CN" altLang="zh-CN" dirty="0"/>
              <a:t>等。运用这些软件工具来编写程序的好处是一是代码自动提示，减少我们编写代码的失误和提高编写代码的速度，二是这些工具都有强大的纠错能力，帮助我们减少错误，三是提供了编写代码的模板，可以帮助我们提高速度和质量。这些软件编辑工具可以从网上很容易找到，安装在计算机上就可以使用它们开始我们的</a:t>
            </a:r>
            <a:r>
              <a:rPr lang="en-US" altLang="zh-CN" dirty="0"/>
              <a:t>JavaScript</a:t>
            </a:r>
            <a:r>
              <a:rPr lang="zh-CN" altLang="zh-CN" dirty="0"/>
              <a:t>征程了。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1582584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MH_Others_1"/>
          <p:cNvSpPr/>
          <p:nvPr>
            <p:custDataLst>
              <p:tags r:id="rId2"/>
            </p:custDataLst>
          </p:nvPr>
        </p:nvSpPr>
        <p:spPr>
          <a:xfrm>
            <a:off x="6089650" y="1747606"/>
            <a:ext cx="51625" cy="5095881"/>
          </a:xfrm>
          <a:custGeom>
            <a:avLst/>
            <a:gdLst>
              <a:gd name="connsiteX0" fmla="*/ 0 w 3276600"/>
              <a:gd name="connsiteY0" fmla="*/ 6311900 h 6311900"/>
              <a:gd name="connsiteX1" fmla="*/ 0 w 3276600"/>
              <a:gd name="connsiteY1" fmla="*/ 0 h 6311900"/>
              <a:gd name="connsiteX2" fmla="*/ 3276600 w 3276600"/>
              <a:gd name="connsiteY2" fmla="*/ 0 h 6311900"/>
              <a:gd name="connsiteX0" fmla="*/ 0 w 0"/>
              <a:gd name="connsiteY0" fmla="*/ 6311900 h 6311900"/>
              <a:gd name="connsiteX1" fmla="*/ 0 w 0"/>
              <a:gd name="connsiteY1" fmla="*/ 0 h 6311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6311900">
                <a:moveTo>
                  <a:pt x="0" y="6311900"/>
                </a:moveTo>
                <a:lnTo>
                  <a:pt x="0" y="0"/>
                </a:lnTo>
              </a:path>
            </a:pathLst>
          </a:custGeom>
          <a:noFill/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MH_Others_2"/>
          <p:cNvSpPr/>
          <p:nvPr>
            <p:custDataLst>
              <p:tags r:id="rId3"/>
            </p:custDataLst>
          </p:nvPr>
        </p:nvSpPr>
        <p:spPr>
          <a:xfrm>
            <a:off x="4586227" y="1154093"/>
            <a:ext cx="3024188" cy="586825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2520280" y="0"/>
                </a:lnTo>
                <a:lnTo>
                  <a:pt x="0" y="0"/>
                </a:lnTo>
                <a:close/>
              </a:path>
            </a:pathLst>
          </a:custGeom>
          <a:noFill/>
          <a:ln w="28575" cap="sq">
            <a:solidFill>
              <a:schemeClr val="accent1">
                <a:lumMod val="40000"/>
                <a:lumOff val="60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3600" spc="200">
                <a:solidFill>
                  <a:schemeClr val="accent1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CONTENTS</a:t>
            </a:r>
            <a:endParaRPr lang="zh-CN" altLang="en-US" sz="3600" spc="200">
              <a:solidFill>
                <a:schemeClr val="accent1">
                  <a:lumMod val="7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MH_Others_3"/>
          <p:cNvSpPr/>
          <p:nvPr>
            <p:custDataLst>
              <p:tags r:id="rId4"/>
            </p:custDataLst>
          </p:nvPr>
        </p:nvSpPr>
        <p:spPr>
          <a:xfrm flipH="1">
            <a:off x="6016507" y="3027327"/>
            <a:ext cx="142208" cy="142208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3" name="MH_Number_1">
            <a:hlinkClick r:id="rId14" action="ppaction://hlinksldjump"/>
          </p:cNvPr>
          <p:cNvSpPr/>
          <p:nvPr>
            <p:custDataLst>
              <p:tags r:id="rId5"/>
            </p:custDataLst>
          </p:nvPr>
        </p:nvSpPr>
        <p:spPr>
          <a:xfrm flipH="1">
            <a:off x="4921787" y="2765317"/>
            <a:ext cx="969089" cy="339585"/>
          </a:xfrm>
          <a:custGeom>
            <a:avLst/>
            <a:gdLst>
              <a:gd name="connsiteX0" fmla="*/ 105973 w 1046841"/>
              <a:gd name="connsiteY0" fmla="*/ 0 h 232340"/>
              <a:gd name="connsiteX1" fmla="*/ 1046841 w 1046841"/>
              <a:gd name="connsiteY1" fmla="*/ 0 h 232340"/>
              <a:gd name="connsiteX2" fmla="*/ 1046841 w 1046841"/>
              <a:gd name="connsiteY2" fmla="*/ 232340 h 232340"/>
              <a:gd name="connsiteX3" fmla="*/ 105973 w 1046841"/>
              <a:gd name="connsiteY3" fmla="*/ 232340 h 232340"/>
              <a:gd name="connsiteX4" fmla="*/ 105973 w 1046841"/>
              <a:gd name="connsiteY4" fmla="*/ 196976 h 232340"/>
              <a:gd name="connsiteX5" fmla="*/ 0 w 1046841"/>
              <a:gd name="connsiteY5" fmla="*/ 199965 h 232340"/>
              <a:gd name="connsiteX6" fmla="*/ 105973 w 1046841"/>
              <a:gd name="connsiteY6" fmla="*/ 135822 h 232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46841" h="232340">
                <a:moveTo>
                  <a:pt x="105973" y="0"/>
                </a:moveTo>
                <a:lnTo>
                  <a:pt x="1046841" y="0"/>
                </a:lnTo>
                <a:lnTo>
                  <a:pt x="1046841" y="232340"/>
                </a:lnTo>
                <a:lnTo>
                  <a:pt x="105973" y="232340"/>
                </a:lnTo>
                <a:lnTo>
                  <a:pt x="105973" y="196976"/>
                </a:lnTo>
                <a:lnTo>
                  <a:pt x="0" y="199965"/>
                </a:lnTo>
                <a:lnTo>
                  <a:pt x="105973" y="135822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108000" bIns="0" rtlCol="0" anchor="ctr"/>
          <a:lstStyle/>
          <a:p>
            <a:pPr algn="ctr"/>
            <a:r>
              <a:rPr lang="zh-CN" altLang="en-US">
                <a:solidFill>
                  <a:srgbClr val="FFFFFF"/>
                </a:solidFill>
                <a:latin typeface="+mn-ea"/>
              </a:rPr>
              <a:t>第</a:t>
            </a:r>
            <a:r>
              <a:rPr lang="en-US" altLang="zh-CN">
                <a:solidFill>
                  <a:srgbClr val="FFFFFF"/>
                </a:solidFill>
                <a:latin typeface="+mn-ea"/>
              </a:rPr>
              <a:t>1</a:t>
            </a:r>
            <a:r>
              <a:rPr lang="zh-CN" altLang="en-US">
                <a:solidFill>
                  <a:srgbClr val="FFFFFF"/>
                </a:solidFill>
                <a:latin typeface="+mn-ea"/>
              </a:rPr>
              <a:t>章</a:t>
            </a:r>
          </a:p>
        </p:txBody>
      </p:sp>
      <p:sp>
        <p:nvSpPr>
          <p:cNvPr id="14" name="MH_Entry_1">
            <a:hlinkClick r:id="rId14" action="ppaction://hlinksldjump"/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 flipH="1">
            <a:off x="1770743" y="2615670"/>
            <a:ext cx="2900643" cy="638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 anchorCtr="0">
            <a:norm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000">
                <a:solidFill>
                  <a:srgbClr val="B2B2B2"/>
                </a:solidFill>
                <a:latin typeface="+mn-ea"/>
              </a:rPr>
              <a:t>JavaScript</a:t>
            </a:r>
            <a:r>
              <a:rPr lang="zh-CN" altLang="en-US" sz="2000">
                <a:solidFill>
                  <a:srgbClr val="B2B2B2"/>
                </a:solidFill>
                <a:latin typeface="+mn-ea"/>
              </a:rPr>
              <a:t>简介</a:t>
            </a:r>
          </a:p>
        </p:txBody>
      </p:sp>
      <p:sp>
        <p:nvSpPr>
          <p:cNvPr id="18" name="MH_Others_4"/>
          <p:cNvSpPr/>
          <p:nvPr>
            <p:custDataLst>
              <p:tags r:id="rId7"/>
            </p:custDataLst>
          </p:nvPr>
        </p:nvSpPr>
        <p:spPr>
          <a:xfrm>
            <a:off x="6016507" y="3908719"/>
            <a:ext cx="142208" cy="142208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  <a:latin typeface="+mn-ea"/>
            </a:endParaRPr>
          </a:p>
        </p:txBody>
      </p:sp>
      <p:sp>
        <p:nvSpPr>
          <p:cNvPr id="20" name="MH_Number_2">
            <a:hlinkClick r:id="rId15" action="ppaction://hlinksldjump"/>
          </p:cNvPr>
          <p:cNvSpPr/>
          <p:nvPr>
            <p:custDataLst>
              <p:tags r:id="rId8"/>
            </p:custDataLst>
          </p:nvPr>
        </p:nvSpPr>
        <p:spPr>
          <a:xfrm>
            <a:off x="6293166" y="3646709"/>
            <a:ext cx="969089" cy="339585"/>
          </a:xfrm>
          <a:custGeom>
            <a:avLst/>
            <a:gdLst>
              <a:gd name="connsiteX0" fmla="*/ 105973 w 1046841"/>
              <a:gd name="connsiteY0" fmla="*/ 0 h 232340"/>
              <a:gd name="connsiteX1" fmla="*/ 1046841 w 1046841"/>
              <a:gd name="connsiteY1" fmla="*/ 0 h 232340"/>
              <a:gd name="connsiteX2" fmla="*/ 1046841 w 1046841"/>
              <a:gd name="connsiteY2" fmla="*/ 232340 h 232340"/>
              <a:gd name="connsiteX3" fmla="*/ 105973 w 1046841"/>
              <a:gd name="connsiteY3" fmla="*/ 232340 h 232340"/>
              <a:gd name="connsiteX4" fmla="*/ 105973 w 1046841"/>
              <a:gd name="connsiteY4" fmla="*/ 196976 h 232340"/>
              <a:gd name="connsiteX5" fmla="*/ 0 w 1046841"/>
              <a:gd name="connsiteY5" fmla="*/ 199965 h 232340"/>
              <a:gd name="connsiteX6" fmla="*/ 105973 w 1046841"/>
              <a:gd name="connsiteY6" fmla="*/ 135822 h 232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46841" h="232340">
                <a:moveTo>
                  <a:pt x="105973" y="0"/>
                </a:moveTo>
                <a:lnTo>
                  <a:pt x="1046841" y="0"/>
                </a:lnTo>
                <a:lnTo>
                  <a:pt x="1046841" y="232340"/>
                </a:lnTo>
                <a:lnTo>
                  <a:pt x="105973" y="232340"/>
                </a:lnTo>
                <a:lnTo>
                  <a:pt x="105973" y="196976"/>
                </a:lnTo>
                <a:lnTo>
                  <a:pt x="0" y="199965"/>
                </a:lnTo>
                <a:lnTo>
                  <a:pt x="105973" y="135822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0" bIns="0" rtlCol="0" anchor="ctr"/>
          <a:lstStyle/>
          <a:p>
            <a:pPr algn="ctr"/>
            <a:r>
              <a:rPr lang="zh-CN" altLang="en-US">
                <a:solidFill>
                  <a:srgbClr val="FFFFFF"/>
                </a:solidFill>
                <a:latin typeface="+mn-ea"/>
              </a:rPr>
              <a:t>第</a:t>
            </a:r>
            <a:r>
              <a:rPr lang="en-US" altLang="zh-CN">
                <a:solidFill>
                  <a:srgbClr val="FFFFFF"/>
                </a:solidFill>
                <a:latin typeface="+mn-ea"/>
              </a:rPr>
              <a:t>2</a:t>
            </a:r>
            <a:r>
              <a:rPr lang="zh-CN" altLang="en-US">
                <a:solidFill>
                  <a:srgbClr val="FFFFFF"/>
                </a:solidFill>
                <a:latin typeface="+mn-ea"/>
              </a:rPr>
              <a:t>章</a:t>
            </a:r>
          </a:p>
        </p:txBody>
      </p:sp>
      <p:sp>
        <p:nvSpPr>
          <p:cNvPr id="21" name="MH_Entry_2">
            <a:hlinkClick r:id="rId15" action="ppaction://hlinksldjump"/>
          </p:cNvPr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7540351" y="3497062"/>
            <a:ext cx="2880905" cy="638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 anchorCtr="0">
            <a:norm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000">
                <a:solidFill>
                  <a:srgbClr val="B2B2B2"/>
                </a:solidFill>
                <a:latin typeface="+mn-ea"/>
              </a:rPr>
              <a:t>编写</a:t>
            </a:r>
            <a:r>
              <a:rPr lang="en-US" altLang="zh-CN" sz="2000">
                <a:solidFill>
                  <a:srgbClr val="B2B2B2"/>
                </a:solidFill>
                <a:latin typeface="+mn-ea"/>
              </a:rPr>
              <a:t>JavaScript</a:t>
            </a:r>
            <a:r>
              <a:rPr lang="zh-CN" altLang="en-US" sz="2000">
                <a:solidFill>
                  <a:srgbClr val="B2B2B2"/>
                </a:solidFill>
                <a:latin typeface="+mn-ea"/>
              </a:rPr>
              <a:t>的工具</a:t>
            </a:r>
          </a:p>
        </p:txBody>
      </p:sp>
      <p:sp>
        <p:nvSpPr>
          <p:cNvPr id="23" name="MH_Others_5"/>
          <p:cNvSpPr/>
          <p:nvPr>
            <p:custDataLst>
              <p:tags r:id="rId10"/>
            </p:custDataLst>
          </p:nvPr>
        </p:nvSpPr>
        <p:spPr>
          <a:xfrm flipH="1">
            <a:off x="6016507" y="4790111"/>
            <a:ext cx="142208" cy="142208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  <a:latin typeface="+mn-ea"/>
            </a:endParaRPr>
          </a:p>
        </p:txBody>
      </p:sp>
      <p:sp>
        <p:nvSpPr>
          <p:cNvPr id="25" name="MH_Number_3"/>
          <p:cNvSpPr/>
          <p:nvPr>
            <p:custDataLst>
              <p:tags r:id="rId11"/>
            </p:custDataLst>
          </p:nvPr>
        </p:nvSpPr>
        <p:spPr>
          <a:xfrm flipH="1">
            <a:off x="4921787" y="4528101"/>
            <a:ext cx="969089" cy="339585"/>
          </a:xfrm>
          <a:custGeom>
            <a:avLst/>
            <a:gdLst>
              <a:gd name="connsiteX0" fmla="*/ 105973 w 1046841"/>
              <a:gd name="connsiteY0" fmla="*/ 0 h 232340"/>
              <a:gd name="connsiteX1" fmla="*/ 1046841 w 1046841"/>
              <a:gd name="connsiteY1" fmla="*/ 0 h 232340"/>
              <a:gd name="connsiteX2" fmla="*/ 1046841 w 1046841"/>
              <a:gd name="connsiteY2" fmla="*/ 232340 h 232340"/>
              <a:gd name="connsiteX3" fmla="*/ 105973 w 1046841"/>
              <a:gd name="connsiteY3" fmla="*/ 232340 h 232340"/>
              <a:gd name="connsiteX4" fmla="*/ 105973 w 1046841"/>
              <a:gd name="connsiteY4" fmla="*/ 196976 h 232340"/>
              <a:gd name="connsiteX5" fmla="*/ 0 w 1046841"/>
              <a:gd name="connsiteY5" fmla="*/ 199965 h 232340"/>
              <a:gd name="connsiteX6" fmla="*/ 105973 w 1046841"/>
              <a:gd name="connsiteY6" fmla="*/ 135822 h 232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46841" h="232340">
                <a:moveTo>
                  <a:pt x="105973" y="0"/>
                </a:moveTo>
                <a:lnTo>
                  <a:pt x="1046841" y="0"/>
                </a:lnTo>
                <a:lnTo>
                  <a:pt x="1046841" y="232340"/>
                </a:lnTo>
                <a:lnTo>
                  <a:pt x="105973" y="232340"/>
                </a:lnTo>
                <a:lnTo>
                  <a:pt x="105973" y="196976"/>
                </a:lnTo>
                <a:lnTo>
                  <a:pt x="0" y="199965"/>
                </a:lnTo>
                <a:lnTo>
                  <a:pt x="105973" y="13582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108000" bIns="0" rtlCol="0" anchor="ctr"/>
          <a:lstStyle/>
          <a:p>
            <a:pPr algn="ctr"/>
            <a:r>
              <a:rPr lang="zh-CN" altLang="en-US">
                <a:solidFill>
                  <a:srgbClr val="FFFFFF"/>
                </a:solidFill>
                <a:latin typeface="+mn-ea"/>
              </a:rPr>
              <a:t>第</a:t>
            </a:r>
            <a:r>
              <a:rPr lang="en-US" altLang="zh-CN">
                <a:solidFill>
                  <a:srgbClr val="FFFFFF"/>
                </a:solidFill>
                <a:latin typeface="+mn-ea"/>
              </a:rPr>
              <a:t>3</a:t>
            </a:r>
            <a:r>
              <a:rPr lang="zh-CN" altLang="en-US">
                <a:solidFill>
                  <a:srgbClr val="FFFFFF"/>
                </a:solidFill>
                <a:latin typeface="+mn-ea"/>
              </a:rPr>
              <a:t>章</a:t>
            </a:r>
          </a:p>
        </p:txBody>
      </p:sp>
      <p:sp>
        <p:nvSpPr>
          <p:cNvPr id="26" name="MH_Entry_3"/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 flipH="1">
            <a:off x="1770743" y="4378454"/>
            <a:ext cx="2900643" cy="638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 anchorCtr="0">
            <a:normAutofit fontScale="85000" lnSpcReduction="20000"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400" b="1">
                <a:latin typeface="+mn-ea"/>
              </a:rPr>
              <a:t>JavaScript</a:t>
            </a:r>
            <a:r>
              <a:rPr lang="zh-CN" altLang="en-US" sz="2400" b="1">
                <a:latin typeface="+mn-ea"/>
              </a:rPr>
              <a:t>在</a:t>
            </a:r>
            <a:r>
              <a:rPr lang="en-US" altLang="zh-CN" sz="2400" b="1">
                <a:latin typeface="+mn-ea"/>
              </a:rPr>
              <a:t>HTML</a:t>
            </a:r>
            <a:r>
              <a:rPr lang="zh-CN" altLang="en-US" sz="2400" b="1">
                <a:latin typeface="+mn-ea"/>
              </a:rPr>
              <a:t>中的应用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32439320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xmlns="" id="{D95CD1B1-3F7D-47FB-9E7A-6848DF7C82D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zh-CN" dirty="0"/>
              <a:t>直接将</a:t>
            </a:r>
            <a:r>
              <a:rPr lang="en-US" altLang="zh-CN" dirty="0"/>
              <a:t>JavaScript</a:t>
            </a:r>
            <a:r>
              <a:rPr lang="zh-CN" altLang="zh-CN" dirty="0"/>
              <a:t>代码嵌入</a:t>
            </a:r>
            <a:r>
              <a:rPr lang="en-US" altLang="zh-CN" dirty="0"/>
              <a:t>HTML</a:t>
            </a:r>
            <a:r>
              <a:rPr lang="zh-CN" altLang="zh-CN" dirty="0"/>
              <a:t>中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8C06D85B-713D-4768-B90D-736778AE930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zh-CN" dirty="0"/>
              <a:t>链接外部的</a:t>
            </a:r>
            <a:r>
              <a:rPr lang="en-US" altLang="zh-CN" dirty="0"/>
              <a:t>JavaScript</a:t>
            </a:r>
            <a:endParaRPr lang="zh-CN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75932312-3B77-41C0-85D6-4D22C56DF94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zh-CN" dirty="0"/>
              <a:t>直接在</a:t>
            </a:r>
            <a:r>
              <a:rPr lang="en-US" altLang="zh-CN" dirty="0"/>
              <a:t>HTML</a:t>
            </a:r>
            <a:r>
              <a:rPr lang="zh-CN" altLang="zh-CN" dirty="0"/>
              <a:t>标签中使用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xmlns="" id="{1CD6EC82-00E3-425C-9CBC-A414BA7BDB67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en-US" altLang="zh-CN" dirty="0"/>
              <a:t>JavaScript</a:t>
            </a:r>
            <a:r>
              <a:rPr lang="zh-CN" altLang="zh-CN" dirty="0"/>
              <a:t>在</a:t>
            </a:r>
            <a:r>
              <a:rPr lang="en-US" altLang="zh-CN" dirty="0"/>
              <a:t>HTML</a:t>
            </a:r>
            <a:r>
              <a:rPr lang="zh-CN" altLang="zh-CN" dirty="0"/>
              <a:t>中的应用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9742443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89" name="Text Box 49"/>
          <p:cNvSpPr txBox="1">
            <a:spLocks noChangeArrowheads="1"/>
          </p:cNvSpPr>
          <p:nvPr/>
        </p:nvSpPr>
        <p:spPr bwMode="auto">
          <a:xfrm>
            <a:off x="865911" y="1448709"/>
            <a:ext cx="1092430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just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在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文档中可以使用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&lt;script&gt;…&lt;/script&gt;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标记将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脚本嵌入到其中。</a:t>
            </a:r>
          </a:p>
        </p:txBody>
      </p:sp>
      <p:sp>
        <p:nvSpPr>
          <p:cNvPr id="17417" name="AutoShape 9"/>
          <p:cNvSpPr>
            <a:spLocks noChangeArrowheads="1"/>
          </p:cNvSpPr>
          <p:nvPr/>
        </p:nvSpPr>
        <p:spPr bwMode="auto">
          <a:xfrm>
            <a:off x="1289050" y="2260997"/>
            <a:ext cx="4644161" cy="4597003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3F7091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&lt;html&gt;   </a:t>
            </a:r>
          </a:p>
          <a:p>
            <a:pPr eaLnBrk="0" hangingPunct="0"/>
            <a:r>
              <a:rPr lang="en-US" altLang="zh-CN" sz="2400" b="1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&lt;head&gt;</a:t>
            </a:r>
          </a:p>
          <a:p>
            <a:pPr eaLnBrk="0" hangingPunct="0"/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&lt;title&gt;JavaScript</a:t>
            </a: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简介</a:t>
            </a:r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&lt;/title&gt;</a:t>
            </a:r>
          </a:p>
          <a:p>
            <a:pPr eaLnBrk="0" hangingPunct="0"/>
            <a:r>
              <a:rPr lang="en-US" altLang="zh-CN" sz="2400" b="1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&lt;script&gt;</a:t>
            </a:r>
          </a:p>
          <a:p>
            <a:pPr eaLnBrk="0" hangingPunct="0"/>
            <a:r>
              <a:rPr lang="en-US" altLang="zh-CN" sz="2400" b="1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......</a:t>
            </a:r>
          </a:p>
          <a:p>
            <a:pPr eaLnBrk="0" hangingPunct="0"/>
            <a:r>
              <a:rPr lang="en-US" altLang="zh-CN" sz="2400" b="1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&lt;/script&gt;</a:t>
            </a:r>
          </a:p>
          <a:p>
            <a:pPr eaLnBrk="0" hangingPunct="0"/>
            <a:r>
              <a:rPr lang="en-US" altLang="zh-CN" sz="2400" b="1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&lt;/head&gt;</a:t>
            </a:r>
          </a:p>
          <a:p>
            <a:pPr eaLnBrk="0" hangingPunct="0"/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&lt;body&gt;</a:t>
            </a:r>
          </a:p>
          <a:p>
            <a:pPr eaLnBrk="0" hangingPunct="0"/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&lt;/body&gt;</a:t>
            </a:r>
          </a:p>
          <a:p>
            <a:pPr eaLnBrk="0" hangingPunct="0"/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&lt;/html&gt;</a:t>
            </a:r>
          </a:p>
        </p:txBody>
      </p:sp>
      <p:sp>
        <p:nvSpPr>
          <p:cNvPr id="2" name="AutoShape 9"/>
          <p:cNvSpPr>
            <a:spLocks noChangeArrowheads="1"/>
          </p:cNvSpPr>
          <p:nvPr/>
        </p:nvSpPr>
        <p:spPr bwMode="auto">
          <a:xfrm>
            <a:off x="6356350" y="2260996"/>
            <a:ext cx="4918362" cy="4597003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3F7091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&lt;html&gt;   </a:t>
            </a:r>
          </a:p>
          <a:p>
            <a:pPr eaLnBrk="0" hangingPunct="0"/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&lt;head&gt;</a:t>
            </a:r>
          </a:p>
          <a:p>
            <a:pPr eaLnBrk="0" hangingPunct="0"/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&lt;title&gt;JavaScript</a:t>
            </a: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简介</a:t>
            </a:r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&lt;/title&gt;</a:t>
            </a:r>
          </a:p>
          <a:p>
            <a:pPr eaLnBrk="0" hangingPunct="0"/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&lt;/head&gt;</a:t>
            </a:r>
          </a:p>
          <a:p>
            <a:pPr eaLnBrk="0" hangingPunct="0"/>
            <a:r>
              <a:rPr lang="en-US" altLang="zh-CN" sz="2400" b="1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&lt;body&gt;</a:t>
            </a:r>
          </a:p>
          <a:p>
            <a:pPr eaLnBrk="0" hangingPunct="0"/>
            <a:r>
              <a:rPr lang="en-US" altLang="zh-CN" sz="2400" b="1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&lt;script&gt;</a:t>
            </a:r>
          </a:p>
          <a:p>
            <a:pPr eaLnBrk="0" hangingPunct="0"/>
            <a:r>
              <a:rPr lang="en-US" altLang="zh-CN" sz="2400" b="1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......</a:t>
            </a:r>
          </a:p>
          <a:p>
            <a:pPr eaLnBrk="0" hangingPunct="0"/>
            <a:r>
              <a:rPr lang="en-US" altLang="zh-CN" sz="2400" b="1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&lt;/script&gt;</a:t>
            </a:r>
          </a:p>
          <a:p>
            <a:pPr eaLnBrk="0" hangingPunct="0"/>
            <a:r>
              <a:rPr lang="en-US" altLang="zh-CN" sz="2400" b="1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&lt;/body&gt;</a:t>
            </a:r>
          </a:p>
          <a:p>
            <a:pPr eaLnBrk="0" hangingPunct="0"/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&lt;/html&gt;</a:t>
            </a: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xmlns="" id="{403FA006-BE03-4940-954F-28BB69E7E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378" y="157592"/>
            <a:ext cx="10515600" cy="548252"/>
          </a:xfrm>
        </p:spPr>
        <p:txBody>
          <a:bodyPr/>
          <a:lstStyle/>
          <a:p>
            <a:r>
              <a:rPr lang="zh-CN" altLang="en-US" dirty="0">
                <a:latin typeface="黑体" pitchFamily="49" charset="-122"/>
                <a:ea typeface="黑体" pitchFamily="49" charset="-122"/>
              </a:rPr>
              <a:t>在页面中直接嵌入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JavaScript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/>
            </a:r>
            <a:br>
              <a:rPr lang="zh-CN" altLang="en-US" dirty="0">
                <a:latin typeface="黑体" pitchFamily="49" charset="-122"/>
                <a:ea typeface="黑体" pitchFamily="49" charset="-122"/>
              </a:rPr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4132584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358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358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358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17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89" grpId="0" build="allAtOnce"/>
      <p:bldP spid="17417" grpId="0" animBg="1"/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1</a:t>
            </a:r>
            <a:r>
              <a:rPr lang="zh-CN" altLang="en-US" dirty="0"/>
              <a:t>章</a:t>
            </a:r>
            <a:r>
              <a:rPr lang="en-US" altLang="zh-CN" dirty="0"/>
              <a:t> </a:t>
            </a:r>
            <a:r>
              <a:rPr lang="zh-CN" altLang="en-US" dirty="0"/>
              <a:t>初识</a:t>
            </a:r>
            <a:r>
              <a:rPr lang="en-US" altLang="zh-CN" dirty="0"/>
              <a:t>JavaScript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42641318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19"/>
          <p:cNvGrpSpPr>
            <a:grpSpLocks/>
          </p:cNvGrpSpPr>
          <p:nvPr/>
        </p:nvGrpSpPr>
        <p:grpSpPr bwMode="auto">
          <a:xfrm>
            <a:off x="3200399" y="4610792"/>
            <a:ext cx="5704113" cy="556552"/>
            <a:chOff x="1676400" y="2697163"/>
            <a:chExt cx="5029200" cy="417543"/>
          </a:xfrm>
          <a:noFill/>
        </p:grpSpPr>
        <p:sp>
          <p:nvSpPr>
            <p:cNvPr id="13327" name="AutoShape 61"/>
            <p:cNvSpPr>
              <a:spLocks noChangeArrowheads="1"/>
            </p:cNvSpPr>
            <p:nvPr/>
          </p:nvSpPr>
          <p:spPr bwMode="auto">
            <a:xfrm>
              <a:off x="3962400" y="2697163"/>
              <a:ext cx="2743200" cy="381000"/>
            </a:xfrm>
            <a:prstGeom prst="roundRect">
              <a:avLst>
                <a:gd name="adj" fmla="val 16667"/>
              </a:avLst>
            </a:prstGeom>
            <a:grpFill/>
            <a:ln w="9525" algn="ctr">
              <a:solidFill>
                <a:srgbClr val="FF99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r>
                <a:rPr lang="en-US" altLang="zh-CN" sz="1400" b="1">
                  <a:latin typeface="微软雅黑" panose="020B0503020204020204" pitchFamily="34" charset="-122"/>
                  <a:ea typeface="微软雅黑" panose="020B0503020204020204" pitchFamily="34" charset="-122"/>
                  <a:cs typeface="Courier New" pitchFamily="49" charset="0"/>
                </a:rPr>
                <a:t>&lt;script type="text/javascript"&gt; </a:t>
              </a:r>
            </a:p>
          </p:txBody>
        </p:sp>
        <p:sp>
          <p:nvSpPr>
            <p:cNvPr id="13328" name="AutoShape 6"/>
            <p:cNvSpPr>
              <a:spLocks noChangeArrowheads="1"/>
            </p:cNvSpPr>
            <p:nvPr/>
          </p:nvSpPr>
          <p:spPr bwMode="gray">
            <a:xfrm>
              <a:off x="1676400" y="2697163"/>
              <a:ext cx="1703388" cy="381000"/>
            </a:xfrm>
            <a:prstGeom prst="roundRect">
              <a:avLst>
                <a:gd name="adj" fmla="val 16667"/>
              </a:avLst>
            </a:prstGeom>
            <a:grpFill/>
            <a:ln w="9525" algn="ctr">
              <a:solidFill>
                <a:srgbClr val="B563C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14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type</a:t>
              </a:r>
              <a:r>
                <a:rPr lang="zh-CN" altLang="en-US" sz="14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属性语法格式 </a:t>
              </a:r>
              <a:endPara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329" name="AutoShape 51"/>
            <p:cNvSpPr>
              <a:spLocks noChangeArrowheads="1"/>
            </p:cNvSpPr>
            <p:nvPr/>
          </p:nvSpPr>
          <p:spPr bwMode="auto">
            <a:xfrm>
              <a:off x="3451225" y="2701894"/>
              <a:ext cx="433388" cy="412812"/>
            </a:xfrm>
            <a:prstGeom prst="rightArrow">
              <a:avLst>
                <a:gd name="adj1" fmla="val 50000"/>
                <a:gd name="adj2" fmla="val 25000"/>
              </a:avLst>
            </a:prstGeom>
            <a:grpFill/>
            <a:ln w="6350">
              <a:solidFill>
                <a:srgbClr val="800080"/>
              </a:solidFill>
              <a:miter lim="800000"/>
              <a:headEnd/>
              <a:tailEnd/>
            </a:ln>
          </p:spPr>
          <p:txBody>
            <a:bodyPr lIns="0" tIns="0" rIns="0" bIns="0" anchor="ctr">
              <a:spAutoFit/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" name="组合 18"/>
          <p:cNvGrpSpPr>
            <a:grpSpLocks/>
          </p:cNvGrpSpPr>
          <p:nvPr/>
        </p:nvGrpSpPr>
        <p:grpSpPr bwMode="auto">
          <a:xfrm>
            <a:off x="3429000" y="1398686"/>
            <a:ext cx="5408824" cy="1557422"/>
            <a:chOff x="1905000" y="1084263"/>
            <a:chExt cx="4768850" cy="1168427"/>
          </a:xfrm>
          <a:noFill/>
        </p:grpSpPr>
        <p:sp>
          <p:nvSpPr>
            <p:cNvPr id="13321" name="AutoShape 66"/>
            <p:cNvSpPr>
              <a:spLocks noChangeArrowheads="1"/>
            </p:cNvSpPr>
            <p:nvPr/>
          </p:nvSpPr>
          <p:spPr bwMode="auto">
            <a:xfrm>
              <a:off x="1905000" y="1947863"/>
              <a:ext cx="1211263" cy="281015"/>
            </a:xfrm>
            <a:prstGeom prst="roundRect">
              <a:avLst>
                <a:gd name="adj" fmla="val 16667"/>
              </a:avLst>
            </a:prstGeom>
            <a:grpFill/>
            <a:ln w="9525">
              <a:solidFill>
                <a:srgbClr val="3F709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zh-CN" sz="1600" b="1">
                  <a:latin typeface="微软雅黑" panose="020B0503020204020204" pitchFamily="34" charset="-122"/>
                  <a:ea typeface="微软雅黑" panose="020B0503020204020204" pitchFamily="34" charset="-122"/>
                  <a:cs typeface="Courier New" pitchFamily="49" charset="0"/>
                </a:rPr>
                <a:t>language</a:t>
              </a:r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endParaRPr>
            </a:p>
          </p:txBody>
        </p:sp>
        <p:sp>
          <p:nvSpPr>
            <p:cNvPr id="13322" name="AutoShape 66"/>
            <p:cNvSpPr>
              <a:spLocks noChangeArrowheads="1"/>
            </p:cNvSpPr>
            <p:nvPr/>
          </p:nvSpPr>
          <p:spPr bwMode="auto">
            <a:xfrm>
              <a:off x="5853113" y="1971675"/>
              <a:ext cx="820737" cy="281015"/>
            </a:xfrm>
            <a:prstGeom prst="roundRect">
              <a:avLst>
                <a:gd name="adj" fmla="val 16667"/>
              </a:avLst>
            </a:prstGeom>
            <a:grpFill/>
            <a:ln w="9525">
              <a:solidFill>
                <a:srgbClr val="3F709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zh-CN" sz="1600" b="1">
                  <a:latin typeface="微软雅黑" panose="020B0503020204020204" pitchFamily="34" charset="-122"/>
                  <a:ea typeface="微软雅黑" panose="020B0503020204020204" pitchFamily="34" charset="-122"/>
                  <a:cs typeface="Courier New" pitchFamily="49" charset="0"/>
                </a:rPr>
                <a:t>defer</a:t>
              </a:r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endParaRPr>
            </a:p>
          </p:txBody>
        </p:sp>
        <p:sp>
          <p:nvSpPr>
            <p:cNvPr id="13323" name="AutoShape 66"/>
            <p:cNvSpPr>
              <a:spLocks noChangeArrowheads="1"/>
            </p:cNvSpPr>
            <p:nvPr/>
          </p:nvSpPr>
          <p:spPr bwMode="auto">
            <a:xfrm>
              <a:off x="4735513" y="1960563"/>
              <a:ext cx="614362" cy="281015"/>
            </a:xfrm>
            <a:prstGeom prst="roundRect">
              <a:avLst>
                <a:gd name="adj" fmla="val 16667"/>
              </a:avLst>
            </a:prstGeom>
            <a:grpFill/>
            <a:ln w="9525">
              <a:solidFill>
                <a:srgbClr val="3F709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zh-CN" sz="1600" b="1">
                  <a:latin typeface="微软雅黑" panose="020B0503020204020204" pitchFamily="34" charset="-122"/>
                  <a:ea typeface="微软雅黑" panose="020B0503020204020204" pitchFamily="34" charset="-122"/>
                  <a:cs typeface="Courier New" pitchFamily="49" charset="0"/>
                </a:rPr>
                <a:t>src</a:t>
              </a:r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endParaRPr>
            </a:p>
          </p:txBody>
        </p:sp>
        <p:sp>
          <p:nvSpPr>
            <p:cNvPr id="13324" name="AutoShape 66"/>
            <p:cNvSpPr>
              <a:spLocks noChangeArrowheads="1"/>
            </p:cNvSpPr>
            <p:nvPr/>
          </p:nvSpPr>
          <p:spPr bwMode="auto">
            <a:xfrm>
              <a:off x="3530600" y="1954213"/>
              <a:ext cx="738188" cy="281015"/>
            </a:xfrm>
            <a:prstGeom prst="roundRect">
              <a:avLst>
                <a:gd name="adj" fmla="val 16667"/>
              </a:avLst>
            </a:prstGeom>
            <a:grpFill/>
            <a:ln w="9525">
              <a:solidFill>
                <a:srgbClr val="3F709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zh-CN" sz="1600" b="1">
                  <a:latin typeface="微软雅黑" panose="020B0503020204020204" pitchFamily="34" charset="-122"/>
                  <a:ea typeface="微软雅黑" panose="020B0503020204020204" pitchFamily="34" charset="-122"/>
                  <a:cs typeface="Courier New" pitchFamily="49" charset="0"/>
                </a:rPr>
                <a:t>type</a:t>
              </a:r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endParaRPr>
            </a:p>
          </p:txBody>
        </p:sp>
        <p:sp>
          <p:nvSpPr>
            <p:cNvPr id="13325" name="AutoShape 6"/>
            <p:cNvSpPr>
              <a:spLocks noChangeArrowheads="1"/>
            </p:cNvSpPr>
            <p:nvPr/>
          </p:nvSpPr>
          <p:spPr bwMode="gray">
            <a:xfrm>
              <a:off x="3276600" y="1084263"/>
              <a:ext cx="2133600" cy="406400"/>
            </a:xfrm>
            <a:prstGeom prst="roundRect">
              <a:avLst>
                <a:gd name="adj" fmla="val 16667"/>
              </a:avLst>
            </a:prstGeom>
            <a:grpFill/>
            <a:ln w="9525" algn="ctr">
              <a:solidFill>
                <a:srgbClr val="B563C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14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&lt;script&gt;</a:t>
              </a:r>
              <a:r>
                <a:rPr lang="zh-CN" altLang="en-US" sz="14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标签的</a:t>
              </a:r>
              <a:r>
                <a:rPr lang="en-US" altLang="zh-CN" sz="14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r>
                <a:rPr lang="zh-CN" altLang="en-US" sz="14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个属性</a:t>
              </a:r>
            </a:p>
          </p:txBody>
        </p:sp>
        <p:sp>
          <p:nvSpPr>
            <p:cNvPr id="13326" name="AutoShape 58"/>
            <p:cNvSpPr>
              <a:spLocks/>
            </p:cNvSpPr>
            <p:nvPr/>
          </p:nvSpPr>
          <p:spPr bwMode="auto">
            <a:xfrm rot="5400000">
              <a:off x="4162425" y="-304800"/>
              <a:ext cx="360363" cy="4030663"/>
            </a:xfrm>
            <a:prstGeom prst="leftBrace">
              <a:avLst>
                <a:gd name="adj1" fmla="val 93208"/>
                <a:gd name="adj2" fmla="val 50000"/>
              </a:avLst>
            </a:prstGeom>
            <a:grpFill/>
            <a:ln w="28575">
              <a:solidFill>
                <a:srgbClr val="800080"/>
              </a:solidFill>
              <a:round/>
              <a:headEnd/>
              <a:tailEnd/>
            </a:ln>
            <a:extLst/>
          </p:spPr>
          <p:txBody>
            <a:bodyPr rot="10800000" vert="eaVert" wrap="none" anchor="ctr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9451" name="Line 59"/>
          <p:cNvSpPr>
            <a:spLocks noChangeShapeType="1"/>
          </p:cNvSpPr>
          <p:nvPr/>
        </p:nvSpPr>
        <p:spPr bwMode="auto">
          <a:xfrm>
            <a:off x="3436938" y="2858735"/>
            <a:ext cx="1373812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452" name="Line 60"/>
          <p:cNvSpPr>
            <a:spLocks noChangeShapeType="1"/>
          </p:cNvSpPr>
          <p:nvPr/>
        </p:nvSpPr>
        <p:spPr bwMode="auto">
          <a:xfrm flipV="1">
            <a:off x="6639364" y="2871810"/>
            <a:ext cx="696809" cy="212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AutoShape 32"/>
          <p:cNvSpPr>
            <a:spLocks noChangeArrowheads="1"/>
          </p:cNvSpPr>
          <p:nvPr/>
        </p:nvSpPr>
        <p:spPr bwMode="auto">
          <a:xfrm>
            <a:off x="6553199" y="5321775"/>
            <a:ext cx="1814945" cy="578882"/>
          </a:xfrm>
          <a:prstGeom prst="wedgeRoundRectCallout">
            <a:avLst>
              <a:gd name="adj1" fmla="val -11806"/>
              <a:gd name="adj2" fmla="val -92778"/>
              <a:gd name="adj3" fmla="val 16667"/>
            </a:avLst>
          </a:prstGeom>
          <a:noFill/>
          <a:ln w="9525" algn="ctr">
            <a:solidFill>
              <a:schemeClr val="accent1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wrap="square" anchorCtr="1">
            <a:spAutoFit/>
          </a:bodyPr>
          <a:lstStyle/>
          <a:p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指定使用的是</a:t>
            </a:r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脚本</a:t>
            </a:r>
          </a:p>
        </p:txBody>
      </p:sp>
      <p:sp>
        <p:nvSpPr>
          <p:cNvPr id="2" name="AutoShape 32"/>
          <p:cNvSpPr>
            <a:spLocks noChangeArrowheads="1"/>
          </p:cNvSpPr>
          <p:nvPr/>
        </p:nvSpPr>
        <p:spPr bwMode="auto">
          <a:xfrm>
            <a:off x="4648199" y="3328490"/>
            <a:ext cx="1555667" cy="578882"/>
          </a:xfrm>
          <a:prstGeom prst="wedgeRoundRectCallout">
            <a:avLst>
              <a:gd name="adj1" fmla="val -2662"/>
              <a:gd name="adj2" fmla="val -96185"/>
              <a:gd name="adj3" fmla="val 16667"/>
            </a:avLst>
          </a:prstGeom>
          <a:noFill/>
          <a:ln w="9525" algn="ctr">
            <a:solidFill>
              <a:schemeClr val="accent1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wrap="square" anchorCtr="1">
            <a:spAutoFit/>
          </a:bodyPr>
          <a:lstStyle/>
          <a:p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用于指定使用的脚本类型</a:t>
            </a:r>
          </a:p>
        </p:txBody>
      </p:sp>
      <p:sp>
        <p:nvSpPr>
          <p:cNvPr id="5" name="AutoShape 32"/>
          <p:cNvSpPr>
            <a:spLocks noChangeArrowheads="1"/>
          </p:cNvSpPr>
          <p:nvPr/>
        </p:nvSpPr>
        <p:spPr bwMode="auto">
          <a:xfrm>
            <a:off x="6682837" y="3328490"/>
            <a:ext cx="1555667" cy="578882"/>
          </a:xfrm>
          <a:prstGeom prst="wedgeRoundRectCallout">
            <a:avLst>
              <a:gd name="adj1" fmla="val -38773"/>
              <a:gd name="adj2" fmla="val -99574"/>
              <a:gd name="adj3" fmla="val 16667"/>
            </a:avLst>
          </a:prstGeom>
          <a:noFill/>
          <a:ln w="9525" algn="ctr">
            <a:solidFill>
              <a:schemeClr val="accent1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wrap="square" anchorCtr="1">
            <a:spAutoFit/>
          </a:bodyPr>
          <a:lstStyle/>
          <a:p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指定外部脚本文件的路径</a:t>
            </a:r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xmlns="" id="{54F1858A-F4A4-451F-A0D7-39B484D64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itchFamily="49" charset="-122"/>
                <a:ea typeface="黑体" pitchFamily="49" charset="-122"/>
              </a:rPr>
              <a:t>在页面中直接嵌入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JavaScript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015789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9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9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451" grpId="0" animBg="1"/>
      <p:bldP spid="59452" grpId="0" animBg="1"/>
      <p:bldP spid="8" grpId="0" animBg="1"/>
      <p:bldP spid="2" grpId="0" animBg="1"/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7" name="AutoShape 9"/>
          <p:cNvSpPr>
            <a:spLocks noChangeArrowheads="1"/>
          </p:cNvSpPr>
          <p:nvPr/>
        </p:nvSpPr>
        <p:spPr bwMode="auto">
          <a:xfrm>
            <a:off x="1538285" y="4369364"/>
            <a:ext cx="7031182" cy="612934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3F7091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&lt;script type="text/javascript" src="index.js"&gt;&lt;/script&gt;</a:t>
            </a:r>
          </a:p>
          <a:p>
            <a:pPr eaLnBrk="0" hangingPunct="0"/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&lt;script type="text/javascript" src="D:/Js/index.js"&gt;&lt;/script&gt;</a:t>
            </a:r>
            <a:r>
              <a:rPr lang="en-US" altLang="zh-CN" sz="1600" b="1"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 </a:t>
            </a:r>
          </a:p>
        </p:txBody>
      </p:sp>
      <p:sp>
        <p:nvSpPr>
          <p:cNvPr id="2" name="AutoShape 32"/>
          <p:cNvSpPr>
            <a:spLocks noChangeArrowheads="1"/>
          </p:cNvSpPr>
          <p:nvPr/>
        </p:nvSpPr>
        <p:spPr bwMode="auto">
          <a:xfrm>
            <a:off x="4281487" y="3793809"/>
            <a:ext cx="1418792" cy="340519"/>
          </a:xfrm>
          <a:prstGeom prst="wedgeRoundRectCallout">
            <a:avLst>
              <a:gd name="adj1" fmla="val 15486"/>
              <a:gd name="adj2" fmla="val 123685"/>
              <a:gd name="adj3" fmla="val 16667"/>
            </a:avLst>
          </a:prstGeom>
          <a:noFill/>
          <a:ln w="9525" algn="ctr">
            <a:solidFill>
              <a:schemeClr val="accent1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wrap="square" anchorCtr="1">
            <a:spAutoFit/>
          </a:bodyPr>
          <a:lstStyle/>
          <a:p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相对路径</a:t>
            </a:r>
          </a:p>
        </p:txBody>
      </p:sp>
      <p:sp>
        <p:nvSpPr>
          <p:cNvPr id="3" name="AutoShape 32"/>
          <p:cNvSpPr>
            <a:spLocks noChangeArrowheads="1"/>
          </p:cNvSpPr>
          <p:nvPr/>
        </p:nvSpPr>
        <p:spPr bwMode="auto">
          <a:xfrm>
            <a:off x="4129085" y="5317338"/>
            <a:ext cx="1406236" cy="340519"/>
          </a:xfrm>
          <a:prstGeom prst="wedgeRoundRectCallout">
            <a:avLst>
              <a:gd name="adj1" fmla="val 35120"/>
              <a:gd name="adj2" fmla="val -108375"/>
              <a:gd name="adj3" fmla="val 16667"/>
            </a:avLst>
          </a:prstGeom>
          <a:noFill/>
          <a:ln w="9525" algn="ctr">
            <a:solidFill>
              <a:schemeClr val="accent1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wrap="square" anchorCtr="1">
            <a:spAutoFit/>
          </a:bodyPr>
          <a:lstStyle/>
          <a:p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绝对路径</a:t>
            </a:r>
          </a:p>
        </p:txBody>
      </p:sp>
      <p:grpSp>
        <p:nvGrpSpPr>
          <p:cNvPr id="5" name="组合 13"/>
          <p:cNvGrpSpPr>
            <a:grpSpLocks/>
          </p:cNvGrpSpPr>
          <p:nvPr/>
        </p:nvGrpSpPr>
        <p:grpSpPr bwMode="auto">
          <a:xfrm>
            <a:off x="1300162" y="1703144"/>
            <a:ext cx="8550420" cy="861595"/>
            <a:chOff x="1057275" y="1689069"/>
            <a:chExt cx="6486525" cy="427069"/>
          </a:xfrm>
          <a:noFill/>
        </p:grpSpPr>
        <p:sp>
          <p:nvSpPr>
            <p:cNvPr id="15368" name="AutoShape 61"/>
            <p:cNvSpPr>
              <a:spLocks noChangeArrowheads="1"/>
            </p:cNvSpPr>
            <p:nvPr/>
          </p:nvSpPr>
          <p:spPr bwMode="auto">
            <a:xfrm>
              <a:off x="2667000" y="1735138"/>
              <a:ext cx="4876800" cy="381000"/>
            </a:xfrm>
            <a:prstGeom prst="roundRect">
              <a:avLst>
                <a:gd name="adj" fmla="val 16667"/>
              </a:avLst>
            </a:prstGeom>
            <a:grpFill/>
            <a:ln w="9525" algn="ctr">
              <a:solidFill>
                <a:srgbClr val="FF99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r>
                <a:rPr lang="en-US" altLang="zh-CN" sz="1400" b="1">
                  <a:latin typeface="微软雅黑" panose="020B0503020204020204" pitchFamily="34" charset="-122"/>
                  <a:ea typeface="微软雅黑" panose="020B0503020204020204" pitchFamily="34" charset="-122"/>
                  <a:cs typeface="Courier New" pitchFamily="49" charset="0"/>
                </a:rPr>
                <a:t>&lt;script type="text/javascript" src="javascript.js"&gt;&lt;/script&gt;</a:t>
              </a:r>
            </a:p>
          </p:txBody>
        </p:sp>
        <p:sp>
          <p:nvSpPr>
            <p:cNvPr id="15369" name="AutoShape 6"/>
            <p:cNvSpPr>
              <a:spLocks noChangeArrowheads="1"/>
            </p:cNvSpPr>
            <p:nvPr/>
          </p:nvSpPr>
          <p:spPr bwMode="gray">
            <a:xfrm>
              <a:off x="1057275" y="1735138"/>
              <a:ext cx="1000125" cy="381000"/>
            </a:xfrm>
            <a:prstGeom prst="roundRect">
              <a:avLst>
                <a:gd name="adj" fmla="val 16667"/>
              </a:avLst>
            </a:prstGeom>
            <a:grpFill/>
            <a:ln w="9525" algn="ctr">
              <a:solidFill>
                <a:srgbClr val="B563C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zh-CN" altLang="en-US" sz="14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语法格式</a:t>
              </a:r>
              <a:r>
                <a:rPr lang="zh-CN" altLang="en-US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endPara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370" name="AutoShape 40"/>
            <p:cNvSpPr>
              <a:spLocks noChangeArrowheads="1"/>
            </p:cNvSpPr>
            <p:nvPr/>
          </p:nvSpPr>
          <p:spPr bwMode="auto">
            <a:xfrm>
              <a:off x="2159000" y="1689069"/>
              <a:ext cx="431800" cy="412813"/>
            </a:xfrm>
            <a:prstGeom prst="rightArrow">
              <a:avLst>
                <a:gd name="adj1" fmla="val 50000"/>
                <a:gd name="adj2" fmla="val 33663"/>
              </a:avLst>
            </a:prstGeom>
            <a:grpFill/>
            <a:ln w="6350">
              <a:solidFill>
                <a:srgbClr val="800080"/>
              </a:solidFill>
              <a:miter lim="800000"/>
              <a:headEnd/>
              <a:tailEnd/>
            </a:ln>
          </p:spPr>
          <p:txBody>
            <a:bodyPr lIns="0" tIns="0" rIns="0" bIns="0" anchor="ctr">
              <a:spAutoFit/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" name="AutoShape 32"/>
          <p:cNvSpPr>
            <a:spLocks noChangeArrowheads="1"/>
          </p:cNvSpPr>
          <p:nvPr/>
        </p:nvSpPr>
        <p:spPr bwMode="auto">
          <a:xfrm>
            <a:off x="5500684" y="2577100"/>
            <a:ext cx="2008909" cy="578882"/>
          </a:xfrm>
          <a:prstGeom prst="wedgeRoundRectCallout">
            <a:avLst>
              <a:gd name="adj1" fmla="val -15625"/>
              <a:gd name="adj2" fmla="val -104958"/>
              <a:gd name="adj3" fmla="val 16667"/>
            </a:avLst>
          </a:prstGeom>
          <a:noFill/>
          <a:ln w="9525" algn="ctr">
            <a:solidFill>
              <a:schemeClr val="accent1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wrap="square" anchorCtr="1">
            <a:spAutoFit/>
          </a:bodyPr>
          <a:lstStyle/>
          <a:p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外部</a:t>
            </a:r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文件路径</a:t>
            </a:r>
            <a:endParaRPr lang="en-US" altLang="zh-CN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xmlns="" id="{CECAE4ED-7AFD-41FE-8CC0-2A36D14DA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itchFamily="49" charset="-122"/>
                <a:ea typeface="黑体" pitchFamily="49" charset="-122"/>
              </a:rPr>
              <a:t>链接外部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JavaScript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文件</a:t>
            </a:r>
            <a:br>
              <a:rPr lang="zh-CN" altLang="en-US" dirty="0">
                <a:latin typeface="黑体" pitchFamily="49" charset="-122"/>
                <a:ea typeface="黑体" pitchFamily="49" charset="-122"/>
              </a:rPr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181539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7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7" grpId="0" animBg="1"/>
      <p:bldP spid="2" grpId="0" animBg="1"/>
      <p:bldP spid="3" grpId="0" animBg="1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7" name="AutoShape 9"/>
          <p:cNvSpPr>
            <a:spLocks noChangeArrowheads="1"/>
          </p:cNvSpPr>
          <p:nvPr/>
        </p:nvSpPr>
        <p:spPr bwMode="auto">
          <a:xfrm>
            <a:off x="4792665" y="2312805"/>
            <a:ext cx="2903537" cy="1055608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3F709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&lt;script type="text/javascript"&gt;</a:t>
            </a:r>
          </a:p>
          <a:p>
            <a:pPr eaLnBrk="0" hangingPunct="0"/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alert("</a:t>
            </a: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我喜欢</a:t>
            </a:r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JavaScript");</a:t>
            </a:r>
          </a:p>
          <a:p>
            <a:pPr eaLnBrk="0" hangingPunct="0"/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&lt;/script&gt;</a:t>
            </a:r>
          </a:p>
        </p:txBody>
      </p:sp>
      <p:sp>
        <p:nvSpPr>
          <p:cNvPr id="71728" name="Text Box 48"/>
          <p:cNvSpPr txBox="1">
            <a:spLocks noChangeArrowheads="1"/>
          </p:cNvSpPr>
          <p:nvPr/>
        </p:nvSpPr>
        <p:spPr bwMode="auto">
          <a:xfrm>
            <a:off x="1905000" y="3529510"/>
            <a:ext cx="6553200" cy="338554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en-US" altLang="zh-CN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    2.</a:t>
            </a:r>
            <a:r>
              <a: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&lt;script&gt;</a:t>
            </a:r>
            <a:r>
              <a: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标签内部不要存在其他的</a:t>
            </a:r>
            <a:r>
              <a:rPr lang="zh-CN" altLang="zh-CN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r>
              <a: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代码。</a:t>
            </a:r>
          </a:p>
        </p:txBody>
      </p:sp>
      <p:sp>
        <p:nvSpPr>
          <p:cNvPr id="41990" name="AutoShape 6"/>
          <p:cNvSpPr>
            <a:spLocks noChangeArrowheads="1"/>
          </p:cNvSpPr>
          <p:nvPr/>
        </p:nvSpPr>
        <p:spPr bwMode="gray">
          <a:xfrm>
            <a:off x="2667000" y="2594234"/>
            <a:ext cx="1543050" cy="541699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rgbClr val="B563CF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730" name="AutoShape 50"/>
          <p:cNvSpPr>
            <a:spLocks noChangeArrowheads="1"/>
          </p:cNvSpPr>
          <p:nvPr/>
        </p:nvSpPr>
        <p:spPr bwMode="auto">
          <a:xfrm>
            <a:off x="4281488" y="2596308"/>
            <a:ext cx="431800" cy="550247"/>
          </a:xfrm>
          <a:prstGeom prst="rightArrow">
            <a:avLst>
              <a:gd name="adj1" fmla="val 50000"/>
              <a:gd name="adj2" fmla="val 27200"/>
            </a:avLst>
          </a:prstGeom>
          <a:noFill/>
          <a:ln w="6350">
            <a:solidFill>
              <a:srgbClr val="800080"/>
            </a:solidFill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731" name="Text Box 51"/>
          <p:cNvSpPr txBox="1">
            <a:spLocks noChangeArrowheads="1"/>
          </p:cNvSpPr>
          <p:nvPr/>
        </p:nvSpPr>
        <p:spPr bwMode="auto">
          <a:xfrm>
            <a:off x="1905000" y="1804960"/>
            <a:ext cx="8280400" cy="338554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en-US" altLang="zh-CN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    1.</a:t>
            </a:r>
            <a:r>
              <a: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外部</a:t>
            </a:r>
            <a:r>
              <a:rPr lang="zh-CN" altLang="zh-CN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r>
              <a: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文件中只能包含</a:t>
            </a:r>
            <a:r>
              <a:rPr lang="zh-CN" altLang="zh-CN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r>
              <a: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代码，不能包含</a:t>
            </a:r>
            <a:r>
              <a:rPr lang="en-US" altLang="zh-CN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&lt;script&gt;</a:t>
            </a:r>
            <a:r>
              <a: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标签。</a:t>
            </a:r>
          </a:p>
        </p:txBody>
      </p:sp>
      <p:sp>
        <p:nvSpPr>
          <p:cNvPr id="71732" name="Text Box 52"/>
          <p:cNvSpPr txBox="1">
            <a:spLocks noChangeArrowheads="1"/>
          </p:cNvSpPr>
          <p:nvPr/>
        </p:nvSpPr>
        <p:spPr bwMode="auto">
          <a:xfrm>
            <a:off x="1905000" y="5459314"/>
            <a:ext cx="6248400" cy="338554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en-US" altLang="zh-CN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    3.</a:t>
            </a:r>
            <a:r>
              <a: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在链接外部</a:t>
            </a:r>
            <a:r>
              <a:rPr lang="zh-CN" altLang="zh-CN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r>
              <a: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文件时</a:t>
            </a:r>
            <a:r>
              <a:rPr lang="zh-CN" altLang="zh-CN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&lt;/script&gt;</a:t>
            </a:r>
            <a:r>
              <a: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结束标签不能省略。</a:t>
            </a:r>
          </a:p>
        </p:txBody>
      </p:sp>
      <p:sp>
        <p:nvSpPr>
          <p:cNvPr id="3" name="AutoShape 9"/>
          <p:cNvSpPr>
            <a:spLocks noChangeArrowheads="1"/>
          </p:cNvSpPr>
          <p:nvPr/>
        </p:nvSpPr>
        <p:spPr bwMode="auto">
          <a:xfrm>
            <a:off x="2670175" y="4138923"/>
            <a:ext cx="4038600" cy="1055608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3F709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&lt;script type="text/javascript" src="test.js"&gt;</a:t>
            </a:r>
          </a:p>
          <a:p>
            <a:pPr eaLnBrk="0" hangingPunct="0"/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alert("</a:t>
            </a: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我喜欢</a:t>
            </a:r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JavaScript");</a:t>
            </a:r>
          </a:p>
          <a:p>
            <a:pPr eaLnBrk="0" hangingPunct="0"/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&lt;/script&gt;</a:t>
            </a:r>
          </a:p>
        </p:txBody>
      </p:sp>
      <p:sp>
        <p:nvSpPr>
          <p:cNvPr id="4" name="AutoShape 9"/>
          <p:cNvSpPr>
            <a:spLocks noChangeArrowheads="1"/>
          </p:cNvSpPr>
          <p:nvPr/>
        </p:nvSpPr>
        <p:spPr bwMode="auto">
          <a:xfrm>
            <a:off x="3198815" y="6079308"/>
            <a:ext cx="3963987" cy="578882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3F709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&lt;script type="text/javascript" src="test.js"&gt;</a:t>
            </a:r>
          </a:p>
        </p:txBody>
      </p:sp>
      <p:sp>
        <p:nvSpPr>
          <p:cNvPr id="2" name="AutoShape 4"/>
          <p:cNvSpPr>
            <a:spLocks noChangeArrowheads="1"/>
          </p:cNvSpPr>
          <p:nvPr/>
        </p:nvSpPr>
        <p:spPr bwMode="auto">
          <a:xfrm>
            <a:off x="7242177" y="4342060"/>
            <a:ext cx="1444625" cy="578882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不会执行，没有意义</a:t>
            </a:r>
          </a:p>
        </p:txBody>
      </p:sp>
      <p:sp>
        <p:nvSpPr>
          <p:cNvPr id="71738" name="Line 58"/>
          <p:cNvSpPr>
            <a:spLocks noChangeShapeType="1"/>
          </p:cNvSpPr>
          <p:nvPr/>
        </p:nvSpPr>
        <p:spPr bwMode="auto">
          <a:xfrm>
            <a:off x="5032377" y="4646765"/>
            <a:ext cx="22320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739" name="Rectangle 59"/>
          <p:cNvSpPr>
            <a:spLocks noChangeArrowheads="1"/>
          </p:cNvSpPr>
          <p:nvPr/>
        </p:nvSpPr>
        <p:spPr bwMode="auto">
          <a:xfrm>
            <a:off x="2746375" y="4512884"/>
            <a:ext cx="2286000" cy="369332"/>
          </a:xfrm>
          <a:prstGeom prst="rect">
            <a:avLst/>
          </a:prstGeom>
          <a:noFill/>
          <a:ln w="19050">
            <a:solidFill>
              <a:srgbClr val="CC0000"/>
            </a:solidFill>
            <a:miter lim="800000"/>
            <a:headEnd/>
            <a:tailEnd/>
          </a:ln>
          <a:extLst/>
        </p:spPr>
        <p:txBody>
          <a:bodyPr anchor="ctr">
            <a:spAutoFit/>
          </a:bodyPr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Group 63"/>
          <p:cNvGrpSpPr>
            <a:grpSpLocks/>
          </p:cNvGrpSpPr>
          <p:nvPr/>
        </p:nvGrpSpPr>
        <p:grpSpPr bwMode="auto">
          <a:xfrm>
            <a:off x="1752602" y="1195548"/>
            <a:ext cx="1965325" cy="609412"/>
            <a:chOff x="48" y="469"/>
            <a:chExt cx="1238" cy="288"/>
          </a:xfrm>
          <a:noFill/>
        </p:grpSpPr>
        <p:sp>
          <p:nvSpPr>
            <p:cNvPr id="17424" name="Rectangle 16"/>
            <p:cNvSpPr>
              <a:spLocks noChangeArrowheads="1"/>
            </p:cNvSpPr>
            <p:nvPr/>
          </p:nvSpPr>
          <p:spPr bwMode="auto">
            <a:xfrm>
              <a:off x="288" y="469"/>
              <a:ext cx="998" cy="27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342900" indent="-342900" eaLnBrk="0" hangingPunct="0">
                <a:spcBef>
                  <a:spcPct val="20000"/>
                </a:spcBef>
                <a:buClr>
                  <a:schemeClr val="folHlink"/>
                </a:buClr>
                <a:buSzPct val="110000"/>
              </a:pPr>
              <a:r>
                <a:rPr lang="zh-CN" altLang="en-US" b="1" dirty="0">
                  <a:solidFill>
                    <a:srgbClr val="CC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三个注意</a:t>
              </a:r>
            </a:p>
          </p:txBody>
        </p:sp>
        <p:pic>
          <p:nvPicPr>
            <p:cNvPr id="17425" name="Picture 60" descr="按扭-5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" y="469"/>
              <a:ext cx="288" cy="2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71741" name="Picture 61" descr="按扭-5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162802" y="5910026"/>
            <a:ext cx="576263" cy="768112"/>
          </a:xfrm>
          <a:prstGeom prst="rect">
            <a:avLst/>
          </a:prstGeom>
          <a:noFill/>
          <a:ln>
            <a:noFill/>
          </a:ln>
          <a:extLst/>
        </p:spPr>
      </p:pic>
      <p:pic>
        <p:nvPicPr>
          <p:cNvPr id="71742" name="Picture 62" descr="按扭-5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96202" y="2458808"/>
            <a:ext cx="576263" cy="768114"/>
          </a:xfrm>
          <a:prstGeom prst="rect">
            <a:avLst/>
          </a:prstGeom>
          <a:noFill/>
          <a:ln>
            <a:noFill/>
          </a:ln>
          <a:extLst/>
        </p:spPr>
      </p:pic>
      <p:sp>
        <p:nvSpPr>
          <p:cNvPr id="6" name="标题 5">
            <a:extLst>
              <a:ext uri="{FF2B5EF4-FFF2-40B4-BE49-F238E27FC236}">
                <a16:creationId xmlns:a16="http://schemas.microsoft.com/office/drawing/2014/main" xmlns="" id="{2C9B7B1A-155D-4FEE-B769-81A49F0E7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033630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717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717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717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1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1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71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1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47" dur="1000"/>
                                        <p:tgtEl>
                                          <p:spTgt spid="71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1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1" dur="80"/>
                                        <p:tgtEl>
                                          <p:spTgt spid="717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2" dur="80"/>
                                        <p:tgtEl>
                                          <p:spTgt spid="717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3" dur="80"/>
                                        <p:tgtEl>
                                          <p:spTgt spid="717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3" dur="500"/>
                                        <p:tgtEl>
                                          <p:spTgt spid="71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7" grpId="0" animBg="1"/>
      <p:bldP spid="71728" grpId="0"/>
      <p:bldP spid="41990" grpId="0" animBg="1"/>
      <p:bldP spid="71730" grpId="0" animBg="1"/>
      <p:bldP spid="71731" grpId="0"/>
      <p:bldP spid="71732" grpId="0"/>
      <p:bldP spid="3" grpId="0" animBg="1"/>
      <p:bldP spid="4" grpId="0" animBg="1"/>
      <p:bldP spid="2" grpId="0" animBg="1"/>
      <p:bldP spid="71738" grpId="0" animBg="1"/>
      <p:bldP spid="7173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89" name="Text Box 53"/>
          <p:cNvSpPr txBox="1">
            <a:spLocks noChangeArrowheads="1"/>
          </p:cNvSpPr>
          <p:nvPr/>
        </p:nvSpPr>
        <p:spPr bwMode="auto">
          <a:xfrm>
            <a:off x="1337390" y="1544894"/>
            <a:ext cx="9399176" cy="400110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just"/>
            <a:r>
              <a: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    在</a:t>
            </a:r>
            <a:r>
              <a:rPr lang="en-US" altLang="zh-CN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文档中可以在</a:t>
            </a:r>
            <a:r>
              <a:rPr lang="en-US" altLang="zh-CN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&lt;a&gt;</a:t>
            </a:r>
            <a:r>
              <a: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标签、</a:t>
            </a:r>
            <a:r>
              <a:rPr lang="en-US" altLang="zh-CN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&lt;input&gt;</a:t>
            </a:r>
            <a:r>
              <a: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标签中使用</a:t>
            </a:r>
            <a:r>
              <a:rPr lang="en-US" altLang="zh-CN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r>
              <a: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脚本作为它们的属性值。</a:t>
            </a:r>
            <a:r>
              <a:rPr lang="zh-CN" altLang="en-US" sz="20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000" b="1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417" name="AutoShape 9"/>
          <p:cNvSpPr>
            <a:spLocks noChangeArrowheads="1"/>
          </p:cNvSpPr>
          <p:nvPr/>
        </p:nvSpPr>
        <p:spPr bwMode="auto">
          <a:xfrm>
            <a:off x="1780300" y="2875867"/>
            <a:ext cx="5230100" cy="340519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3F7091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&lt;a </a:t>
            </a:r>
            <a:r>
              <a:rPr lang="en-US" altLang="zh-CN" sz="14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href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="</a:t>
            </a:r>
            <a:r>
              <a:rPr lang="en-US" altLang="zh-CN" sz="1400" b="1" dirty="0" err="1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javascript:alert</a:t>
            </a:r>
            <a:r>
              <a:rPr lang="en-US" altLang="zh-CN" sz="1400" b="1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('</a:t>
            </a:r>
            <a:r>
              <a:rPr lang="zh-CN" altLang="en-US" sz="1400" b="1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你好</a:t>
            </a:r>
            <a:r>
              <a:rPr lang="en-US" altLang="zh-CN" sz="1400" b="1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JavaScript')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"&gt;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测试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&lt;/a&gt;</a:t>
            </a:r>
          </a:p>
        </p:txBody>
      </p:sp>
      <p:sp>
        <p:nvSpPr>
          <p:cNvPr id="2" name="AutoShape 9"/>
          <p:cNvSpPr>
            <a:spLocks noChangeArrowheads="1"/>
          </p:cNvSpPr>
          <p:nvPr/>
        </p:nvSpPr>
        <p:spPr bwMode="auto">
          <a:xfrm>
            <a:off x="1780298" y="4558097"/>
            <a:ext cx="10009919" cy="408623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3F7091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zh-CN" b="1" dirty="0"/>
              <a:t>&lt;input type="button" value="显示Hello" onclick="javascript：alert('Welcome!');" /&gt;</a:t>
            </a:r>
          </a:p>
        </p:txBody>
      </p:sp>
      <p:grpSp>
        <p:nvGrpSpPr>
          <p:cNvPr id="4" name="组合 13"/>
          <p:cNvGrpSpPr>
            <a:grpSpLocks/>
          </p:cNvGrpSpPr>
          <p:nvPr/>
        </p:nvGrpSpPr>
        <p:grpSpPr bwMode="auto">
          <a:xfrm>
            <a:off x="1627902" y="2164886"/>
            <a:ext cx="4276250" cy="575556"/>
            <a:chOff x="685800" y="2039938"/>
            <a:chExt cx="3800475" cy="431800"/>
          </a:xfrm>
          <a:noFill/>
        </p:grpSpPr>
        <p:sp>
          <p:nvSpPr>
            <p:cNvPr id="18443" name="Text Box 5"/>
            <p:cNvSpPr txBox="1">
              <a:spLocks noChangeArrowheads="1"/>
            </p:cNvSpPr>
            <p:nvPr/>
          </p:nvSpPr>
          <p:spPr bwMode="auto">
            <a:xfrm>
              <a:off x="990600" y="2084388"/>
              <a:ext cx="3495675" cy="25399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just"/>
              <a:r>
                <a:rPr lang="zh-CN" altLang="en-US" sz="16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通过“</a:t>
              </a:r>
              <a:r>
                <a:rPr lang="en-US" altLang="zh-CN" sz="1600" b="1">
                  <a:solidFill>
                    <a:srgbClr val="0066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javascript:</a:t>
              </a:r>
              <a:r>
                <a:rPr lang="en-US" altLang="zh-CN" sz="16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”</a:t>
              </a:r>
              <a:r>
                <a:rPr lang="zh-CN" altLang="en-US" sz="16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调用</a:t>
              </a:r>
            </a:p>
          </p:txBody>
        </p:sp>
        <p:pic>
          <p:nvPicPr>
            <p:cNvPr id="18444" name="Picture 66" descr="按扭-10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800" y="2039938"/>
              <a:ext cx="431800" cy="431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" name="组合 14"/>
          <p:cNvGrpSpPr>
            <a:grpSpLocks/>
          </p:cNvGrpSpPr>
          <p:nvPr/>
        </p:nvGrpSpPr>
        <p:grpSpPr bwMode="auto">
          <a:xfrm>
            <a:off x="1627899" y="3847116"/>
            <a:ext cx="3000877" cy="575556"/>
            <a:chOff x="685800" y="3302000"/>
            <a:chExt cx="2667000" cy="431800"/>
          </a:xfrm>
          <a:noFill/>
        </p:grpSpPr>
        <p:sp>
          <p:nvSpPr>
            <p:cNvPr id="18441" name="Text Box 5"/>
            <p:cNvSpPr txBox="1">
              <a:spLocks noChangeArrowheads="1"/>
            </p:cNvSpPr>
            <p:nvPr/>
          </p:nvSpPr>
          <p:spPr bwMode="auto">
            <a:xfrm>
              <a:off x="990600" y="3346450"/>
              <a:ext cx="2362200" cy="25399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just"/>
              <a:r>
                <a:rPr lang="zh-CN" altLang="en-US" sz="16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与事件结合调用</a:t>
              </a:r>
            </a:p>
          </p:txBody>
        </p:sp>
        <p:pic>
          <p:nvPicPr>
            <p:cNvPr id="18442" name="Picture 67" descr="按扭-10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800" y="3302000"/>
              <a:ext cx="431800" cy="431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9470" name="Line 14"/>
          <p:cNvSpPr>
            <a:spLocks noChangeShapeType="1"/>
          </p:cNvSpPr>
          <p:nvPr/>
        </p:nvSpPr>
        <p:spPr bwMode="auto">
          <a:xfrm>
            <a:off x="3532900" y="1961749"/>
            <a:ext cx="651619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xmlns="" id="{7AC4B812-DDAA-4691-9E65-29B2BEBD5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直接在</a:t>
            </a:r>
            <a:r>
              <a:rPr lang="en-US" altLang="zh-CN" dirty="0"/>
              <a:t>HTML</a:t>
            </a:r>
            <a:r>
              <a:rPr lang="zh-CN" altLang="zh-CN" dirty="0"/>
              <a:t>标签中使用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563512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3998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3998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3998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9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17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89" grpId="0"/>
      <p:bldP spid="17417" grpId="0" animBg="1"/>
      <p:bldP spid="2" grpId="0" animBg="1"/>
      <p:bldP spid="1947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1.4.1  </a:t>
            </a:r>
            <a:r>
              <a:rPr lang="zh-CN" altLang="en-US" dirty="0"/>
              <a:t>大小写敏感</a:t>
            </a:r>
          </a:p>
          <a:p>
            <a:r>
              <a:rPr lang="en-US" altLang="zh-CN" dirty="0"/>
              <a:t>JavaScript</a:t>
            </a:r>
            <a:r>
              <a:rPr lang="zh-CN" altLang="en-US" dirty="0"/>
              <a:t>对大小写敏感，即严格区别关键字、变量、函数以及其他标识符的大小写。</a:t>
            </a:r>
          </a:p>
          <a:p>
            <a:pPr marL="457063" lvl="1" indent="0">
              <a:buNone/>
            </a:pPr>
            <a:r>
              <a:rPr lang="it-IT" altLang="zh-CN" dirty="0"/>
              <a:t>&lt;script&gt;</a:t>
            </a:r>
          </a:p>
          <a:p>
            <a:pPr marL="457063" lvl="1" indent="0">
              <a:buNone/>
            </a:pPr>
            <a:r>
              <a:rPr lang="it-IT" altLang="zh-CN" dirty="0"/>
              <a:t>        a = 100</a:t>
            </a:r>
          </a:p>
          <a:p>
            <a:pPr marL="457063" lvl="1" indent="0">
              <a:buNone/>
            </a:pPr>
            <a:r>
              <a:rPr lang="it-IT" altLang="zh-CN" dirty="0"/>
              <a:t>        A = 200</a:t>
            </a:r>
          </a:p>
          <a:p>
            <a:pPr marL="457063" lvl="1" indent="0">
              <a:buNone/>
            </a:pPr>
            <a:r>
              <a:rPr lang="it-IT" altLang="zh-CN" dirty="0"/>
              <a:t>        document.write(a)</a:t>
            </a:r>
          </a:p>
          <a:p>
            <a:pPr marL="457063" lvl="1" indent="0">
              <a:buNone/>
            </a:pPr>
            <a:r>
              <a:rPr lang="it-IT" altLang="zh-CN" dirty="0"/>
              <a:t>        document.write("&lt;br&gt;")</a:t>
            </a:r>
          </a:p>
          <a:p>
            <a:pPr marL="457063" lvl="1" indent="0">
              <a:buNone/>
            </a:pPr>
            <a:r>
              <a:rPr lang="it-IT" altLang="zh-CN" dirty="0"/>
              <a:t>        document.write(A )</a:t>
            </a:r>
          </a:p>
          <a:p>
            <a:pPr marL="457063" lvl="1" indent="0">
              <a:buNone/>
            </a:pPr>
            <a:r>
              <a:rPr lang="it-IT" altLang="zh-CN" dirty="0"/>
              <a:t>    &lt;/script&gt;</a:t>
            </a:r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1.4  JavaScript</a:t>
            </a:r>
            <a:r>
              <a:rPr lang="zh-CN" altLang="en-US" dirty="0"/>
              <a:t>基本语法</a:t>
            </a:r>
          </a:p>
        </p:txBody>
      </p:sp>
    </p:spTree>
    <p:extLst>
      <p:ext uri="{BB962C8B-B14F-4D97-AF65-F5344CB8AC3E}">
        <p14:creationId xmlns:p14="http://schemas.microsoft.com/office/powerpoint/2010/main" xmlns="" val="38103872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JavaScript</a:t>
            </a:r>
            <a:r>
              <a:rPr lang="zh-CN" altLang="zh-CN" dirty="0"/>
              <a:t>会忽略代码中不属于字符串的空格、换行符和制表符。通常，空格、换行符和制表符用于帮助代码排版，方便阅读程序。</a:t>
            </a:r>
            <a:endParaRPr lang="en-US" altLang="zh-CN" dirty="0"/>
          </a:p>
          <a:p>
            <a:pPr marL="457063" lvl="1" indent="0">
              <a:buNone/>
            </a:pPr>
            <a:r>
              <a:rPr lang="en-US" altLang="zh-CN" dirty="0"/>
              <a:t>&lt;head&gt;</a:t>
            </a:r>
          </a:p>
          <a:p>
            <a:pPr marL="457063" lvl="1" indent="0">
              <a:buNone/>
            </a:pPr>
            <a:r>
              <a:rPr lang="en-US" altLang="zh-CN" dirty="0"/>
              <a:t>    &lt;script&gt;</a:t>
            </a:r>
          </a:p>
          <a:p>
            <a:pPr marL="457063" lvl="1" indent="0">
              <a:buNone/>
            </a:pPr>
            <a:r>
              <a:rPr lang="en-US" altLang="zh-CN" dirty="0"/>
              <a:t>        a =</a:t>
            </a:r>
          </a:p>
          <a:p>
            <a:pPr marL="457063" lvl="1" indent="0">
              <a:buNone/>
            </a:pPr>
            <a:r>
              <a:rPr lang="en-US" altLang="zh-CN" dirty="0"/>
              <a:t>            100</a:t>
            </a:r>
          </a:p>
          <a:p>
            <a:pPr marL="457063" lvl="1" indent="0">
              <a:buNone/>
            </a:pPr>
            <a:r>
              <a:rPr lang="en-US" altLang="zh-CN" dirty="0"/>
              <a:t>        document.</a:t>
            </a:r>
          </a:p>
          <a:p>
            <a:pPr marL="457063" lvl="1" indent="0">
              <a:buNone/>
            </a:pPr>
            <a:r>
              <a:rPr lang="en-US" altLang="zh-CN" dirty="0"/>
              <a:t>            write(a)</a:t>
            </a:r>
          </a:p>
          <a:p>
            <a:pPr marL="457063" lvl="1" indent="0">
              <a:buNone/>
            </a:pPr>
            <a:r>
              <a:rPr lang="en-US" altLang="zh-CN" dirty="0"/>
              <a:t>    &lt;/script&gt;</a:t>
            </a:r>
          </a:p>
          <a:p>
            <a:pPr marL="457063" lvl="1" indent="0">
              <a:buNone/>
            </a:pPr>
            <a:r>
              <a:rPr lang="en-US" altLang="zh-CN" dirty="0"/>
              <a:t>&lt;/head&gt;</a:t>
            </a:r>
          </a:p>
          <a:p>
            <a:pPr marL="457063" lvl="1" indent="0">
              <a:buNone/>
            </a:pPr>
            <a:r>
              <a:rPr lang="en-US" altLang="zh-CN" dirty="0"/>
              <a:t>&lt;body&gt;</a:t>
            </a:r>
          </a:p>
          <a:p>
            <a:pPr marL="457063" lvl="1" indent="0">
              <a:buNone/>
            </a:pPr>
            <a:r>
              <a:rPr lang="en-US" altLang="zh-CN" dirty="0"/>
              <a:t>&lt;/body&gt;</a:t>
            </a:r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1.4.2  </a:t>
            </a:r>
            <a:r>
              <a:rPr lang="zh-CN" altLang="en-US" dirty="0"/>
              <a:t>空格、换行符和制表符</a:t>
            </a:r>
          </a:p>
        </p:txBody>
      </p:sp>
    </p:spTree>
    <p:extLst>
      <p:ext uri="{BB962C8B-B14F-4D97-AF65-F5344CB8AC3E}">
        <p14:creationId xmlns:p14="http://schemas.microsoft.com/office/powerpoint/2010/main" xmlns="" val="1416380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228600" algn="just">
              <a:spcAft>
                <a:spcPts val="0"/>
              </a:spcAft>
            </a:pPr>
            <a:r>
              <a:rPr lang="en-US" altLang="zh-CN" sz="2400" kern="100" dirty="0">
                <a:latin typeface="Times New Roman" panose="02020603050405020304" pitchFamily="18" charset="0"/>
                <a:ea typeface="方正兰亭刊宋简体"/>
              </a:rPr>
              <a:t>JavaScript</a:t>
            </a:r>
            <a:r>
              <a:rPr lang="zh-CN" altLang="zh-CN" sz="2400" kern="100" dirty="0">
                <a:latin typeface="Times New Roman" panose="02020603050405020304" pitchFamily="18" charset="0"/>
                <a:ea typeface="方正兰亭刊宋简体"/>
              </a:rPr>
              <a:t>并不强制要求语句末尾必须使用分号（</a:t>
            </a:r>
            <a:r>
              <a:rPr lang="en-US" altLang="zh-CN" sz="2400" kern="100" dirty="0">
                <a:latin typeface="Times New Roman" panose="02020603050405020304" pitchFamily="18" charset="0"/>
                <a:ea typeface="方正兰亭刊宋简体"/>
              </a:rPr>
              <a:t>;</a:t>
            </a:r>
            <a:r>
              <a:rPr lang="zh-CN" altLang="zh-CN" sz="2400" kern="100" dirty="0">
                <a:latin typeface="Times New Roman" panose="02020603050405020304" pitchFamily="18" charset="0"/>
                <a:ea typeface="方正兰亭刊宋简体"/>
              </a:rPr>
              <a:t>）作为语句结束符号。</a:t>
            </a:r>
            <a:r>
              <a:rPr lang="en-US" altLang="zh-CN" sz="2400" kern="100" dirty="0">
                <a:latin typeface="Times New Roman" panose="02020603050405020304" pitchFamily="18" charset="0"/>
                <a:ea typeface="方正兰亭刊宋简体"/>
              </a:rPr>
              <a:t>JavaScript</a:t>
            </a:r>
            <a:r>
              <a:rPr lang="zh-CN" altLang="zh-CN" sz="2400" kern="100" dirty="0">
                <a:latin typeface="Times New Roman" panose="02020603050405020304" pitchFamily="18" charset="0"/>
                <a:ea typeface="方正兰亭刊宋简体"/>
              </a:rPr>
              <a:t>解释器可自动识别语句结束。</a:t>
            </a:r>
          </a:p>
          <a:p>
            <a:pPr indent="228600" algn="just">
              <a:spcAft>
                <a:spcPts val="0"/>
              </a:spcAft>
            </a:pPr>
            <a:r>
              <a:rPr lang="zh-CN" altLang="zh-CN" sz="2400" kern="100" dirty="0">
                <a:latin typeface="Times New Roman" panose="02020603050405020304" pitchFamily="18" charset="0"/>
                <a:ea typeface="方正兰亭刊宋简体"/>
              </a:rPr>
              <a:t>在某些时候，可使用分号将多条语句写在一行。例如：</a:t>
            </a:r>
          </a:p>
          <a:p>
            <a:pPr lvl="1" indent="0" algn="just">
              <a:lnSpc>
                <a:spcPct val="100000"/>
              </a:lnSpc>
              <a:buNone/>
            </a:pPr>
            <a:r>
              <a:rPr lang="zh-CN" altLang="zh-CN" sz="2400" kern="100" dirty="0">
                <a:solidFill>
                  <a:schemeClr val="bg1"/>
                </a:solidFill>
                <a:latin typeface="Times New Roman" panose="02020603050405020304" pitchFamily="18" charset="0"/>
                <a:ea typeface="方正书宋简体"/>
              </a:rPr>
              <a:t>&lt;script&gt;</a:t>
            </a:r>
          </a:p>
          <a:p>
            <a:pPr lvl="1" indent="0" algn="just">
              <a:lnSpc>
                <a:spcPct val="100000"/>
              </a:lnSpc>
              <a:buNone/>
            </a:pPr>
            <a:r>
              <a:rPr lang="zh-CN" altLang="zh-CN" sz="2400" kern="100" dirty="0">
                <a:solidFill>
                  <a:schemeClr val="bg1"/>
                </a:solidFill>
                <a:latin typeface="Times New Roman" panose="02020603050405020304" pitchFamily="18" charset="0"/>
                <a:ea typeface="方正书宋简体"/>
              </a:rPr>
              <a:t>    a =100; document.write(a)</a:t>
            </a:r>
            <a:endParaRPr lang="en-US" altLang="zh-CN" sz="2400" kern="100" dirty="0">
              <a:solidFill>
                <a:schemeClr val="bg1"/>
              </a:solidFill>
              <a:latin typeface="Times New Roman" panose="02020603050405020304" pitchFamily="18" charset="0"/>
              <a:ea typeface="方正书宋简体"/>
            </a:endParaRPr>
          </a:p>
          <a:p>
            <a:pPr lvl="1" indent="0" algn="just">
              <a:lnSpc>
                <a:spcPct val="100000"/>
              </a:lnSpc>
              <a:buNone/>
            </a:pPr>
            <a:r>
              <a:rPr lang="en-US" altLang="zh-CN" sz="2400" kern="100" dirty="0">
                <a:solidFill>
                  <a:schemeClr val="bg1"/>
                </a:solidFill>
                <a:latin typeface="Times New Roman" panose="02020603050405020304" pitchFamily="18" charset="0"/>
                <a:ea typeface="方正书宋简体"/>
              </a:rPr>
              <a:t>&lt;/script&gt;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1.4.3  </a:t>
            </a:r>
            <a:r>
              <a:rPr lang="zh-CN" altLang="en-US" dirty="0"/>
              <a:t>语句结束符号</a:t>
            </a:r>
          </a:p>
        </p:txBody>
      </p:sp>
    </p:spTree>
    <p:extLst>
      <p:ext uri="{BB962C8B-B14F-4D97-AF65-F5344CB8AC3E}">
        <p14:creationId xmlns:p14="http://schemas.microsoft.com/office/powerpoint/2010/main" xmlns="" val="23397342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注释是程序中的说明信息，帮助理解代码。脚本执行时，注释内容被忽略。</a:t>
            </a:r>
            <a:r>
              <a:rPr lang="en-US" altLang="zh-CN" dirty="0"/>
              <a:t>JavaScript</a:t>
            </a:r>
            <a:r>
              <a:rPr lang="zh-CN" altLang="en-US" dirty="0"/>
              <a:t>提供两种注释。</a:t>
            </a:r>
          </a:p>
          <a:p>
            <a:r>
              <a:rPr lang="en-US" altLang="zh-CN" dirty="0"/>
              <a:t>//</a:t>
            </a:r>
            <a:r>
              <a:rPr lang="zh-CN" altLang="en-US" dirty="0"/>
              <a:t>：单行注释，</a:t>
            </a:r>
            <a:r>
              <a:rPr lang="en-US" altLang="zh-CN" dirty="0"/>
              <a:t>//</a:t>
            </a:r>
            <a:r>
              <a:rPr lang="zh-CN" altLang="en-US" dirty="0"/>
              <a:t>之后的内容为注释。</a:t>
            </a:r>
          </a:p>
          <a:p>
            <a:r>
              <a:rPr lang="en-US" altLang="zh-CN" dirty="0"/>
              <a:t>/*……*/</a:t>
            </a:r>
            <a:r>
              <a:rPr lang="zh-CN" altLang="en-US" dirty="0"/>
              <a:t>：多行注释。在“</a:t>
            </a:r>
            <a:r>
              <a:rPr lang="en-US" altLang="zh-CN" dirty="0"/>
              <a:t>/*”</a:t>
            </a:r>
            <a:r>
              <a:rPr lang="zh-CN" altLang="en-US" dirty="0"/>
              <a:t>和“*</a:t>
            </a:r>
            <a:r>
              <a:rPr lang="en-US" altLang="zh-CN" dirty="0"/>
              <a:t>/”</a:t>
            </a:r>
            <a:r>
              <a:rPr lang="zh-CN" altLang="en-US" dirty="0"/>
              <a:t>之间的内容为注释，可以占据多个语句行。</a:t>
            </a:r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1.4.4  </a:t>
            </a:r>
            <a:r>
              <a:rPr lang="zh-CN" altLang="en-US" dirty="0"/>
              <a:t>注释</a:t>
            </a:r>
          </a:p>
        </p:txBody>
      </p:sp>
    </p:spTree>
    <p:extLst>
      <p:ext uri="{BB962C8B-B14F-4D97-AF65-F5344CB8AC3E}">
        <p14:creationId xmlns:p14="http://schemas.microsoft.com/office/powerpoint/2010/main" xmlns="" val="7208438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标识符用于命名</a:t>
            </a:r>
            <a:r>
              <a:rPr lang="en-US" altLang="zh-CN" dirty="0"/>
              <a:t>JavaScript</a:t>
            </a:r>
            <a:r>
              <a:rPr lang="zh-CN" altLang="zh-CN" dirty="0"/>
              <a:t>中的变量、函数或其他的对象</a:t>
            </a:r>
            <a:endParaRPr lang="en-US" altLang="zh-CN" dirty="0"/>
          </a:p>
          <a:p>
            <a:r>
              <a:rPr lang="en-US" altLang="zh-CN" dirty="0"/>
              <a:t>JavaScript</a:t>
            </a:r>
            <a:r>
              <a:rPr lang="zh-CN" altLang="zh-CN" dirty="0"/>
              <a:t>标识符命名规则与</a:t>
            </a:r>
            <a:r>
              <a:rPr lang="en-US" altLang="zh-CN" dirty="0"/>
              <a:t>Java</a:t>
            </a:r>
            <a:r>
              <a:rPr lang="zh-CN" altLang="zh-CN" dirty="0"/>
              <a:t>相同，第一个字符必须是字母、下划线、美元符号或者汉字，之后可以是字母、数字、下划线或者汉字。</a:t>
            </a:r>
            <a:r>
              <a:rPr lang="en-US" altLang="zh-CN" dirty="0"/>
              <a:t>JavaScript</a:t>
            </a:r>
            <a:r>
              <a:rPr lang="zh-CN" altLang="zh-CN" dirty="0"/>
              <a:t>使用</a:t>
            </a:r>
            <a:r>
              <a:rPr lang="en-US" altLang="zh-CN" dirty="0"/>
              <a:t>Unicode</a:t>
            </a:r>
            <a:r>
              <a:rPr lang="zh-CN" altLang="zh-CN" dirty="0"/>
              <a:t>字符串，所以允许使用包含中文在内的各国语言字符。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1.4.5  </a:t>
            </a:r>
            <a:r>
              <a:rPr lang="zh-CN" altLang="en-US" dirty="0"/>
              <a:t>标识符命名规则</a:t>
            </a:r>
          </a:p>
        </p:txBody>
      </p:sp>
    </p:spTree>
    <p:extLst>
      <p:ext uri="{BB962C8B-B14F-4D97-AF65-F5344CB8AC3E}">
        <p14:creationId xmlns:p14="http://schemas.microsoft.com/office/powerpoint/2010/main" xmlns="" val="40623726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4AC0B89-AFDE-433E-BCEC-28A1C18F0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 【综合案例】：随机抽奖小程序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29657A90-BF4D-4B7F-A6C0-857308E272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546" y="1272463"/>
            <a:ext cx="10515600" cy="4676321"/>
          </a:xfrm>
        </p:spPr>
        <p:txBody>
          <a:bodyPr/>
          <a:lstStyle/>
          <a:p>
            <a:r>
              <a:rPr lang="zh-CN" altLang="zh-CN" dirty="0"/>
              <a:t>这个抽奖主要是通过在</a:t>
            </a:r>
            <a:r>
              <a:rPr lang="en-US" altLang="zh-CN" dirty="0"/>
              <a:t>HTML</a:t>
            </a:r>
            <a:r>
              <a:rPr lang="zh-CN" altLang="zh-CN" dirty="0"/>
              <a:t>中嵌入</a:t>
            </a:r>
            <a:r>
              <a:rPr lang="en-US" altLang="zh-CN" dirty="0"/>
              <a:t>JavaScript</a:t>
            </a:r>
            <a:r>
              <a:rPr lang="zh-CN" altLang="zh-CN" dirty="0"/>
              <a:t>代码实现随机抽奖，通过单击“开始抽奖”按钮实现开始随机抽奖，按“停止抽奖”实现抽奖结果，显示抽奖结果。通过这个小案例，大家初步认识一下</a:t>
            </a:r>
            <a:r>
              <a:rPr lang="en-US" altLang="zh-CN" dirty="0"/>
              <a:t>JavaScript</a:t>
            </a:r>
            <a:r>
              <a:rPr lang="zh-CN" altLang="zh-CN" dirty="0"/>
              <a:t>脚本在</a:t>
            </a:r>
            <a:r>
              <a:rPr lang="en-US" altLang="zh-CN" dirty="0"/>
              <a:t>HTML</a:t>
            </a:r>
            <a:r>
              <a:rPr lang="zh-CN" altLang="zh-CN" dirty="0"/>
              <a:t>中的应用，其效果如图</a:t>
            </a:r>
            <a:r>
              <a:rPr lang="en-US" altLang="zh-CN" dirty="0"/>
              <a:t>1-12</a:t>
            </a:r>
            <a:r>
              <a:rPr lang="zh-CN" altLang="zh-CN" dirty="0"/>
              <a:t>和图</a:t>
            </a:r>
            <a:r>
              <a:rPr lang="en-US" altLang="zh-CN" dirty="0"/>
              <a:t>1-13</a:t>
            </a:r>
            <a:r>
              <a:rPr lang="zh-CN" altLang="zh-CN" dirty="0"/>
              <a:t>所示。</a:t>
            </a:r>
          </a:p>
          <a:p>
            <a:endParaRPr lang="zh-CN" altLang="en-US" dirty="0"/>
          </a:p>
        </p:txBody>
      </p:sp>
      <p:pic>
        <p:nvPicPr>
          <p:cNvPr id="4098" name="Picture 2" descr="图1-07">
            <a:extLst>
              <a:ext uri="{FF2B5EF4-FFF2-40B4-BE49-F238E27FC236}">
                <a16:creationId xmlns:a16="http://schemas.microsoft.com/office/drawing/2014/main" xmlns="" id="{D30A12D0-5C94-4137-A822-F8268EC4EF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47482" y="4121077"/>
            <a:ext cx="3262746" cy="21382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 descr="图1-08">
            <a:extLst>
              <a:ext uri="{FF2B5EF4-FFF2-40B4-BE49-F238E27FC236}">
                <a16:creationId xmlns:a16="http://schemas.microsoft.com/office/drawing/2014/main" xmlns="" id="{E7F22A3D-D628-48BC-921B-3634B4472C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238164" y="4099815"/>
            <a:ext cx="3432309" cy="2217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815638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xmlns="" id="{7FC740D3-DB7A-4633-B8DF-8F7DA2858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学习目标：</a:t>
            </a:r>
            <a:br>
              <a:rPr lang="zh-CN" altLang="zh-CN" dirty="0"/>
            </a:br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854700F0-A046-4413-8907-3032A878C8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	</a:t>
            </a:r>
            <a:endParaRPr lang="zh-CN" altLang="zh-CN" dirty="0"/>
          </a:p>
          <a:p>
            <a:pPr marL="0" indent="0">
              <a:buNone/>
            </a:pPr>
            <a:r>
              <a:rPr lang="zh-CN" altLang="zh-CN" dirty="0"/>
              <a:t>■ 了解</a:t>
            </a:r>
            <a:r>
              <a:rPr lang="en-US" altLang="zh-CN" dirty="0"/>
              <a:t>JavaScript</a:t>
            </a:r>
            <a:r>
              <a:rPr lang="zh-CN" altLang="zh-CN" dirty="0"/>
              <a:t>的发展历史及主要特点</a:t>
            </a:r>
          </a:p>
          <a:p>
            <a:pPr marL="0" indent="0">
              <a:buNone/>
            </a:pPr>
            <a:r>
              <a:rPr lang="zh-CN" altLang="zh-CN" dirty="0"/>
              <a:t>■ 了解</a:t>
            </a:r>
            <a:r>
              <a:rPr lang="en-US" altLang="zh-CN" dirty="0"/>
              <a:t>JavaScript</a:t>
            </a:r>
            <a:r>
              <a:rPr lang="zh-CN" altLang="zh-CN" dirty="0"/>
              <a:t>的应用范围</a:t>
            </a:r>
          </a:p>
          <a:p>
            <a:pPr marL="0" indent="0">
              <a:buNone/>
            </a:pPr>
            <a:r>
              <a:rPr lang="zh-CN" altLang="zh-CN" dirty="0"/>
              <a:t>■ 掌握</a:t>
            </a:r>
            <a:r>
              <a:rPr lang="en-US" altLang="zh-CN" dirty="0"/>
              <a:t>JavaScript</a:t>
            </a:r>
            <a:r>
              <a:rPr lang="zh-CN" altLang="zh-CN" dirty="0"/>
              <a:t>的语法规范以及在</a:t>
            </a:r>
            <a:r>
              <a:rPr lang="en-US" altLang="zh-CN" dirty="0"/>
              <a:t>HTML</a:t>
            </a:r>
            <a:r>
              <a:rPr lang="zh-CN" altLang="zh-CN" dirty="0"/>
              <a:t>文档中的应用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929391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/>
          <p:cNvSpPr>
            <a:spLocks noGrp="1" noChangeArrowheads="1"/>
          </p:cNvSpPr>
          <p:nvPr>
            <p:ph type="title"/>
          </p:nvPr>
        </p:nvSpPr>
        <p:spPr>
          <a:xfrm>
            <a:off x="526472" y="98137"/>
            <a:ext cx="8229600" cy="612775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sz="6000" b="1" dirty="0"/>
              <a:t>小     结</a:t>
            </a:r>
          </a:p>
        </p:txBody>
      </p:sp>
      <p:sp>
        <p:nvSpPr>
          <p:cNvPr id="267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5855" y="1196975"/>
            <a:ext cx="9959975" cy="5661025"/>
          </a:xfrm>
        </p:spPr>
        <p:txBody>
          <a:bodyPr/>
          <a:lstStyle/>
          <a:p>
            <a:pPr>
              <a:lnSpc>
                <a:spcPct val="110000"/>
              </a:lnSpc>
              <a:buClr>
                <a:srgbClr val="FF0000"/>
              </a:buClr>
              <a:buFont typeface="Wingdings" pitchFamily="2" charset="2"/>
              <a:buChar char="§"/>
            </a:pPr>
            <a:r>
              <a:rPr lang="en-US" altLang="zh-CN" sz="2400" dirty="0" err="1"/>
              <a:t>Javascript</a:t>
            </a:r>
            <a:r>
              <a:rPr lang="zh-CN" altLang="en-US" sz="2400" dirty="0"/>
              <a:t>是一种基于对象的，事件驱动的，安全性的，跨平台的客户端脚本语言</a:t>
            </a:r>
          </a:p>
          <a:p>
            <a:pPr>
              <a:lnSpc>
                <a:spcPct val="110000"/>
              </a:lnSpc>
              <a:buClr>
                <a:srgbClr val="FF0000"/>
              </a:buClr>
              <a:buFont typeface="Wingdings" pitchFamily="2" charset="2"/>
              <a:buChar char="§"/>
            </a:pPr>
            <a:r>
              <a:rPr lang="en-US" altLang="zh-CN" sz="2400" dirty="0" err="1"/>
              <a:t>Javascript</a:t>
            </a:r>
            <a:r>
              <a:rPr lang="zh-CN" altLang="en-US" sz="2400" dirty="0"/>
              <a:t>程序区分大小写字母</a:t>
            </a:r>
          </a:p>
          <a:p>
            <a:pPr>
              <a:lnSpc>
                <a:spcPct val="110000"/>
              </a:lnSpc>
              <a:buClr>
                <a:srgbClr val="FF0000"/>
              </a:buClr>
              <a:buFont typeface="Wingdings" pitchFamily="2" charset="2"/>
              <a:buChar char="§"/>
            </a:pPr>
            <a:r>
              <a:rPr lang="en-US" altLang="zh-CN" sz="2400" dirty="0"/>
              <a:t>&lt;script&gt;</a:t>
            </a:r>
            <a:r>
              <a:rPr lang="zh-CN" altLang="en-US" sz="2400" dirty="0"/>
              <a:t>标记的作用是在网页中嵌入</a:t>
            </a:r>
            <a:r>
              <a:rPr lang="en-US" altLang="zh-CN" sz="2400" dirty="0" err="1"/>
              <a:t>javacript</a:t>
            </a:r>
            <a:r>
              <a:rPr lang="zh-CN" altLang="en-US" sz="2400" dirty="0"/>
              <a:t>脚本或链接一个外部脚本文件</a:t>
            </a:r>
            <a:endParaRPr lang="en-GB" altLang="zh-CN" sz="2400" dirty="0"/>
          </a:p>
          <a:p>
            <a:pPr>
              <a:lnSpc>
                <a:spcPct val="110000"/>
              </a:lnSpc>
              <a:buClr>
                <a:srgbClr val="FF0000"/>
              </a:buClr>
              <a:buFont typeface="Wingdings" pitchFamily="2" charset="2"/>
              <a:buChar char="§"/>
            </a:pPr>
            <a:r>
              <a:rPr lang="zh-CN" altLang="en-US" sz="2400" dirty="0"/>
              <a:t>它既可以出现在</a:t>
            </a:r>
            <a:r>
              <a:rPr lang="en-US" altLang="zh-CN" sz="2400" dirty="0">
                <a:solidFill>
                  <a:srgbClr val="FF0000"/>
                </a:solidFill>
              </a:rPr>
              <a:t>&lt;head&gt;&lt;/head&gt;</a:t>
            </a:r>
            <a:r>
              <a:rPr lang="zh-CN" altLang="en-US" sz="2400" dirty="0"/>
              <a:t>之间，也可以出现在</a:t>
            </a:r>
            <a:r>
              <a:rPr lang="en-US" altLang="zh-CN" sz="2400" dirty="0">
                <a:solidFill>
                  <a:srgbClr val="FF0000"/>
                </a:solidFill>
              </a:rPr>
              <a:t>&lt;body&gt;&lt;/body&gt;</a:t>
            </a:r>
            <a:r>
              <a:rPr lang="zh-CN" altLang="en-US" sz="2400" dirty="0"/>
              <a:t>之间</a:t>
            </a:r>
          </a:p>
          <a:p>
            <a:pPr>
              <a:lnSpc>
                <a:spcPct val="95000"/>
              </a:lnSpc>
            </a:pPr>
            <a:r>
              <a:rPr lang="en-US" altLang="zh-CN" sz="2400" dirty="0" err="1"/>
              <a:t>Javascript</a:t>
            </a:r>
            <a:r>
              <a:rPr lang="zh-CN" altLang="en-US" sz="2400" dirty="0"/>
              <a:t>程序代码既可以嵌入到</a:t>
            </a:r>
            <a:r>
              <a:rPr lang="en-US" altLang="zh-CN" sz="2400" dirty="0"/>
              <a:t>HTML</a:t>
            </a:r>
            <a:r>
              <a:rPr lang="zh-CN" altLang="en-US" sz="2400" dirty="0"/>
              <a:t>文档中，也可以独立成一个文件。当嵌入到</a:t>
            </a:r>
            <a:r>
              <a:rPr lang="en-US" altLang="zh-CN" sz="2400" dirty="0"/>
              <a:t>HTML</a:t>
            </a:r>
            <a:r>
              <a:rPr lang="zh-CN" altLang="en-US" sz="2400" dirty="0"/>
              <a:t>文档中时，文件的扩展名为</a:t>
            </a:r>
            <a:r>
              <a:rPr lang="en-US" altLang="zh-CN" sz="2400" dirty="0"/>
              <a:t>.html</a:t>
            </a:r>
            <a:r>
              <a:rPr lang="zh-CN" altLang="en-US" sz="2400" dirty="0"/>
              <a:t>或</a:t>
            </a:r>
            <a:r>
              <a:rPr lang="en-US" altLang="zh-CN" sz="2400" dirty="0"/>
              <a:t>.</a:t>
            </a:r>
            <a:r>
              <a:rPr lang="en-US" altLang="zh-CN" sz="2400" dirty="0" err="1"/>
              <a:t>htm</a:t>
            </a:r>
            <a:r>
              <a:rPr lang="zh-CN" altLang="en-US" sz="2400" dirty="0"/>
              <a:t>；当独立成一个文件时，文件的扩展名为</a:t>
            </a:r>
            <a:r>
              <a:rPr lang="en-US" altLang="zh-CN" sz="2400" dirty="0"/>
              <a:t>.</a:t>
            </a:r>
            <a:r>
              <a:rPr lang="en-US" altLang="zh-CN" sz="2400" dirty="0" err="1"/>
              <a:t>js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xmlns="" val="8448632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4" name="组 3"/>
          <p:cNvGrpSpPr/>
          <p:nvPr/>
        </p:nvGrpSpPr>
        <p:grpSpPr>
          <a:xfrm>
            <a:off x="0" y="2322598"/>
            <a:ext cx="1385889" cy="2214565"/>
            <a:chOff x="0" y="2322598"/>
            <a:chExt cx="1385889" cy="2214565"/>
          </a:xfrm>
        </p:grpSpPr>
        <p:sp>
          <p:nvSpPr>
            <p:cNvPr id="5" name="提取 4"/>
            <p:cNvSpPr/>
            <p:nvPr/>
          </p:nvSpPr>
          <p:spPr>
            <a:xfrm rot="5400000">
              <a:off x="-414338" y="2736936"/>
              <a:ext cx="2214565" cy="1385889"/>
            </a:xfrm>
            <a:prstGeom prst="flowChartExtract">
              <a:avLst/>
            </a:prstGeom>
            <a:solidFill>
              <a:srgbClr val="2A87CE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" name="提取 5"/>
            <p:cNvSpPr/>
            <p:nvPr/>
          </p:nvSpPr>
          <p:spPr>
            <a:xfrm rot="5400000">
              <a:off x="866236" y="3060197"/>
              <a:ext cx="639256" cy="400050"/>
            </a:xfrm>
            <a:prstGeom prst="flowChartExtract">
              <a:avLst/>
            </a:prstGeom>
            <a:solidFill>
              <a:srgbClr val="DF6A2B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7" name="提取 6"/>
          <p:cNvSpPr/>
          <p:nvPr/>
        </p:nvSpPr>
        <p:spPr>
          <a:xfrm rot="16200000" flipH="1">
            <a:off x="7786735" y="1557330"/>
            <a:ext cx="5442231" cy="3405783"/>
          </a:xfrm>
          <a:prstGeom prst="flowChartExtract">
            <a:avLst/>
          </a:prstGeom>
          <a:solidFill>
            <a:srgbClr val="2A87CE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3141930" y="3045159"/>
            <a:ext cx="42394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4400">
                <a:solidFill>
                  <a:srgbClr val="231715"/>
                </a:solidFill>
                <a:latin typeface="FZXiaoBiaoSong-B05S" charset="-122"/>
                <a:ea typeface="FZXiaoBiaoSong-B05S" charset="-122"/>
                <a:cs typeface="FZXiaoBiaoSong-B05S" charset="-122"/>
              </a:defRPr>
            </a:lvl1pPr>
          </a:lstStyle>
          <a:p>
            <a:pPr algn="ctr"/>
            <a:r>
              <a:rPr lang="zh-CN" altLang="en-US" b="1" dirty="0">
                <a:solidFill>
                  <a:srgbClr val="281C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谢谢观看！</a:t>
            </a:r>
          </a:p>
        </p:txBody>
      </p:sp>
      <p:grpSp>
        <p:nvGrpSpPr>
          <p:cNvPr id="19" name="组 18"/>
          <p:cNvGrpSpPr/>
          <p:nvPr/>
        </p:nvGrpSpPr>
        <p:grpSpPr>
          <a:xfrm>
            <a:off x="2486000" y="2515421"/>
            <a:ext cx="1163926" cy="1378091"/>
            <a:chOff x="2596840" y="2515421"/>
            <a:chExt cx="1163926" cy="1378091"/>
          </a:xfrm>
        </p:grpSpPr>
        <p:sp>
          <p:nvSpPr>
            <p:cNvPr id="12" name="椭圆 11"/>
            <p:cNvSpPr/>
            <p:nvPr/>
          </p:nvSpPr>
          <p:spPr>
            <a:xfrm>
              <a:off x="3455963" y="3759192"/>
              <a:ext cx="134320" cy="134320"/>
            </a:xfrm>
            <a:prstGeom prst="ellipse">
              <a:avLst/>
            </a:prstGeom>
            <a:noFill/>
            <a:ln>
              <a:solidFill>
                <a:srgbClr val="2317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3548955" y="3066700"/>
              <a:ext cx="211811" cy="211811"/>
            </a:xfrm>
            <a:prstGeom prst="ellipse">
              <a:avLst/>
            </a:prstGeom>
            <a:noFill/>
            <a:ln>
              <a:solidFill>
                <a:srgbClr val="2317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2670531" y="3432326"/>
              <a:ext cx="304801" cy="304801"/>
            </a:xfrm>
            <a:prstGeom prst="ellipse">
              <a:avLst/>
            </a:prstGeom>
            <a:noFill/>
            <a:ln>
              <a:solidFill>
                <a:srgbClr val="2317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2596840" y="2515421"/>
              <a:ext cx="425173" cy="425173"/>
            </a:xfrm>
            <a:prstGeom prst="ellipse">
              <a:avLst/>
            </a:prstGeom>
            <a:noFill/>
            <a:ln>
              <a:solidFill>
                <a:srgbClr val="2317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0" name="组 19"/>
          <p:cNvGrpSpPr/>
          <p:nvPr/>
        </p:nvGrpSpPr>
        <p:grpSpPr>
          <a:xfrm flipH="1">
            <a:off x="6517677" y="2515421"/>
            <a:ext cx="1163926" cy="1378091"/>
            <a:chOff x="2596840" y="2515421"/>
            <a:chExt cx="1163926" cy="1378091"/>
          </a:xfrm>
        </p:grpSpPr>
        <p:sp>
          <p:nvSpPr>
            <p:cNvPr id="21" name="椭圆 20"/>
            <p:cNvSpPr/>
            <p:nvPr/>
          </p:nvSpPr>
          <p:spPr>
            <a:xfrm>
              <a:off x="3455963" y="3759192"/>
              <a:ext cx="134320" cy="134320"/>
            </a:xfrm>
            <a:prstGeom prst="ellipse">
              <a:avLst/>
            </a:prstGeom>
            <a:noFill/>
            <a:ln>
              <a:solidFill>
                <a:srgbClr val="2317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2" name="椭圆 21"/>
            <p:cNvSpPr/>
            <p:nvPr/>
          </p:nvSpPr>
          <p:spPr>
            <a:xfrm>
              <a:off x="3548955" y="3066700"/>
              <a:ext cx="211811" cy="211811"/>
            </a:xfrm>
            <a:prstGeom prst="ellipse">
              <a:avLst/>
            </a:prstGeom>
            <a:noFill/>
            <a:ln>
              <a:solidFill>
                <a:srgbClr val="2317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2670531" y="3432326"/>
              <a:ext cx="304801" cy="304801"/>
            </a:xfrm>
            <a:prstGeom prst="ellipse">
              <a:avLst/>
            </a:prstGeom>
            <a:noFill/>
            <a:ln>
              <a:solidFill>
                <a:srgbClr val="2317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>
              <a:off x="2596840" y="2515421"/>
              <a:ext cx="425173" cy="425173"/>
            </a:xfrm>
            <a:prstGeom prst="ellipse">
              <a:avLst/>
            </a:prstGeom>
            <a:noFill/>
            <a:ln>
              <a:solidFill>
                <a:srgbClr val="2317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160756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MH_Others_1"/>
          <p:cNvSpPr/>
          <p:nvPr>
            <p:custDataLst>
              <p:tags r:id="rId2"/>
            </p:custDataLst>
          </p:nvPr>
        </p:nvSpPr>
        <p:spPr>
          <a:xfrm>
            <a:off x="6089650" y="1747606"/>
            <a:ext cx="51625" cy="5095881"/>
          </a:xfrm>
          <a:custGeom>
            <a:avLst/>
            <a:gdLst>
              <a:gd name="connsiteX0" fmla="*/ 0 w 3276600"/>
              <a:gd name="connsiteY0" fmla="*/ 6311900 h 6311900"/>
              <a:gd name="connsiteX1" fmla="*/ 0 w 3276600"/>
              <a:gd name="connsiteY1" fmla="*/ 0 h 6311900"/>
              <a:gd name="connsiteX2" fmla="*/ 3276600 w 3276600"/>
              <a:gd name="connsiteY2" fmla="*/ 0 h 6311900"/>
              <a:gd name="connsiteX0" fmla="*/ 0 w 0"/>
              <a:gd name="connsiteY0" fmla="*/ 6311900 h 6311900"/>
              <a:gd name="connsiteX1" fmla="*/ 0 w 0"/>
              <a:gd name="connsiteY1" fmla="*/ 0 h 6311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6311900">
                <a:moveTo>
                  <a:pt x="0" y="6311900"/>
                </a:moveTo>
                <a:lnTo>
                  <a:pt x="0" y="0"/>
                </a:lnTo>
              </a:path>
            </a:pathLst>
          </a:custGeom>
          <a:noFill/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MH_Others_2"/>
          <p:cNvSpPr/>
          <p:nvPr>
            <p:custDataLst>
              <p:tags r:id="rId3"/>
            </p:custDataLst>
          </p:nvPr>
        </p:nvSpPr>
        <p:spPr>
          <a:xfrm>
            <a:off x="4586227" y="1154093"/>
            <a:ext cx="3024188" cy="586825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2520280" y="0"/>
                </a:lnTo>
                <a:lnTo>
                  <a:pt x="0" y="0"/>
                </a:lnTo>
                <a:close/>
              </a:path>
            </a:pathLst>
          </a:custGeom>
          <a:noFill/>
          <a:ln w="28575" cap="sq">
            <a:solidFill>
              <a:schemeClr val="accent1">
                <a:lumMod val="40000"/>
                <a:lumOff val="60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3600" spc="200">
                <a:solidFill>
                  <a:schemeClr val="accent1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CONTENTS</a:t>
            </a:r>
            <a:endParaRPr lang="zh-CN" altLang="en-US" sz="3600" spc="200">
              <a:solidFill>
                <a:schemeClr val="accent1">
                  <a:lumMod val="7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MH_Others_3"/>
          <p:cNvSpPr/>
          <p:nvPr>
            <p:custDataLst>
              <p:tags r:id="rId4"/>
            </p:custDataLst>
          </p:nvPr>
        </p:nvSpPr>
        <p:spPr>
          <a:xfrm flipH="1">
            <a:off x="6016507" y="3027327"/>
            <a:ext cx="142208" cy="142208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3" name="MH_Number_1"/>
          <p:cNvSpPr/>
          <p:nvPr>
            <p:custDataLst>
              <p:tags r:id="rId5"/>
            </p:custDataLst>
          </p:nvPr>
        </p:nvSpPr>
        <p:spPr>
          <a:xfrm flipH="1">
            <a:off x="4921787" y="2765317"/>
            <a:ext cx="969089" cy="339585"/>
          </a:xfrm>
          <a:custGeom>
            <a:avLst/>
            <a:gdLst>
              <a:gd name="connsiteX0" fmla="*/ 105973 w 1046841"/>
              <a:gd name="connsiteY0" fmla="*/ 0 h 232340"/>
              <a:gd name="connsiteX1" fmla="*/ 1046841 w 1046841"/>
              <a:gd name="connsiteY1" fmla="*/ 0 h 232340"/>
              <a:gd name="connsiteX2" fmla="*/ 1046841 w 1046841"/>
              <a:gd name="connsiteY2" fmla="*/ 232340 h 232340"/>
              <a:gd name="connsiteX3" fmla="*/ 105973 w 1046841"/>
              <a:gd name="connsiteY3" fmla="*/ 232340 h 232340"/>
              <a:gd name="connsiteX4" fmla="*/ 105973 w 1046841"/>
              <a:gd name="connsiteY4" fmla="*/ 196976 h 232340"/>
              <a:gd name="connsiteX5" fmla="*/ 0 w 1046841"/>
              <a:gd name="connsiteY5" fmla="*/ 199965 h 232340"/>
              <a:gd name="connsiteX6" fmla="*/ 105973 w 1046841"/>
              <a:gd name="connsiteY6" fmla="*/ 135822 h 232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46841" h="232340">
                <a:moveTo>
                  <a:pt x="105973" y="0"/>
                </a:moveTo>
                <a:lnTo>
                  <a:pt x="1046841" y="0"/>
                </a:lnTo>
                <a:lnTo>
                  <a:pt x="1046841" y="232340"/>
                </a:lnTo>
                <a:lnTo>
                  <a:pt x="105973" y="232340"/>
                </a:lnTo>
                <a:lnTo>
                  <a:pt x="105973" y="196976"/>
                </a:lnTo>
                <a:lnTo>
                  <a:pt x="0" y="199965"/>
                </a:lnTo>
                <a:lnTo>
                  <a:pt x="105973" y="13582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108000" bIns="0" rtlCol="0" anchor="ctr"/>
          <a:lstStyle/>
          <a:p>
            <a:pPr algn="ctr"/>
            <a:r>
              <a:rPr lang="zh-CN" altLang="en-US">
                <a:solidFill>
                  <a:srgbClr val="FFFFFF"/>
                </a:solidFill>
                <a:latin typeface="+mn-ea"/>
              </a:rPr>
              <a:t>第</a:t>
            </a:r>
            <a:r>
              <a:rPr lang="en-US" altLang="zh-CN">
                <a:solidFill>
                  <a:srgbClr val="FFFFFF"/>
                </a:solidFill>
                <a:latin typeface="+mn-ea"/>
              </a:rPr>
              <a:t>1</a:t>
            </a:r>
            <a:r>
              <a:rPr lang="zh-CN" altLang="en-US">
                <a:solidFill>
                  <a:srgbClr val="FFFFFF"/>
                </a:solidFill>
                <a:latin typeface="+mn-ea"/>
              </a:rPr>
              <a:t>章</a:t>
            </a:r>
          </a:p>
        </p:txBody>
      </p:sp>
      <p:sp>
        <p:nvSpPr>
          <p:cNvPr id="14" name="MH_Entry_1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 flipH="1">
            <a:off x="1770743" y="2615670"/>
            <a:ext cx="2900643" cy="638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 anchorCtr="0">
            <a:norm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400" b="1">
                <a:latin typeface="+mn-ea"/>
              </a:rPr>
              <a:t>JavaScript</a:t>
            </a:r>
            <a:r>
              <a:rPr lang="zh-CN" altLang="en-US" sz="2400" b="1">
                <a:latin typeface="+mn-ea"/>
              </a:rPr>
              <a:t>简介</a:t>
            </a:r>
          </a:p>
        </p:txBody>
      </p:sp>
      <p:sp>
        <p:nvSpPr>
          <p:cNvPr id="18" name="MH_Others_4"/>
          <p:cNvSpPr/>
          <p:nvPr>
            <p:custDataLst>
              <p:tags r:id="rId7"/>
            </p:custDataLst>
          </p:nvPr>
        </p:nvSpPr>
        <p:spPr>
          <a:xfrm>
            <a:off x="6016507" y="3908719"/>
            <a:ext cx="142208" cy="142208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  <a:latin typeface="+mn-ea"/>
            </a:endParaRPr>
          </a:p>
        </p:txBody>
      </p:sp>
      <p:sp>
        <p:nvSpPr>
          <p:cNvPr id="20" name="MH_Number_2"/>
          <p:cNvSpPr/>
          <p:nvPr>
            <p:custDataLst>
              <p:tags r:id="rId8"/>
            </p:custDataLst>
          </p:nvPr>
        </p:nvSpPr>
        <p:spPr>
          <a:xfrm>
            <a:off x="6293166" y="3646709"/>
            <a:ext cx="969089" cy="339585"/>
          </a:xfrm>
          <a:custGeom>
            <a:avLst/>
            <a:gdLst>
              <a:gd name="connsiteX0" fmla="*/ 105973 w 1046841"/>
              <a:gd name="connsiteY0" fmla="*/ 0 h 232340"/>
              <a:gd name="connsiteX1" fmla="*/ 1046841 w 1046841"/>
              <a:gd name="connsiteY1" fmla="*/ 0 h 232340"/>
              <a:gd name="connsiteX2" fmla="*/ 1046841 w 1046841"/>
              <a:gd name="connsiteY2" fmla="*/ 232340 h 232340"/>
              <a:gd name="connsiteX3" fmla="*/ 105973 w 1046841"/>
              <a:gd name="connsiteY3" fmla="*/ 232340 h 232340"/>
              <a:gd name="connsiteX4" fmla="*/ 105973 w 1046841"/>
              <a:gd name="connsiteY4" fmla="*/ 196976 h 232340"/>
              <a:gd name="connsiteX5" fmla="*/ 0 w 1046841"/>
              <a:gd name="connsiteY5" fmla="*/ 199965 h 232340"/>
              <a:gd name="connsiteX6" fmla="*/ 105973 w 1046841"/>
              <a:gd name="connsiteY6" fmla="*/ 135822 h 232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46841" h="232340">
                <a:moveTo>
                  <a:pt x="105973" y="0"/>
                </a:moveTo>
                <a:lnTo>
                  <a:pt x="1046841" y="0"/>
                </a:lnTo>
                <a:lnTo>
                  <a:pt x="1046841" y="232340"/>
                </a:lnTo>
                <a:lnTo>
                  <a:pt x="105973" y="232340"/>
                </a:lnTo>
                <a:lnTo>
                  <a:pt x="105973" y="196976"/>
                </a:lnTo>
                <a:lnTo>
                  <a:pt x="0" y="199965"/>
                </a:lnTo>
                <a:lnTo>
                  <a:pt x="105973" y="135822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0" bIns="0" rtlCol="0" anchor="ctr"/>
          <a:lstStyle/>
          <a:p>
            <a:pPr algn="ctr"/>
            <a:r>
              <a:rPr lang="zh-CN" altLang="en-US">
                <a:solidFill>
                  <a:srgbClr val="FFFFFF"/>
                </a:solidFill>
                <a:latin typeface="+mn-ea"/>
              </a:rPr>
              <a:t>第</a:t>
            </a:r>
            <a:r>
              <a:rPr lang="en-US" altLang="zh-CN">
                <a:solidFill>
                  <a:srgbClr val="FFFFFF"/>
                </a:solidFill>
                <a:latin typeface="+mn-ea"/>
              </a:rPr>
              <a:t>2</a:t>
            </a:r>
            <a:r>
              <a:rPr lang="zh-CN" altLang="en-US">
                <a:solidFill>
                  <a:srgbClr val="FFFFFF"/>
                </a:solidFill>
                <a:latin typeface="+mn-ea"/>
              </a:rPr>
              <a:t>章</a:t>
            </a:r>
          </a:p>
        </p:txBody>
      </p:sp>
      <p:sp>
        <p:nvSpPr>
          <p:cNvPr id="21" name="MH_Entry_2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7540351" y="3497062"/>
            <a:ext cx="2880905" cy="638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 anchorCtr="0">
            <a:norm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000">
                <a:solidFill>
                  <a:srgbClr val="B2B2B2"/>
                </a:solidFill>
                <a:latin typeface="+mn-ea"/>
              </a:rPr>
              <a:t>编写</a:t>
            </a:r>
            <a:r>
              <a:rPr lang="en-US" altLang="zh-CN" sz="2000">
                <a:solidFill>
                  <a:srgbClr val="B2B2B2"/>
                </a:solidFill>
                <a:latin typeface="+mn-ea"/>
              </a:rPr>
              <a:t>JavaScript</a:t>
            </a:r>
            <a:r>
              <a:rPr lang="zh-CN" altLang="en-US" sz="2000">
                <a:solidFill>
                  <a:srgbClr val="B2B2B2"/>
                </a:solidFill>
                <a:latin typeface="+mn-ea"/>
              </a:rPr>
              <a:t>的工具</a:t>
            </a:r>
          </a:p>
        </p:txBody>
      </p:sp>
      <p:sp>
        <p:nvSpPr>
          <p:cNvPr id="23" name="MH_Others_5"/>
          <p:cNvSpPr/>
          <p:nvPr>
            <p:custDataLst>
              <p:tags r:id="rId10"/>
            </p:custDataLst>
          </p:nvPr>
        </p:nvSpPr>
        <p:spPr>
          <a:xfrm flipH="1">
            <a:off x="6016507" y="4790111"/>
            <a:ext cx="142208" cy="142208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  <a:latin typeface="+mn-ea"/>
            </a:endParaRPr>
          </a:p>
        </p:txBody>
      </p:sp>
      <p:sp>
        <p:nvSpPr>
          <p:cNvPr id="25" name="MH_Number_3"/>
          <p:cNvSpPr/>
          <p:nvPr>
            <p:custDataLst>
              <p:tags r:id="rId11"/>
            </p:custDataLst>
          </p:nvPr>
        </p:nvSpPr>
        <p:spPr>
          <a:xfrm flipH="1">
            <a:off x="4921787" y="4528101"/>
            <a:ext cx="969089" cy="339585"/>
          </a:xfrm>
          <a:custGeom>
            <a:avLst/>
            <a:gdLst>
              <a:gd name="connsiteX0" fmla="*/ 105973 w 1046841"/>
              <a:gd name="connsiteY0" fmla="*/ 0 h 232340"/>
              <a:gd name="connsiteX1" fmla="*/ 1046841 w 1046841"/>
              <a:gd name="connsiteY1" fmla="*/ 0 h 232340"/>
              <a:gd name="connsiteX2" fmla="*/ 1046841 w 1046841"/>
              <a:gd name="connsiteY2" fmla="*/ 232340 h 232340"/>
              <a:gd name="connsiteX3" fmla="*/ 105973 w 1046841"/>
              <a:gd name="connsiteY3" fmla="*/ 232340 h 232340"/>
              <a:gd name="connsiteX4" fmla="*/ 105973 w 1046841"/>
              <a:gd name="connsiteY4" fmla="*/ 196976 h 232340"/>
              <a:gd name="connsiteX5" fmla="*/ 0 w 1046841"/>
              <a:gd name="connsiteY5" fmla="*/ 199965 h 232340"/>
              <a:gd name="connsiteX6" fmla="*/ 105973 w 1046841"/>
              <a:gd name="connsiteY6" fmla="*/ 135822 h 232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46841" h="232340">
                <a:moveTo>
                  <a:pt x="105973" y="0"/>
                </a:moveTo>
                <a:lnTo>
                  <a:pt x="1046841" y="0"/>
                </a:lnTo>
                <a:lnTo>
                  <a:pt x="1046841" y="232340"/>
                </a:lnTo>
                <a:lnTo>
                  <a:pt x="105973" y="232340"/>
                </a:lnTo>
                <a:lnTo>
                  <a:pt x="105973" y="196976"/>
                </a:lnTo>
                <a:lnTo>
                  <a:pt x="0" y="199965"/>
                </a:lnTo>
                <a:lnTo>
                  <a:pt x="105973" y="135822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108000" bIns="0" rtlCol="0" anchor="ctr"/>
          <a:lstStyle/>
          <a:p>
            <a:pPr algn="ctr"/>
            <a:r>
              <a:rPr lang="zh-CN" altLang="en-US">
                <a:solidFill>
                  <a:srgbClr val="FFFFFF"/>
                </a:solidFill>
                <a:latin typeface="+mn-ea"/>
              </a:rPr>
              <a:t>第</a:t>
            </a:r>
            <a:r>
              <a:rPr lang="en-US" altLang="zh-CN">
                <a:solidFill>
                  <a:srgbClr val="FFFFFF"/>
                </a:solidFill>
                <a:latin typeface="+mn-ea"/>
              </a:rPr>
              <a:t>3</a:t>
            </a:r>
            <a:r>
              <a:rPr lang="zh-CN" altLang="en-US">
                <a:solidFill>
                  <a:srgbClr val="FFFFFF"/>
                </a:solidFill>
                <a:latin typeface="+mn-ea"/>
              </a:rPr>
              <a:t>章</a:t>
            </a:r>
          </a:p>
        </p:txBody>
      </p:sp>
      <p:sp>
        <p:nvSpPr>
          <p:cNvPr id="26" name="MH_Entry_3"/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 flipH="1">
            <a:off x="1770743" y="4378454"/>
            <a:ext cx="2900643" cy="638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 anchorCtr="0">
            <a:normAutofit fontScale="92500"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000">
                <a:solidFill>
                  <a:srgbClr val="B2B2B2"/>
                </a:solidFill>
                <a:latin typeface="+mn-ea"/>
              </a:rPr>
              <a:t>JavaScript</a:t>
            </a:r>
            <a:r>
              <a:rPr lang="zh-CN" altLang="en-US" sz="2000">
                <a:solidFill>
                  <a:srgbClr val="B2B2B2"/>
                </a:solidFill>
                <a:latin typeface="+mn-ea"/>
              </a:rPr>
              <a:t>在</a:t>
            </a:r>
            <a:r>
              <a:rPr lang="en-US" altLang="zh-CN" sz="2000">
                <a:solidFill>
                  <a:srgbClr val="B2B2B2"/>
                </a:solidFill>
                <a:latin typeface="+mn-ea"/>
              </a:rPr>
              <a:t>HTML</a:t>
            </a:r>
            <a:r>
              <a:rPr lang="zh-CN" altLang="en-US" sz="2000">
                <a:solidFill>
                  <a:srgbClr val="B2B2B2"/>
                </a:solidFill>
                <a:latin typeface="+mn-ea"/>
              </a:rPr>
              <a:t>中的应用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2760237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xmlns="" id="{1C5D535C-79B8-410E-867A-420E0D6C6CE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JavaScript</a:t>
            </a:r>
            <a:r>
              <a:rPr lang="zh-CN" altLang="en-US" dirty="0"/>
              <a:t>的发展概况和特点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625E13D2-B9EB-4D9F-90FE-F1DC9444519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JavaScript</a:t>
            </a:r>
            <a:r>
              <a:rPr lang="zh-CN" altLang="zh-CN" dirty="0"/>
              <a:t>的应用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6A441ED2-DE7C-4F50-8264-6C98734FDEB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zh-CN" dirty="0"/>
              <a:t>支持</a:t>
            </a:r>
            <a:r>
              <a:rPr lang="en-US" altLang="zh-CN" dirty="0"/>
              <a:t>JavaScript</a:t>
            </a:r>
            <a:r>
              <a:rPr lang="zh-CN" altLang="zh-CN" dirty="0"/>
              <a:t>的浏览器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xmlns="" id="{D68D1B7B-3DB5-4A18-9DC1-06D7F92F0B38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en-US" altLang="zh-CN" dirty="0"/>
              <a:t>JavaScript</a:t>
            </a:r>
            <a:r>
              <a:rPr lang="zh-CN" altLang="zh-CN" dirty="0"/>
              <a:t>简介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4208621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1FD8CE0-FB9F-49D6-BEEE-38A69FFB9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JavaScript</a:t>
            </a:r>
            <a:r>
              <a:rPr lang="zh-CN" altLang="zh-CN" dirty="0"/>
              <a:t>简介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BF51937E-66FD-4DF1-A3E0-9295F6278A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090839"/>
            <a:ext cx="10771909" cy="546236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dirty="0"/>
              <a:t>    JavaScript</a:t>
            </a:r>
            <a:r>
              <a:rPr lang="zh-CN" altLang="en-US" dirty="0"/>
              <a:t>（</a:t>
            </a:r>
            <a:r>
              <a:rPr lang="en-US" altLang="zh-CN" dirty="0"/>
              <a:t>JS</a:t>
            </a:r>
            <a:r>
              <a:rPr lang="zh-CN" altLang="en-US" dirty="0"/>
              <a:t>）是基于对象和事件驱动的客户端脚本语言，主要是用来进行</a:t>
            </a:r>
            <a:r>
              <a:rPr lang="en-US" altLang="zh-CN" dirty="0"/>
              <a:t>Web</a:t>
            </a:r>
            <a:r>
              <a:rPr lang="zh-CN" altLang="en-US" dirty="0"/>
              <a:t>前端开发的，如图</a:t>
            </a:r>
            <a:r>
              <a:rPr lang="en-US" altLang="zh-CN" dirty="0"/>
              <a:t>1-1</a:t>
            </a:r>
            <a:r>
              <a:rPr lang="zh-CN" altLang="en-US" dirty="0"/>
              <a:t>所示的可以查看某个日期星期几的日历，图</a:t>
            </a:r>
            <a:r>
              <a:rPr lang="en-US" altLang="zh-CN" dirty="0"/>
              <a:t>1-2</a:t>
            </a:r>
            <a:r>
              <a:rPr lang="zh-CN" altLang="en-US" dirty="0"/>
              <a:t>所示为查看某个日期距离</a:t>
            </a:r>
            <a:r>
              <a:rPr lang="en-US" altLang="zh-CN" dirty="0"/>
              <a:t>2008</a:t>
            </a:r>
            <a:r>
              <a:rPr lang="zh-CN" altLang="en-US" dirty="0"/>
              <a:t>年</a:t>
            </a:r>
            <a:r>
              <a:rPr lang="en-US" altLang="zh-CN" dirty="0"/>
              <a:t>1</a:t>
            </a:r>
            <a:r>
              <a:rPr lang="zh-CN" altLang="en-US" dirty="0"/>
              <a:t>月</a:t>
            </a:r>
            <a:r>
              <a:rPr lang="en-US" altLang="zh-CN" dirty="0"/>
              <a:t>1</a:t>
            </a:r>
            <a:r>
              <a:rPr lang="zh-CN" altLang="en-US" dirty="0"/>
              <a:t>日多长时间的倒计牌，图</a:t>
            </a:r>
            <a:r>
              <a:rPr lang="en-US" altLang="zh-CN" dirty="0"/>
              <a:t>1-3</a:t>
            </a:r>
            <a:r>
              <a:rPr lang="zh-CN" altLang="en-US" dirty="0"/>
              <a:t>所示的弹球小游戏等，都是典型的使用</a:t>
            </a:r>
            <a:r>
              <a:rPr lang="en-US" altLang="zh-CN" dirty="0"/>
              <a:t>JavaScript</a:t>
            </a:r>
            <a:r>
              <a:rPr lang="zh-CN" altLang="en-US" dirty="0"/>
              <a:t>开发的网页特效。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zh-CN" altLang="zh-CN" sz="1900" dirty="0"/>
              <a:t>图</a:t>
            </a:r>
            <a:r>
              <a:rPr lang="en-US" altLang="zh-CN" sz="1900" dirty="0"/>
              <a:t>1-1  </a:t>
            </a:r>
            <a:r>
              <a:rPr lang="zh-CN" altLang="zh-CN" sz="1900" dirty="0"/>
              <a:t>日历</a:t>
            </a:r>
            <a:r>
              <a:rPr lang="en-US" altLang="zh-CN" sz="1900" dirty="0"/>
              <a:t>                                         </a:t>
            </a:r>
            <a:r>
              <a:rPr lang="zh-CN" altLang="zh-CN" sz="1900" dirty="0"/>
              <a:t>图</a:t>
            </a:r>
            <a:r>
              <a:rPr lang="en-US" altLang="zh-CN" sz="1900" dirty="0"/>
              <a:t>1-2  </a:t>
            </a:r>
            <a:r>
              <a:rPr lang="zh-CN" altLang="zh-CN" sz="1900" dirty="0"/>
              <a:t>倒计牌</a:t>
            </a:r>
            <a:r>
              <a:rPr lang="en-US" altLang="zh-CN" sz="1900" dirty="0"/>
              <a:t>                                          </a:t>
            </a:r>
            <a:r>
              <a:rPr lang="zh-CN" altLang="zh-CN" sz="1900" dirty="0"/>
              <a:t>图</a:t>
            </a:r>
            <a:r>
              <a:rPr lang="en-US" altLang="zh-CN" sz="1900" dirty="0"/>
              <a:t>1-3  </a:t>
            </a:r>
            <a:r>
              <a:rPr lang="zh-CN" altLang="zh-CN" sz="1900" dirty="0"/>
              <a:t>弹球小游戏</a:t>
            </a:r>
            <a:endParaRPr lang="en-US" altLang="zh-CN" sz="1900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2055" name="Picture 7" descr="图1-01 日历生成器">
            <a:extLst>
              <a:ext uri="{FF2B5EF4-FFF2-40B4-BE49-F238E27FC236}">
                <a16:creationId xmlns:a16="http://schemas.microsoft.com/office/drawing/2014/main" xmlns="" id="{542138FF-8EBE-4F07-AEAC-E1829F2556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481172" y="3606762"/>
            <a:ext cx="2872629" cy="2070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图1-03%20弹球小游戏">
            <a:extLst>
              <a:ext uri="{FF2B5EF4-FFF2-40B4-BE49-F238E27FC236}">
                <a16:creationId xmlns:a16="http://schemas.microsoft.com/office/drawing/2014/main" xmlns="" id="{0FE5408F-F276-419A-B245-3BF14C66BD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38199" y="3678139"/>
            <a:ext cx="3046575" cy="1928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xmlns="" id="{57956B75-7132-49C9-83FE-486A7A221B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7474" y="3678139"/>
            <a:ext cx="3490996" cy="1928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69120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">
            <a:extLst>
              <a:ext uri="{FF2B5EF4-FFF2-40B4-BE49-F238E27FC236}">
                <a16:creationId xmlns:a16="http://schemas.microsoft.com/office/drawing/2014/main" xmlns="" id="{E85980AE-FA5B-4EC1-984A-2F8146125B99}"/>
              </a:ext>
            </a:extLst>
          </p:cNvPr>
          <p:cNvSpPr txBox="1">
            <a:spLocks/>
          </p:cNvSpPr>
          <p:nvPr/>
        </p:nvSpPr>
        <p:spPr>
          <a:xfrm>
            <a:off x="218364" y="186387"/>
            <a:ext cx="10515600" cy="54825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solidFill>
                  <a:srgbClr val="FAFAFA"/>
                </a:solidFill>
              </a:rPr>
              <a:t>JavaScript</a:t>
            </a:r>
            <a:r>
              <a:rPr lang="zh-CN" altLang="en-US" dirty="0">
                <a:solidFill>
                  <a:srgbClr val="FAFAFA"/>
                </a:solidFill>
              </a:rPr>
              <a:t>的发展概况和特点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19" name="内容占位符 2">
            <a:extLst>
              <a:ext uri="{FF2B5EF4-FFF2-40B4-BE49-F238E27FC236}">
                <a16:creationId xmlns:a16="http://schemas.microsoft.com/office/drawing/2014/main" xmlns="" id="{71162337-057D-4210-8251-946AFF7A0BB4}"/>
              </a:ext>
            </a:extLst>
          </p:cNvPr>
          <p:cNvSpPr txBox="1">
            <a:spLocks/>
          </p:cNvSpPr>
          <p:nvPr/>
        </p:nvSpPr>
        <p:spPr>
          <a:xfrm>
            <a:off x="838200" y="1090839"/>
            <a:ext cx="10515600" cy="467632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zh-CN" altLang="zh-CN"/>
              <a:t>１．</a:t>
            </a:r>
            <a:r>
              <a:rPr lang="en-US" altLang="zh-CN"/>
              <a:t>JavaScript</a:t>
            </a:r>
            <a:r>
              <a:rPr lang="zh-CN" altLang="zh-CN"/>
              <a:t>的历史</a:t>
            </a:r>
            <a:endParaRPr lang="en-US" altLang="zh-CN"/>
          </a:p>
          <a:p>
            <a:pPr marL="0" indent="0">
              <a:buFont typeface="Arial"/>
              <a:buNone/>
            </a:pPr>
            <a:r>
              <a:rPr lang="zh-CN" altLang="zh-CN"/>
              <a:t>（</a:t>
            </a:r>
            <a:r>
              <a:rPr lang="en-US" altLang="zh-CN"/>
              <a:t>1</a:t>
            </a:r>
            <a:r>
              <a:rPr lang="zh-CN" altLang="zh-CN"/>
              <a:t>）</a:t>
            </a:r>
            <a:r>
              <a:rPr lang="en-US" altLang="zh-CN"/>
              <a:t>JavaScript</a:t>
            </a:r>
            <a:r>
              <a:rPr lang="zh-CN" altLang="zh-CN"/>
              <a:t>语言诞生</a:t>
            </a:r>
            <a:endParaRPr lang="en-US" altLang="zh-CN"/>
          </a:p>
          <a:p>
            <a:pPr marL="0" indent="0">
              <a:buFont typeface="Arial"/>
              <a:buNone/>
            </a:pPr>
            <a:r>
              <a:rPr lang="zh-CN" altLang="zh-CN"/>
              <a:t>（</a:t>
            </a:r>
            <a:r>
              <a:rPr lang="en-US" altLang="zh-CN"/>
              <a:t>2</a:t>
            </a:r>
            <a:r>
              <a:rPr lang="zh-CN" altLang="zh-CN"/>
              <a:t>）</a:t>
            </a:r>
            <a:r>
              <a:rPr lang="en-US" altLang="zh-CN"/>
              <a:t>JavaScript</a:t>
            </a:r>
            <a:r>
              <a:rPr lang="zh-CN" altLang="zh-CN"/>
              <a:t>标准的制定</a:t>
            </a:r>
            <a:endParaRPr lang="en-US" altLang="zh-CN"/>
          </a:p>
          <a:p>
            <a:pPr marL="0" indent="0">
              <a:buFont typeface="Arial"/>
              <a:buNone/>
            </a:pPr>
            <a:r>
              <a:rPr lang="zh-CN" altLang="zh-CN"/>
              <a:t>（</a:t>
            </a:r>
            <a:r>
              <a:rPr lang="en-US" altLang="zh-CN"/>
              <a:t>3</a:t>
            </a:r>
            <a:r>
              <a:rPr lang="zh-CN" altLang="zh-CN"/>
              <a:t>）</a:t>
            </a:r>
            <a:r>
              <a:rPr lang="en-US" altLang="zh-CN"/>
              <a:t>JavaScript</a:t>
            </a:r>
            <a:r>
              <a:rPr lang="zh-CN" altLang="zh-CN"/>
              <a:t>的应用推广</a:t>
            </a:r>
          </a:p>
          <a:p>
            <a:pPr marL="0" indent="0">
              <a:buFont typeface="Arial"/>
              <a:buNone/>
            </a:pPr>
            <a:endParaRPr lang="en-US" altLang="zh-CN"/>
          </a:p>
          <a:p>
            <a:pPr marL="0" indent="0">
              <a:buFont typeface="Arial"/>
              <a:buNone/>
            </a:pPr>
            <a:endParaRPr lang="zh-CN" altLang="zh-CN"/>
          </a:p>
          <a:p>
            <a:pPr marL="0" indent="0">
              <a:buFont typeface="Arial"/>
              <a:buNone/>
            </a:pPr>
            <a:endParaRPr lang="zh-CN" altLang="zh-CN"/>
          </a:p>
          <a:p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18816030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767556F-D43C-4187-8415-1640C5E29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JavaScript</a:t>
            </a:r>
            <a:r>
              <a:rPr lang="zh-CN" altLang="en-US" dirty="0"/>
              <a:t>的发展概况和特点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279666DB-D67D-4B5C-9226-1310F7BFE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2</a:t>
            </a:r>
            <a:r>
              <a:rPr lang="zh-CN" altLang="zh-CN" dirty="0"/>
              <a:t>．</a:t>
            </a:r>
            <a:r>
              <a:rPr lang="en-US" altLang="zh-CN" dirty="0"/>
              <a:t>JavaScript</a:t>
            </a:r>
            <a:r>
              <a:rPr lang="zh-CN" altLang="zh-CN" dirty="0"/>
              <a:t>的特点 </a:t>
            </a:r>
            <a:endParaRPr lang="en-US" altLang="zh-CN" dirty="0"/>
          </a:p>
          <a:p>
            <a:pPr lvl="1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/>
              <a:t>解释型语言</a:t>
            </a:r>
            <a:endParaRPr lang="en-US" altLang="zh-CN" sz="2400" dirty="0"/>
          </a:p>
          <a:p>
            <a:pPr lvl="2">
              <a:lnSpc>
                <a:spcPct val="150000"/>
              </a:lnSpc>
              <a:defRPr/>
            </a:pPr>
            <a:r>
              <a:rPr lang="en-US" altLang="zh-CN" sz="1800" dirty="0"/>
              <a:t>JavaScript</a:t>
            </a:r>
            <a:r>
              <a:rPr lang="zh-CN" altLang="en-US" sz="1800" dirty="0"/>
              <a:t>是一种解释型语言，其源代码不需要编译就可以通过浏览器解释运行。在编写代码时，它可以和</a:t>
            </a:r>
            <a:r>
              <a:rPr lang="en-US" altLang="zh-CN" sz="1800" dirty="0"/>
              <a:t>HTML</a:t>
            </a:r>
            <a:r>
              <a:rPr lang="zh-CN" altLang="en-US" sz="1800" dirty="0"/>
              <a:t>代码结合在一起来解释执行。</a:t>
            </a:r>
            <a:endParaRPr lang="en-US" altLang="zh-CN" sz="1800" dirty="0"/>
          </a:p>
          <a:p>
            <a:pPr lvl="1" fontAlgn="auto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solidFill>
                  <a:srgbClr val="FF0000"/>
                </a:solidFill>
              </a:rPr>
              <a:t>基于对象</a:t>
            </a:r>
            <a:r>
              <a:rPr lang="zh-CN" altLang="en-US" sz="2400" dirty="0"/>
              <a:t>的语言</a:t>
            </a:r>
            <a:endParaRPr lang="en-US" altLang="zh-CN" sz="2400" dirty="0"/>
          </a:p>
          <a:p>
            <a:pPr lvl="2" fontAlgn="auto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1800" dirty="0"/>
              <a:t>它能运用自己已经创建的对象。许多功能可以来自于脚本环境中对象的方法与脚本的相互作用。</a:t>
            </a:r>
          </a:p>
          <a:p>
            <a:pPr marL="0" indent="0">
              <a:buNone/>
            </a:pPr>
            <a:endParaRPr lang="zh-CN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zh-CN" dirty="0"/>
          </a:p>
          <a:p>
            <a:pPr marL="0" indent="0">
              <a:buNone/>
            </a:pP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6103868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767556F-D43C-4187-8415-1640C5E29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JavaScript</a:t>
            </a:r>
            <a:r>
              <a:rPr lang="zh-CN" altLang="en-US" dirty="0"/>
              <a:t>的发展概况和特点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279666DB-D67D-4B5C-9226-1310F7BFE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2</a:t>
            </a:r>
            <a:r>
              <a:rPr lang="zh-CN" altLang="zh-CN" dirty="0"/>
              <a:t>．</a:t>
            </a:r>
            <a:r>
              <a:rPr lang="en-US" altLang="zh-CN" dirty="0"/>
              <a:t>JavaScript</a:t>
            </a:r>
            <a:r>
              <a:rPr lang="zh-CN" altLang="zh-CN" dirty="0"/>
              <a:t>的特点 </a:t>
            </a:r>
            <a:endParaRPr lang="en-US" altLang="zh-CN" dirty="0"/>
          </a:p>
          <a:p>
            <a:pPr lvl="1" fontAlgn="auto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/>
              <a:t>安全性</a:t>
            </a:r>
            <a:endParaRPr lang="en-US" altLang="zh-CN" sz="2400" dirty="0"/>
          </a:p>
          <a:p>
            <a:pPr lvl="2" fontAlgn="auto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solidFill>
                  <a:schemeClr val="tx2"/>
                </a:solidFill>
                <a:latin typeface="宋体" pitchFamily="2" charset="-122"/>
              </a:rPr>
              <a:t>它不允许访问本地的硬盘，并不能将数据存入到服务器上，不允许对网络文档进行修改和删除，只能通过</a:t>
            </a:r>
            <a:r>
              <a:rPr lang="zh-CN" altLang="en-US" sz="2400" b="1" dirty="0">
                <a:solidFill>
                  <a:srgbClr val="FF0000"/>
                </a:solidFill>
                <a:latin typeface="宋体" pitchFamily="2" charset="-122"/>
              </a:rPr>
              <a:t>浏览器实现信息浏览或动态交互</a:t>
            </a:r>
            <a:r>
              <a:rPr lang="zh-CN" altLang="en-US" sz="2400" dirty="0">
                <a:solidFill>
                  <a:schemeClr val="tx2"/>
                </a:solidFill>
                <a:latin typeface="宋体" pitchFamily="2" charset="-122"/>
              </a:rPr>
              <a:t>。这样可有效地防止数据的丢失。</a:t>
            </a:r>
            <a:r>
              <a:rPr lang="zh-CN" altLang="en-US" sz="2400" dirty="0">
                <a:solidFill>
                  <a:schemeClr val="tx2"/>
                </a:solidFill>
                <a:latin typeface="Times New Roman" pitchFamily="18" charset="0"/>
                <a:ea typeface="方正楷体简体" charset="-122"/>
              </a:rPr>
              <a:t> </a:t>
            </a:r>
            <a:endParaRPr lang="en-US" altLang="zh-CN" sz="2400" dirty="0"/>
          </a:p>
          <a:p>
            <a:pPr lvl="1" fontAlgn="auto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/>
              <a:t>跨平台性</a:t>
            </a:r>
            <a:endParaRPr lang="en-US" altLang="zh-CN" sz="2400" dirty="0"/>
          </a:p>
          <a:p>
            <a:pPr lvl="2" algn="just" fontAlgn="ctr">
              <a:lnSpc>
                <a:spcPct val="150000"/>
              </a:lnSpc>
            </a:pPr>
            <a:r>
              <a:rPr lang="en-US" altLang="zh-CN" sz="2000" dirty="0">
                <a:solidFill>
                  <a:schemeClr val="tx2"/>
                </a:solidFill>
                <a:latin typeface="Times New Roman" pitchFamily="18" charset="0"/>
              </a:rPr>
              <a:t>JavaScript</a:t>
            </a:r>
            <a:r>
              <a:rPr lang="zh-CN" altLang="en-US" sz="2000" b="1" dirty="0">
                <a:solidFill>
                  <a:srgbClr val="FF0000"/>
                </a:solidFill>
                <a:latin typeface="Times New Roman" pitchFamily="18" charset="0"/>
              </a:rPr>
              <a:t>依赖于浏览器本身，与操作环境无关，只要能运行浏览器的计算机，并支持</a:t>
            </a:r>
            <a:r>
              <a:rPr lang="en-US" altLang="zh-CN" sz="2000" b="1" dirty="0">
                <a:solidFill>
                  <a:srgbClr val="FF0000"/>
                </a:solidFill>
                <a:latin typeface="Times New Roman" pitchFamily="18" charset="0"/>
              </a:rPr>
              <a:t>JavaScript</a:t>
            </a:r>
            <a:r>
              <a:rPr lang="zh-CN" altLang="en-US" sz="2000" b="1" dirty="0">
                <a:solidFill>
                  <a:srgbClr val="FF0000"/>
                </a:solidFill>
                <a:latin typeface="Times New Roman" pitchFamily="18" charset="0"/>
              </a:rPr>
              <a:t>的浏览器就可正确执行</a:t>
            </a:r>
            <a:endParaRPr lang="zh-CN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zh-CN" dirty="0"/>
          </a:p>
          <a:p>
            <a:pPr marL="0" indent="0">
              <a:buNone/>
            </a:pP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69018806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CONTENTSID" val="437"/>
  <p:tag name="MH_SECTIONID" val="438,439,440,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110939"/>
  <p:tag name="MH_LIBRARY" val="CONTENTS"/>
  <p:tag name="MH_TYPE" val="ENTRY"/>
  <p:tag name="ID" val="547144"/>
  <p:tag name="MH_ORDER" val="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110939"/>
  <p:tag name="MH_LIBRARY" val="CONTENTS"/>
  <p:tag name="MH_TYPE" val="OTHERS"/>
  <p:tag name="ID" val="54714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110939"/>
  <p:tag name="MH_LIBRARY" val="CONTENTS"/>
  <p:tag name="MH_TYPE" val="NUMBER"/>
  <p:tag name="ID" val="547144"/>
  <p:tag name="MH_ORDER" val="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110939"/>
  <p:tag name="MH_LIBRARY" val="CONTENTS"/>
  <p:tag name="MH_TYPE" val="ENTRY"/>
  <p:tag name="ID" val="547144"/>
  <p:tag name="MH_ORDER" val="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110939"/>
  <p:tag name="MH_LIBRARY" val="CONTENTS"/>
  <p:tag name="MH_AUTOCOLOR" val="TRUE"/>
  <p:tag name="MH_TYPE" val="CONTENTS"/>
  <p:tag name="ID" val="54714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110939"/>
  <p:tag name="MH_LIBRARY" val="CONTENTS"/>
  <p:tag name="MH_AUTOCOLOR" val="TRUE"/>
  <p:tag name="ID" val="547144"/>
  <p:tag name="MH_TYPE" val="CONTENTS_SECTION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110939"/>
  <p:tag name="MH_LIBRARY" val="CONTENTS"/>
  <p:tag name="MH_TYPE" val="OTHERS"/>
  <p:tag name="ID" val="54714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110939"/>
  <p:tag name="MH_LIBRARY" val="CONTENTS"/>
  <p:tag name="MH_TYPE" val="OTHERS"/>
  <p:tag name="ID" val="54714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110939"/>
  <p:tag name="MH_LIBRARY" val="CONTENTS"/>
  <p:tag name="MH_TYPE" val="OTHERS"/>
  <p:tag name="ID" val="54714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110939"/>
  <p:tag name="MH_LIBRARY" val="CONTENTS"/>
  <p:tag name="MH_TYPE" val="NUMBER"/>
  <p:tag name="ID" val="547144"/>
  <p:tag name="MH_ORDER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110939"/>
  <p:tag name="MH_LIBRARY" val="CONTENTS"/>
  <p:tag name="MH_AUTOCOLOR" val="TRUE"/>
  <p:tag name="ID" val="547144"/>
  <p:tag name="MH_TYPE" val="CONTENTS_SECTION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110939"/>
  <p:tag name="MH_LIBRARY" val="CONTENTS"/>
  <p:tag name="MH_TYPE" val="ENTRY"/>
  <p:tag name="ID" val="547144"/>
  <p:tag name="MH_ORDER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110939"/>
  <p:tag name="MH_LIBRARY" val="CONTENTS"/>
  <p:tag name="MH_TYPE" val="OTHERS"/>
  <p:tag name="ID" val="54714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110939"/>
  <p:tag name="MH_LIBRARY" val="CONTENTS"/>
  <p:tag name="MH_TYPE" val="NUMBER"/>
  <p:tag name="ID" val="547144"/>
  <p:tag name="MH_ORDER" val="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110939"/>
  <p:tag name="MH_LIBRARY" val="CONTENTS"/>
  <p:tag name="MH_TYPE" val="ENTRY"/>
  <p:tag name="ID" val="547144"/>
  <p:tag name="MH_ORDER" val="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110939"/>
  <p:tag name="MH_LIBRARY" val="CONTENTS"/>
  <p:tag name="MH_TYPE" val="OTHERS"/>
  <p:tag name="ID" val="547144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110939"/>
  <p:tag name="MH_LIBRARY" val="CONTENTS"/>
  <p:tag name="MH_TYPE" val="NUMBER"/>
  <p:tag name="ID" val="547144"/>
  <p:tag name="MH_ORDER" val="3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110939"/>
  <p:tag name="MH_LIBRARY" val="CONTENTS"/>
  <p:tag name="MH_TYPE" val="ENTRY"/>
  <p:tag name="ID" val="547144"/>
  <p:tag name="MH_ORDER" val="3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110939"/>
  <p:tag name="MH_LIBRARY" val="CONTENTS"/>
  <p:tag name="MH_AUTOCOLOR" val="TRUE"/>
  <p:tag name="ID" val="547144"/>
  <p:tag name="MH_TYPE" val="CONTENTS_SECTION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110939"/>
  <p:tag name="MH_LIBRARY" val="CONTENTS"/>
  <p:tag name="MH_TYPE" val="OTHERS"/>
  <p:tag name="ID" val="547144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110939"/>
  <p:tag name="MH_LIBRARY" val="CONTENTS"/>
  <p:tag name="MH_TYPE" val="OTHERS"/>
  <p:tag name="ID" val="54714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110939"/>
  <p:tag name="MH_LIBRARY" val="CONTENTS"/>
  <p:tag name="MH_TYPE" val="OTHERS"/>
  <p:tag name="ID" val="547144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110939"/>
  <p:tag name="MH_LIBRARY" val="CONTENTS"/>
  <p:tag name="MH_TYPE" val="OTHERS"/>
  <p:tag name="ID" val="547144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110939"/>
  <p:tag name="MH_LIBRARY" val="CONTENTS"/>
  <p:tag name="MH_TYPE" val="NUMBER"/>
  <p:tag name="ID" val="547144"/>
  <p:tag name="MH_ORDER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110939"/>
  <p:tag name="MH_LIBRARY" val="CONTENTS"/>
  <p:tag name="MH_TYPE" val="ENTRY"/>
  <p:tag name="ID" val="547144"/>
  <p:tag name="MH_ORDER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110939"/>
  <p:tag name="MH_LIBRARY" val="CONTENTS"/>
  <p:tag name="MH_TYPE" val="OTHERS"/>
  <p:tag name="ID" val="547144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110939"/>
  <p:tag name="MH_LIBRARY" val="CONTENTS"/>
  <p:tag name="MH_TYPE" val="NUMBER"/>
  <p:tag name="ID" val="547144"/>
  <p:tag name="MH_ORDER" val="2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110939"/>
  <p:tag name="MH_LIBRARY" val="CONTENTS"/>
  <p:tag name="MH_TYPE" val="ENTRY"/>
  <p:tag name="ID" val="547144"/>
  <p:tag name="MH_ORDER" val="2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110939"/>
  <p:tag name="MH_LIBRARY" val="CONTENTS"/>
  <p:tag name="MH_TYPE" val="OTHERS"/>
  <p:tag name="ID" val="547144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110939"/>
  <p:tag name="MH_LIBRARY" val="CONTENTS"/>
  <p:tag name="MH_TYPE" val="NUMBER"/>
  <p:tag name="ID" val="547144"/>
  <p:tag name="MH_ORDER" val="3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110939"/>
  <p:tag name="MH_LIBRARY" val="CONTENTS"/>
  <p:tag name="MH_TYPE" val="ENTRY"/>
  <p:tag name="ID" val="547144"/>
  <p:tag name="MH_ORDER" val="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110939"/>
  <p:tag name="MH_LIBRARY" val="CONTENTS"/>
  <p:tag name="MH_TYPE" val="OTHERS"/>
  <p:tag name="ID" val="54714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110939"/>
  <p:tag name="MH_LIBRARY" val="CONTENTS"/>
  <p:tag name="MH_TYPE" val="OTHERS"/>
  <p:tag name="ID" val="54714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110939"/>
  <p:tag name="MH_LIBRARY" val="CONTENTS"/>
  <p:tag name="MH_TYPE" val="NUMBER"/>
  <p:tag name="ID" val="547144"/>
  <p:tag name="MH_ORDER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110939"/>
  <p:tag name="MH_LIBRARY" val="CONTENTS"/>
  <p:tag name="MH_TYPE" val="ENTRY"/>
  <p:tag name="ID" val="547144"/>
  <p:tag name="MH_ORDER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110939"/>
  <p:tag name="MH_LIBRARY" val="CONTENTS"/>
  <p:tag name="MH_TYPE" val="OTHERS"/>
  <p:tag name="ID" val="54714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110939"/>
  <p:tag name="MH_LIBRARY" val="CONTENTS"/>
  <p:tag name="MH_TYPE" val="NUMBER"/>
  <p:tag name="ID" val="547144"/>
  <p:tag name="MH_ORDER" val="2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1012</TotalTime>
  <Words>1770</Words>
  <Application>Microsoft Office PowerPoint</Application>
  <PresentationFormat>自定义</PresentationFormat>
  <Paragraphs>200</Paragraphs>
  <Slides>31</Slides>
  <Notes>7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3" baseType="lpstr">
      <vt:lpstr>Office 主题</vt:lpstr>
      <vt:lpstr>BMP 图像</vt:lpstr>
      <vt:lpstr>幻灯片 1</vt:lpstr>
      <vt:lpstr>第1章 初识JavaScript</vt:lpstr>
      <vt:lpstr>学习目标： </vt:lpstr>
      <vt:lpstr>幻灯片 4</vt:lpstr>
      <vt:lpstr>幻灯片 5</vt:lpstr>
      <vt:lpstr>JavaScript简介</vt:lpstr>
      <vt:lpstr>幻灯片 7</vt:lpstr>
      <vt:lpstr>JavaScript的发展概况和特点 </vt:lpstr>
      <vt:lpstr>JavaScript的发展概况和特点 </vt:lpstr>
      <vt:lpstr>JavaScript的应用</vt:lpstr>
      <vt:lpstr>JavaScript的应用</vt:lpstr>
      <vt:lpstr>JavaScript的应用</vt:lpstr>
      <vt:lpstr>JavaScript的应用</vt:lpstr>
      <vt:lpstr>支持JavaScript的浏览器</vt:lpstr>
      <vt:lpstr>幻灯片 15</vt:lpstr>
      <vt:lpstr>编写JavaScript的工具</vt:lpstr>
      <vt:lpstr>幻灯片 17</vt:lpstr>
      <vt:lpstr>幻灯片 18</vt:lpstr>
      <vt:lpstr>在页面中直接嵌入JavaScript </vt:lpstr>
      <vt:lpstr>在页面中直接嵌入JavaScript</vt:lpstr>
      <vt:lpstr>链接外部JavaScript文件 </vt:lpstr>
      <vt:lpstr>幻灯片 22</vt:lpstr>
      <vt:lpstr>直接在HTML标签中使用 </vt:lpstr>
      <vt:lpstr>1.4  JavaScript基本语法</vt:lpstr>
      <vt:lpstr>1.4.2  空格、换行符和制表符</vt:lpstr>
      <vt:lpstr>1.4.3  语句结束符号</vt:lpstr>
      <vt:lpstr>1.4.4  注释</vt:lpstr>
      <vt:lpstr>1.4.5  标识符命名规则</vt:lpstr>
      <vt:lpstr> 【综合案例】：随机抽奖小程序</vt:lpstr>
      <vt:lpstr>小     结</vt:lpstr>
      <vt:lpstr>幻灯片 31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tdcqwynl@163.com</dc:creator>
  <cp:lastModifiedBy>周小丽</cp:lastModifiedBy>
  <cp:revision>106</cp:revision>
  <dcterms:created xsi:type="dcterms:W3CDTF">2017-05-18T02:24:29Z</dcterms:created>
  <dcterms:modified xsi:type="dcterms:W3CDTF">2020-02-12T10:09:08Z</dcterms:modified>
</cp:coreProperties>
</file>