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4"/>
  </p:notesMasterIdLst>
  <p:sldIdLst>
    <p:sldId id="262" r:id="rId2"/>
    <p:sldId id="32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23" r:id="rId21"/>
    <p:sldId id="280" r:id="rId22"/>
    <p:sldId id="300" r:id="rId23"/>
    <p:sldId id="291" r:id="rId24"/>
    <p:sldId id="299" r:id="rId25"/>
    <p:sldId id="292" r:id="rId26"/>
    <p:sldId id="301" r:id="rId27"/>
    <p:sldId id="293" r:id="rId28"/>
    <p:sldId id="302" r:id="rId29"/>
    <p:sldId id="303" r:id="rId30"/>
    <p:sldId id="304" r:id="rId31"/>
    <p:sldId id="305" r:id="rId32"/>
    <p:sldId id="294" r:id="rId33"/>
    <p:sldId id="306" r:id="rId34"/>
    <p:sldId id="307" r:id="rId35"/>
    <p:sldId id="308" r:id="rId36"/>
    <p:sldId id="295" r:id="rId37"/>
    <p:sldId id="309" r:id="rId38"/>
    <p:sldId id="296" r:id="rId39"/>
    <p:sldId id="310" r:id="rId40"/>
    <p:sldId id="297" r:id="rId41"/>
    <p:sldId id="311" r:id="rId42"/>
    <p:sldId id="298" r:id="rId43"/>
    <p:sldId id="312" r:id="rId44"/>
    <p:sldId id="313" r:id="rId45"/>
    <p:sldId id="315" r:id="rId46"/>
    <p:sldId id="317" r:id="rId47"/>
    <p:sldId id="316" r:id="rId48"/>
    <p:sldId id="318" r:id="rId49"/>
    <p:sldId id="319" r:id="rId50"/>
    <p:sldId id="321" r:id="rId51"/>
    <p:sldId id="320" r:id="rId52"/>
    <p:sldId id="261" r:id="rId53"/>
  </p:sldIdLst>
  <p:sldSz cx="12192000" cy="6858000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4747" userDrawn="1">
          <p15:clr>
            <a:srgbClr val="A4A3A4"/>
          </p15:clr>
        </p15:guide>
        <p15:guide id="3" pos="2933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87CD"/>
    <a:srgbClr val="0587CE"/>
    <a:srgbClr val="2A87CE"/>
    <a:srgbClr val="DF6A2B"/>
    <a:srgbClr val="FAFAFA"/>
    <a:srgbClr val="281C1A"/>
    <a:srgbClr val="0A65C0"/>
    <a:srgbClr val="231715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43" autoAdjust="0"/>
    <p:restoredTop sz="94643"/>
  </p:normalViewPr>
  <p:slideViewPr>
    <p:cSldViewPr snapToGrid="0" snapToObjects="1">
      <p:cViewPr>
        <p:scale>
          <a:sx n="75" d="100"/>
          <a:sy n="75" d="100"/>
        </p:scale>
        <p:origin x="312" y="180"/>
      </p:cViewPr>
      <p:guideLst>
        <p:guide orient="horz" pos="2160"/>
        <p:guide pos="474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2536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A54850-B537-F94F-8474-74DD9960B2A8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3E1D1-F249-1040-B478-4D8D442F517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54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3E1D1-F249-1040-B478-4D8D442F5175}" type="slidenum">
              <a:rPr kumimoji="1" lang="zh-CN" altLang="en-US" smtClean="0"/>
              <a:t>52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2486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提取 17"/>
          <p:cNvSpPr/>
          <p:nvPr userDrawn="1"/>
        </p:nvSpPr>
        <p:spPr>
          <a:xfrm rot="16200000" flipH="1">
            <a:off x="7786735" y="1557330"/>
            <a:ext cx="5442231" cy="3405783"/>
          </a:xfrm>
          <a:prstGeom prst="flowChartExtract">
            <a:avLst/>
          </a:prstGeom>
          <a:solidFill>
            <a:srgbClr val="0587C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FC093C3D-7906-4ED3-8E4D-4DE040C5448B}"/>
              </a:ext>
            </a:extLst>
          </p:cNvPr>
          <p:cNvSpPr txBox="1"/>
          <p:nvPr userDrawn="1"/>
        </p:nvSpPr>
        <p:spPr>
          <a:xfrm>
            <a:off x="1972793" y="3422782"/>
            <a:ext cx="69497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400" b="1" dirty="0">
                <a:solidFill>
                  <a:srgbClr val="23171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XiaoBiaoSong-B05S" charset="-122"/>
              </a:rPr>
              <a:t>程序设计教程（微课版）</a:t>
            </a:r>
          </a:p>
        </p:txBody>
      </p:sp>
      <p:cxnSp>
        <p:nvCxnSpPr>
          <p:cNvPr id="27" name="直线连接符 15">
            <a:extLst>
              <a:ext uri="{FF2B5EF4-FFF2-40B4-BE49-F238E27FC236}">
                <a16:creationId xmlns:a16="http://schemas.microsoft.com/office/drawing/2014/main" xmlns="" id="{1A628826-B2EA-4E74-B357-C64DC606A6F8}"/>
              </a:ext>
            </a:extLst>
          </p:cNvPr>
          <p:cNvCxnSpPr>
            <a:cxnSpLocks/>
          </p:cNvCxnSpPr>
          <p:nvPr userDrawn="1"/>
        </p:nvCxnSpPr>
        <p:spPr>
          <a:xfrm>
            <a:off x="1901043" y="3429880"/>
            <a:ext cx="6419620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xmlns="" id="{C6A47B26-61BE-4766-B5AA-5006AF59B9B3}"/>
              </a:ext>
            </a:extLst>
          </p:cNvPr>
          <p:cNvSpPr txBox="1"/>
          <p:nvPr userDrawn="1"/>
        </p:nvSpPr>
        <p:spPr>
          <a:xfrm>
            <a:off x="1762015" y="2508126"/>
            <a:ext cx="6901952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zh-CN" sz="5400" b="1" spc="100" dirty="0">
                <a:solidFill>
                  <a:srgbClr val="0587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XiaoBiaoSong-B05S" charset="-122"/>
              </a:rPr>
              <a:t>JavaScript</a:t>
            </a:r>
            <a:r>
              <a:rPr kumimoji="1" lang="zh-CN" altLang="en-US" sz="5400" b="1" spc="100" dirty="0">
                <a:solidFill>
                  <a:srgbClr val="0587C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FZXiaoBiaoSong-B05S" charset="-122"/>
              </a:rPr>
              <a:t>前端开发</a:t>
            </a:r>
            <a:endParaRPr kumimoji="1" lang="en-US" altLang="zh-CN" sz="5400" b="1" spc="100" dirty="0">
              <a:solidFill>
                <a:srgbClr val="0587C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FZXiaoBiaoSong-B05S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87C07B4-FFD3-4439-94A8-FBD6058B3BB4}"/>
              </a:ext>
            </a:extLst>
          </p:cNvPr>
          <p:cNvSpPr txBox="1"/>
          <p:nvPr userDrawn="1"/>
        </p:nvSpPr>
        <p:spPr>
          <a:xfrm>
            <a:off x="220980" y="182571"/>
            <a:ext cx="6294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工业和信息化“十三五”人才培养规划教材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0924F968-D5FC-491E-B4ED-44C0299F5424}"/>
              </a:ext>
            </a:extLst>
          </p:cNvPr>
          <p:cNvSpPr txBox="1"/>
          <p:nvPr userDrawn="1"/>
        </p:nvSpPr>
        <p:spPr>
          <a:xfrm>
            <a:off x="4082143" y="6493804"/>
            <a:ext cx="293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人民邮电出版社 北京</a:t>
            </a:r>
          </a:p>
        </p:txBody>
      </p:sp>
    </p:spTree>
    <p:extLst>
      <p:ext uri="{BB962C8B-B14F-4D97-AF65-F5344CB8AC3E}">
        <p14:creationId xmlns:p14="http://schemas.microsoft.com/office/powerpoint/2010/main" val="133389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5082"/>
            <a:ext cx="10972800" cy="58507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849220-03CE-40BF-AB02-D6B5397AD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500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49C85A6-CBBF-4A27-AEA7-789B211B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3374808-80C2-4592-B594-641061B8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9EF8EFD-8B20-42CE-ADEA-A558240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625600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838450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4046538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xmlns="" id="{02D68DB7-B94B-44E6-8FE3-7E087A2E49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63938" y="5254625"/>
            <a:ext cx="827087" cy="828675"/>
            <a:chOff x="3563616" y="5254690"/>
            <a:chExt cx="828000" cy="828000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xmlns="" id="{FCF2626A-EB24-4FEB-8373-A35A8BEBA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3616" y="5254690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xmlns="" id="{895904D7-D9BB-4F1D-89B3-E19DEF2304E1}"/>
                </a:ext>
              </a:extLst>
            </p:cNvPr>
            <p:cNvSpPr txBox="1"/>
            <p:nvPr/>
          </p:nvSpPr>
          <p:spPr>
            <a:xfrm>
              <a:off x="3639900" y="5406966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762244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xmlns="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964040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xmlns="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4189887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xmlns="" id="{BDA26BA9-292D-4100-9B71-5B27D1AE8C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71221" y="5394183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8241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49C85A6-CBBF-4A27-AEA7-789B211B5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43374808-80C2-4592-B594-641061B86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B9EF8EFD-8B20-42CE-ADEA-A558240E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625600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838450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4046538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762244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xmlns="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964040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xmlns="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4189887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xmlns="" id="{65575793-6C41-4604-997F-5B4793B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5082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188864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401714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3609802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325508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xmlns="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527304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xmlns="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3753151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xmlns="" id="{65575793-6C41-4604-997F-5B4793B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EC9ED0FA-43B5-4714-80CF-1F058B31B1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51237" y="4703817"/>
            <a:ext cx="828675" cy="828675"/>
            <a:chOff x="2984793" y="4046659"/>
            <a:chExt cx="828000" cy="8280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884636AC-9C50-421E-A6CE-00BA8995CA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9D7C3DF2-E86E-4D64-9C96-FB88FB1B1C8C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占位符 10">
            <a:extLst>
              <a:ext uri="{FF2B5EF4-FFF2-40B4-BE49-F238E27FC236}">
                <a16:creationId xmlns:a16="http://schemas.microsoft.com/office/drawing/2014/main" xmlns="" id="{BD585C31-96A4-4B83-ADB0-C8C3C71F20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05337" y="4847166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BA06C19D-D1ED-4911-920E-9FF2CF32F7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69154" y="5785991"/>
            <a:ext cx="828675" cy="828675"/>
            <a:chOff x="2984793" y="4046659"/>
            <a:chExt cx="828000" cy="82800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3A91035-BD44-409B-9529-54636B026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85D38F56-C5D0-4A48-A9BB-9B8185725272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占位符 10">
            <a:extLst>
              <a:ext uri="{FF2B5EF4-FFF2-40B4-BE49-F238E27FC236}">
                <a16:creationId xmlns:a16="http://schemas.microsoft.com/office/drawing/2014/main" xmlns="" id="{B93458B5-5680-4CE6-86FD-77588A25CC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3254" y="5929340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989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xmlns="" id="{57DC78AF-D9D2-41D2-BBC0-09DBA96EBD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827213" y="1188864"/>
            <a:ext cx="828675" cy="828675"/>
            <a:chOff x="1827149" y="1625954"/>
            <a:chExt cx="828000" cy="828000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xmlns="" id="{132C3845-229C-4939-86DA-033E39C676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27149" y="1625954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xmlns="" id="{E79156D0-3E2C-4ABE-9303-8956D30780EA}"/>
                </a:ext>
              </a:extLst>
            </p:cNvPr>
            <p:cNvSpPr txBox="1"/>
            <p:nvPr/>
          </p:nvSpPr>
          <p:spPr>
            <a:xfrm>
              <a:off x="1904873" y="1782989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96AE0A65-E0BD-422E-B243-162955F6FC9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406650" y="2128754"/>
            <a:ext cx="827088" cy="828675"/>
            <a:chOff x="2405971" y="2838627"/>
            <a:chExt cx="828000" cy="8280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xmlns="" id="{F491DE10-D9C7-40DF-B652-311063BCE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5971" y="2838627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D8C5094D-8D89-47B1-8AF3-0BAB4E81B9CF}"/>
                </a:ext>
              </a:extLst>
            </p:cNvPr>
            <p:cNvSpPr txBox="1"/>
            <p:nvPr/>
          </p:nvSpPr>
          <p:spPr>
            <a:xfrm>
              <a:off x="2482255" y="2990903"/>
              <a:ext cx="67543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D0196234-AED1-46ED-8E1C-6412DB33F91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984500" y="3159418"/>
            <a:ext cx="828675" cy="828675"/>
            <a:chOff x="2984793" y="4046659"/>
            <a:chExt cx="828000" cy="828000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xmlns="" id="{725F0525-368F-450B-8DA1-B977FBD2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xmlns="" id="{EE932E05-9E92-4458-A267-D17978048DE8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占位符 10">
            <a:extLst>
              <a:ext uri="{FF2B5EF4-FFF2-40B4-BE49-F238E27FC236}">
                <a16:creationId xmlns:a16="http://schemas.microsoft.com/office/drawing/2014/main" xmlns="" id="{29D9A258-AFAA-44CD-923D-9B3A7D46D4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84500" y="1325508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xmlns="" id="{3C13A32B-E41A-4DBD-8364-1EA8F4086D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49638" y="2254344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xmlns="" id="{A97EBA52-2CBD-4771-86F9-E80B16D962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3302767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xmlns="" id="{65575793-6C41-4604-997F-5B4793B2D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xmlns="" id="{EC9ED0FA-43B5-4714-80CF-1F058B31B10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551237" y="4089657"/>
            <a:ext cx="828675" cy="828675"/>
            <a:chOff x="2984793" y="4046659"/>
            <a:chExt cx="828000" cy="828000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xmlns="" id="{884636AC-9C50-421E-A6CE-00BA8995CA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xmlns="" id="{9D7C3DF2-E86E-4D64-9C96-FB88FB1B1C8C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占位符 10">
            <a:extLst>
              <a:ext uri="{FF2B5EF4-FFF2-40B4-BE49-F238E27FC236}">
                <a16:creationId xmlns:a16="http://schemas.microsoft.com/office/drawing/2014/main" xmlns="" id="{BD585C31-96A4-4B83-ADB0-C8C3C71F20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05337" y="4233006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BA06C19D-D1ED-4911-920E-9FF2CF32F7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69154" y="5089943"/>
            <a:ext cx="828675" cy="828675"/>
            <a:chOff x="2984793" y="4046659"/>
            <a:chExt cx="828000" cy="828000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xmlns="" id="{A3A91035-BD44-409B-9529-54636B026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85D38F56-C5D0-4A48-A9BB-9B8185725272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文本占位符 10">
            <a:extLst>
              <a:ext uri="{FF2B5EF4-FFF2-40B4-BE49-F238E27FC236}">
                <a16:creationId xmlns:a16="http://schemas.microsoft.com/office/drawing/2014/main" xmlns="" id="{B93458B5-5680-4CE6-86FD-77588A25CC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23254" y="5233292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xmlns="" id="{F9A6A77B-522B-4CAA-8F65-2CC18E55808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717339" y="6038462"/>
            <a:ext cx="828675" cy="828675"/>
            <a:chOff x="2984793" y="4046659"/>
            <a:chExt cx="828000" cy="828000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xmlns="" id="{876F4BFF-6835-4A3D-9E52-F2B295B5D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4793" y="4046659"/>
              <a:ext cx="828000" cy="828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xmlns="" id="{163EBC8F-7EF4-4210-892D-FE3499BAE19D}"/>
                </a:ext>
              </a:extLst>
            </p:cNvPr>
            <p:cNvSpPr txBox="1"/>
            <p:nvPr/>
          </p:nvSpPr>
          <p:spPr>
            <a:xfrm>
              <a:off x="3062518" y="4198935"/>
              <a:ext cx="672552" cy="52344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8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06</a:t>
              </a:r>
              <a:endPara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文本占位符 10">
            <a:extLst>
              <a:ext uri="{FF2B5EF4-FFF2-40B4-BE49-F238E27FC236}">
                <a16:creationId xmlns:a16="http://schemas.microsoft.com/office/drawing/2014/main" xmlns="" id="{28C423EE-4922-443F-8E2A-1B105910A6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71439" y="6181811"/>
            <a:ext cx="6259512" cy="544394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094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8364" y="186387"/>
            <a:ext cx="10515600" cy="548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90839"/>
            <a:ext cx="10515600" cy="4676321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  <a:lvl5pPr>
              <a:lnSpc>
                <a:spcPct val="120000"/>
              </a:lnSpc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5792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36525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38600" y="2881408"/>
            <a:ext cx="7769772" cy="894769"/>
          </a:xfrm>
          <a:prstGeom prst="rect">
            <a:avLst/>
          </a:prstGeom>
        </p:spPr>
        <p:txBody>
          <a:bodyPr anchor="b"/>
          <a:lstStyle>
            <a:lvl1pPr>
              <a:defRPr sz="4400" b="1">
                <a:solidFill>
                  <a:srgbClr val="0587C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8" name="直线连接符 6"/>
          <p:cNvCxnSpPr/>
          <p:nvPr userDrawn="1"/>
        </p:nvCxnSpPr>
        <p:spPr>
          <a:xfrm>
            <a:off x="3894773" y="2420303"/>
            <a:ext cx="8297227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7"/>
          <p:cNvCxnSpPr/>
          <p:nvPr userDrawn="1"/>
        </p:nvCxnSpPr>
        <p:spPr>
          <a:xfrm>
            <a:off x="3890269" y="4160084"/>
            <a:ext cx="8301731" cy="0"/>
          </a:xfrm>
          <a:prstGeom prst="line">
            <a:avLst/>
          </a:prstGeom>
          <a:ln w="12700">
            <a:solidFill>
              <a:srgbClr val="2317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0" y="2414588"/>
            <a:ext cx="3900488" cy="1757362"/>
          </a:xfrm>
          <a:prstGeom prst="rect">
            <a:avLst/>
          </a:prstGeom>
          <a:solidFill>
            <a:srgbClr val="0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/>
          <p:cNvSpPr/>
          <p:nvPr userDrawn="1"/>
        </p:nvSpPr>
        <p:spPr>
          <a:xfrm>
            <a:off x="2848567" y="2989661"/>
            <a:ext cx="723309" cy="723309"/>
          </a:xfrm>
          <a:prstGeom prst="ellipse">
            <a:avLst/>
          </a:prstGeom>
          <a:noFill/>
          <a:ln>
            <a:solidFill>
              <a:srgbClr val="FAFA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4" name="组 17"/>
          <p:cNvGrpSpPr/>
          <p:nvPr userDrawn="1"/>
        </p:nvGrpSpPr>
        <p:grpSpPr>
          <a:xfrm>
            <a:off x="3146961" y="3170712"/>
            <a:ext cx="166255" cy="389093"/>
            <a:chOff x="3146961" y="3170712"/>
            <a:chExt cx="166255" cy="389093"/>
          </a:xfrm>
        </p:grpSpPr>
        <p:cxnSp>
          <p:nvCxnSpPr>
            <p:cNvPr id="15" name="直线连接符 14"/>
            <p:cNvCxnSpPr/>
            <p:nvPr/>
          </p:nvCxnSpPr>
          <p:spPr>
            <a:xfrm>
              <a:off x="3146961" y="3170712"/>
              <a:ext cx="166255" cy="195943"/>
            </a:xfrm>
            <a:prstGeom prst="line">
              <a:avLst/>
            </a:prstGeom>
            <a:ln w="127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/>
            <p:cNvCxnSpPr/>
            <p:nvPr/>
          </p:nvCxnSpPr>
          <p:spPr>
            <a:xfrm flipV="1">
              <a:off x="3146961" y="3363862"/>
              <a:ext cx="166255" cy="195943"/>
            </a:xfrm>
            <a:prstGeom prst="line">
              <a:avLst/>
            </a:prstGeom>
            <a:ln w="12700">
              <a:solidFill>
                <a:srgbClr val="FAFAF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555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41" y="92170"/>
            <a:ext cx="10515600" cy="6584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80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BE0DC-6F04-B345-A63D-829BA653CC9A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780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BE0DC-6F04-B345-A63D-829BA653CC9A}" type="datetimeFigureOut">
              <a:rPr kumimoji="1" lang="zh-CN" altLang="en-US" smtClean="0"/>
              <a:t>2020/5/9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75813-EB15-2349-9F9B-23F8203B2EBC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003300"/>
            <a:ext cx="10515600" cy="5173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xmlns="" id="{FC74E9D2-8E79-4450-9EE6-5AEC95D7353C}"/>
              </a:ext>
            </a:extLst>
          </p:cNvPr>
          <p:cNvSpPr/>
          <p:nvPr userDrawn="1"/>
        </p:nvSpPr>
        <p:spPr>
          <a:xfrm>
            <a:off x="0" y="-1"/>
            <a:ext cx="7820167" cy="823913"/>
          </a:xfrm>
          <a:prstGeom prst="rect">
            <a:avLst/>
          </a:prstGeom>
          <a:solidFill>
            <a:srgbClr val="2987CD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94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62" r:id="rId4"/>
    <p:sldLayoutId id="2147483663" r:id="rId5"/>
    <p:sldLayoutId id="2147483650" r:id="rId6"/>
    <p:sldLayoutId id="2147483651" r:id="rId7"/>
    <p:sldLayoutId id="2147483654" r:id="rId8"/>
    <p:sldLayoutId id="2147483655" r:id="rId9"/>
    <p:sldLayoutId id="214748366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package" Target="../embeddings/Microsoft_Word_Document1.docx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tags" Target="../tags/tag57.xml"/><Relationship Id="rId3" Type="http://schemas.openxmlformats.org/officeDocument/2006/relationships/tags" Target="../tags/tag34.xml"/><Relationship Id="rId21" Type="http://schemas.openxmlformats.org/officeDocument/2006/relationships/tags" Target="../tags/tag52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tags" Target="../tags/tag56.xml"/><Relationship Id="rId2" Type="http://schemas.openxmlformats.org/officeDocument/2006/relationships/tags" Target="../tags/tag33.xml"/><Relationship Id="rId16" Type="http://schemas.openxmlformats.org/officeDocument/2006/relationships/tags" Target="../tags/tag47.xml"/><Relationship Id="rId20" Type="http://schemas.openxmlformats.org/officeDocument/2006/relationships/tags" Target="../tags/tag51.xml"/><Relationship Id="rId29" Type="http://schemas.openxmlformats.org/officeDocument/2006/relationships/tags" Target="../tags/tag60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tags" Target="../tags/tag55.xml"/><Relationship Id="rId32" Type="http://schemas.openxmlformats.org/officeDocument/2006/relationships/slide" Target="slide23.xml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tags" Target="../tags/tag54.xml"/><Relationship Id="rId28" Type="http://schemas.openxmlformats.org/officeDocument/2006/relationships/tags" Target="../tags/tag59.xml"/><Relationship Id="rId10" Type="http://schemas.openxmlformats.org/officeDocument/2006/relationships/tags" Target="../tags/tag41.xml"/><Relationship Id="rId19" Type="http://schemas.openxmlformats.org/officeDocument/2006/relationships/tags" Target="../tags/tag5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tags" Target="../tags/tag53.xml"/><Relationship Id="rId27" Type="http://schemas.openxmlformats.org/officeDocument/2006/relationships/tags" Target="../tags/tag58.xml"/><Relationship Id="rId30" Type="http://schemas.openxmlformats.org/officeDocument/2006/relationships/tags" Target="../tags/tag6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69.xml"/><Relationship Id="rId13" Type="http://schemas.openxmlformats.org/officeDocument/2006/relationships/tags" Target="../tags/tag74.xml"/><Relationship Id="rId18" Type="http://schemas.openxmlformats.org/officeDocument/2006/relationships/tags" Target="../tags/tag79.xml"/><Relationship Id="rId26" Type="http://schemas.openxmlformats.org/officeDocument/2006/relationships/tags" Target="../tags/tag87.xml"/><Relationship Id="rId3" Type="http://schemas.openxmlformats.org/officeDocument/2006/relationships/tags" Target="../tags/tag64.xml"/><Relationship Id="rId21" Type="http://schemas.openxmlformats.org/officeDocument/2006/relationships/tags" Target="../tags/tag82.xml"/><Relationship Id="rId7" Type="http://schemas.openxmlformats.org/officeDocument/2006/relationships/tags" Target="../tags/tag68.xml"/><Relationship Id="rId12" Type="http://schemas.openxmlformats.org/officeDocument/2006/relationships/tags" Target="../tags/tag73.xml"/><Relationship Id="rId17" Type="http://schemas.openxmlformats.org/officeDocument/2006/relationships/tags" Target="../tags/tag78.xml"/><Relationship Id="rId25" Type="http://schemas.openxmlformats.org/officeDocument/2006/relationships/tags" Target="../tags/tag86.xml"/><Relationship Id="rId33" Type="http://schemas.openxmlformats.org/officeDocument/2006/relationships/slide" Target="slide25.xml"/><Relationship Id="rId2" Type="http://schemas.openxmlformats.org/officeDocument/2006/relationships/tags" Target="../tags/tag63.xml"/><Relationship Id="rId16" Type="http://schemas.openxmlformats.org/officeDocument/2006/relationships/tags" Target="../tags/tag77.xml"/><Relationship Id="rId20" Type="http://schemas.openxmlformats.org/officeDocument/2006/relationships/tags" Target="../tags/tag81.xml"/><Relationship Id="rId29" Type="http://schemas.openxmlformats.org/officeDocument/2006/relationships/tags" Target="../tags/tag90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11" Type="http://schemas.openxmlformats.org/officeDocument/2006/relationships/tags" Target="../tags/tag72.xml"/><Relationship Id="rId24" Type="http://schemas.openxmlformats.org/officeDocument/2006/relationships/tags" Target="../tags/tag85.xml"/><Relationship Id="rId32" Type="http://schemas.openxmlformats.org/officeDocument/2006/relationships/slide" Target="slide23.xml"/><Relationship Id="rId5" Type="http://schemas.openxmlformats.org/officeDocument/2006/relationships/tags" Target="../tags/tag66.xml"/><Relationship Id="rId15" Type="http://schemas.openxmlformats.org/officeDocument/2006/relationships/tags" Target="../tags/tag76.xml"/><Relationship Id="rId23" Type="http://schemas.openxmlformats.org/officeDocument/2006/relationships/tags" Target="../tags/tag84.xml"/><Relationship Id="rId28" Type="http://schemas.openxmlformats.org/officeDocument/2006/relationships/tags" Target="../tags/tag89.xml"/><Relationship Id="rId10" Type="http://schemas.openxmlformats.org/officeDocument/2006/relationships/tags" Target="../tags/tag71.xml"/><Relationship Id="rId19" Type="http://schemas.openxmlformats.org/officeDocument/2006/relationships/tags" Target="../tags/tag8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65.xml"/><Relationship Id="rId9" Type="http://schemas.openxmlformats.org/officeDocument/2006/relationships/tags" Target="../tags/tag70.xml"/><Relationship Id="rId14" Type="http://schemas.openxmlformats.org/officeDocument/2006/relationships/tags" Target="../tags/tag75.xml"/><Relationship Id="rId22" Type="http://schemas.openxmlformats.org/officeDocument/2006/relationships/tags" Target="../tags/tag83.xml"/><Relationship Id="rId27" Type="http://schemas.openxmlformats.org/officeDocument/2006/relationships/tags" Target="../tags/tag88.xml"/><Relationship Id="rId30" Type="http://schemas.openxmlformats.org/officeDocument/2006/relationships/tags" Target="../tags/tag9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18" Type="http://schemas.openxmlformats.org/officeDocument/2006/relationships/tags" Target="../tags/tag109.xml"/><Relationship Id="rId26" Type="http://schemas.openxmlformats.org/officeDocument/2006/relationships/tags" Target="../tags/tag117.xml"/><Relationship Id="rId3" Type="http://schemas.openxmlformats.org/officeDocument/2006/relationships/tags" Target="../tags/tag94.xml"/><Relationship Id="rId21" Type="http://schemas.openxmlformats.org/officeDocument/2006/relationships/tags" Target="../tags/tag112.xml"/><Relationship Id="rId34" Type="http://schemas.openxmlformats.org/officeDocument/2006/relationships/slide" Target="slide27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17" Type="http://schemas.openxmlformats.org/officeDocument/2006/relationships/tags" Target="../tags/tag108.xml"/><Relationship Id="rId25" Type="http://schemas.openxmlformats.org/officeDocument/2006/relationships/tags" Target="../tags/tag116.xml"/><Relationship Id="rId33" Type="http://schemas.openxmlformats.org/officeDocument/2006/relationships/slide" Target="slide25.xml"/><Relationship Id="rId2" Type="http://schemas.openxmlformats.org/officeDocument/2006/relationships/tags" Target="../tags/tag93.xml"/><Relationship Id="rId16" Type="http://schemas.openxmlformats.org/officeDocument/2006/relationships/tags" Target="../tags/tag107.xml"/><Relationship Id="rId20" Type="http://schemas.openxmlformats.org/officeDocument/2006/relationships/tags" Target="../tags/tag111.xml"/><Relationship Id="rId29" Type="http://schemas.openxmlformats.org/officeDocument/2006/relationships/tags" Target="../tags/tag120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24" Type="http://schemas.openxmlformats.org/officeDocument/2006/relationships/tags" Target="../tags/tag115.xml"/><Relationship Id="rId32" Type="http://schemas.openxmlformats.org/officeDocument/2006/relationships/slide" Target="slide23.xml"/><Relationship Id="rId5" Type="http://schemas.openxmlformats.org/officeDocument/2006/relationships/tags" Target="../tags/tag96.xml"/><Relationship Id="rId15" Type="http://schemas.openxmlformats.org/officeDocument/2006/relationships/tags" Target="../tags/tag106.xml"/><Relationship Id="rId23" Type="http://schemas.openxmlformats.org/officeDocument/2006/relationships/tags" Target="../tags/tag114.xml"/><Relationship Id="rId28" Type="http://schemas.openxmlformats.org/officeDocument/2006/relationships/tags" Target="../tags/tag119.xml"/><Relationship Id="rId10" Type="http://schemas.openxmlformats.org/officeDocument/2006/relationships/tags" Target="../tags/tag101.xml"/><Relationship Id="rId19" Type="http://schemas.openxmlformats.org/officeDocument/2006/relationships/tags" Target="../tags/tag11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tags" Target="../tags/tag105.xml"/><Relationship Id="rId22" Type="http://schemas.openxmlformats.org/officeDocument/2006/relationships/tags" Target="../tags/tag113.xml"/><Relationship Id="rId27" Type="http://schemas.openxmlformats.org/officeDocument/2006/relationships/tags" Target="../tags/tag118.xml"/><Relationship Id="rId30" Type="http://schemas.openxmlformats.org/officeDocument/2006/relationships/tags" Target="../tags/tag12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tags" Target="../tags/tag134.xml"/><Relationship Id="rId18" Type="http://schemas.openxmlformats.org/officeDocument/2006/relationships/tags" Target="../tags/tag139.xml"/><Relationship Id="rId26" Type="http://schemas.openxmlformats.org/officeDocument/2006/relationships/tags" Target="../tags/tag147.xml"/><Relationship Id="rId3" Type="http://schemas.openxmlformats.org/officeDocument/2006/relationships/tags" Target="../tags/tag124.xml"/><Relationship Id="rId21" Type="http://schemas.openxmlformats.org/officeDocument/2006/relationships/tags" Target="../tags/tag142.xml"/><Relationship Id="rId34" Type="http://schemas.openxmlformats.org/officeDocument/2006/relationships/slide" Target="slide27.xml"/><Relationship Id="rId7" Type="http://schemas.openxmlformats.org/officeDocument/2006/relationships/tags" Target="../tags/tag128.xml"/><Relationship Id="rId12" Type="http://schemas.openxmlformats.org/officeDocument/2006/relationships/tags" Target="../tags/tag133.xml"/><Relationship Id="rId17" Type="http://schemas.openxmlformats.org/officeDocument/2006/relationships/tags" Target="../tags/tag138.xml"/><Relationship Id="rId25" Type="http://schemas.openxmlformats.org/officeDocument/2006/relationships/tags" Target="../tags/tag146.xml"/><Relationship Id="rId33" Type="http://schemas.openxmlformats.org/officeDocument/2006/relationships/slide" Target="slide25.xml"/><Relationship Id="rId2" Type="http://schemas.openxmlformats.org/officeDocument/2006/relationships/tags" Target="../tags/tag123.xml"/><Relationship Id="rId16" Type="http://schemas.openxmlformats.org/officeDocument/2006/relationships/tags" Target="../tags/tag137.xml"/><Relationship Id="rId20" Type="http://schemas.openxmlformats.org/officeDocument/2006/relationships/tags" Target="../tags/tag141.xml"/><Relationship Id="rId29" Type="http://schemas.openxmlformats.org/officeDocument/2006/relationships/tags" Target="../tags/tag150.xml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tags" Target="../tags/tag132.xml"/><Relationship Id="rId24" Type="http://schemas.openxmlformats.org/officeDocument/2006/relationships/tags" Target="../tags/tag145.xml"/><Relationship Id="rId32" Type="http://schemas.openxmlformats.org/officeDocument/2006/relationships/slide" Target="slide23.xml"/><Relationship Id="rId5" Type="http://schemas.openxmlformats.org/officeDocument/2006/relationships/tags" Target="../tags/tag126.xml"/><Relationship Id="rId15" Type="http://schemas.openxmlformats.org/officeDocument/2006/relationships/tags" Target="../tags/tag136.xml"/><Relationship Id="rId23" Type="http://schemas.openxmlformats.org/officeDocument/2006/relationships/tags" Target="../tags/tag144.xml"/><Relationship Id="rId28" Type="http://schemas.openxmlformats.org/officeDocument/2006/relationships/tags" Target="../tags/tag149.xml"/><Relationship Id="rId10" Type="http://schemas.openxmlformats.org/officeDocument/2006/relationships/tags" Target="../tags/tag131.xml"/><Relationship Id="rId19" Type="http://schemas.openxmlformats.org/officeDocument/2006/relationships/tags" Target="../tags/tag14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tags" Target="../tags/tag135.xml"/><Relationship Id="rId22" Type="http://schemas.openxmlformats.org/officeDocument/2006/relationships/tags" Target="../tags/tag143.xml"/><Relationship Id="rId27" Type="http://schemas.openxmlformats.org/officeDocument/2006/relationships/tags" Target="../tags/tag148.xml"/><Relationship Id="rId30" Type="http://schemas.openxmlformats.org/officeDocument/2006/relationships/tags" Target="../tags/tag151.xml"/><Relationship Id="rId35" Type="http://schemas.openxmlformats.org/officeDocument/2006/relationships/slide" Target="slide3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tags" Target="../tags/tag169.xml"/><Relationship Id="rId26" Type="http://schemas.openxmlformats.org/officeDocument/2006/relationships/tags" Target="../tags/tag177.xml"/><Relationship Id="rId3" Type="http://schemas.openxmlformats.org/officeDocument/2006/relationships/tags" Target="../tags/tag154.xml"/><Relationship Id="rId21" Type="http://schemas.openxmlformats.org/officeDocument/2006/relationships/tags" Target="../tags/tag172.xml"/><Relationship Id="rId34" Type="http://schemas.openxmlformats.org/officeDocument/2006/relationships/slide" Target="slide27.xml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tags" Target="../tags/tag168.xml"/><Relationship Id="rId25" Type="http://schemas.openxmlformats.org/officeDocument/2006/relationships/tags" Target="../tags/tag176.xml"/><Relationship Id="rId33" Type="http://schemas.openxmlformats.org/officeDocument/2006/relationships/slide" Target="slide25.xml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tags" Target="../tags/tag171.xml"/><Relationship Id="rId29" Type="http://schemas.openxmlformats.org/officeDocument/2006/relationships/tags" Target="../tags/tag180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tags" Target="../tags/tag175.xml"/><Relationship Id="rId32" Type="http://schemas.openxmlformats.org/officeDocument/2006/relationships/slide" Target="slide23.xml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tags" Target="../tags/tag174.xml"/><Relationship Id="rId28" Type="http://schemas.openxmlformats.org/officeDocument/2006/relationships/tags" Target="../tags/tag179.xml"/><Relationship Id="rId36" Type="http://schemas.openxmlformats.org/officeDocument/2006/relationships/slide" Target="slide36.xml"/><Relationship Id="rId10" Type="http://schemas.openxmlformats.org/officeDocument/2006/relationships/tags" Target="../tags/tag161.xml"/><Relationship Id="rId19" Type="http://schemas.openxmlformats.org/officeDocument/2006/relationships/tags" Target="../tags/tag17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tags" Target="../tags/tag173.xml"/><Relationship Id="rId27" Type="http://schemas.openxmlformats.org/officeDocument/2006/relationships/tags" Target="../tags/tag178.xml"/><Relationship Id="rId30" Type="http://schemas.openxmlformats.org/officeDocument/2006/relationships/tags" Target="../tags/tag181.xml"/><Relationship Id="rId35" Type="http://schemas.openxmlformats.org/officeDocument/2006/relationships/slide" Target="slide3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tags" Target="../tags/tag207.xml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34" Type="http://schemas.openxmlformats.org/officeDocument/2006/relationships/slide" Target="slide27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tags" Target="../tags/tag206.xml"/><Relationship Id="rId33" Type="http://schemas.openxmlformats.org/officeDocument/2006/relationships/slide" Target="slide25.xml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29" Type="http://schemas.openxmlformats.org/officeDocument/2006/relationships/tags" Target="../tags/tag210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tags" Target="../tags/tag205.xml"/><Relationship Id="rId32" Type="http://schemas.openxmlformats.org/officeDocument/2006/relationships/slide" Target="slide23.xml"/><Relationship Id="rId37" Type="http://schemas.openxmlformats.org/officeDocument/2006/relationships/slide" Target="slide38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tags" Target="../tags/tag204.xml"/><Relationship Id="rId28" Type="http://schemas.openxmlformats.org/officeDocument/2006/relationships/tags" Target="../tags/tag209.xml"/><Relationship Id="rId36" Type="http://schemas.openxmlformats.org/officeDocument/2006/relationships/slide" Target="slide36.xml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tags" Target="../tags/tag208.xml"/><Relationship Id="rId30" Type="http://schemas.openxmlformats.org/officeDocument/2006/relationships/tags" Target="../tags/tag211.xml"/><Relationship Id="rId35" Type="http://schemas.openxmlformats.org/officeDocument/2006/relationships/slide" Target="slide3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19.xml"/><Relationship Id="rId13" Type="http://schemas.openxmlformats.org/officeDocument/2006/relationships/tags" Target="../tags/tag224.xml"/><Relationship Id="rId18" Type="http://schemas.openxmlformats.org/officeDocument/2006/relationships/tags" Target="../tags/tag229.xml"/><Relationship Id="rId26" Type="http://schemas.openxmlformats.org/officeDocument/2006/relationships/tags" Target="../tags/tag237.xml"/><Relationship Id="rId3" Type="http://schemas.openxmlformats.org/officeDocument/2006/relationships/tags" Target="../tags/tag214.xml"/><Relationship Id="rId21" Type="http://schemas.openxmlformats.org/officeDocument/2006/relationships/tags" Target="../tags/tag232.xml"/><Relationship Id="rId34" Type="http://schemas.openxmlformats.org/officeDocument/2006/relationships/slide" Target="slide27.xml"/><Relationship Id="rId7" Type="http://schemas.openxmlformats.org/officeDocument/2006/relationships/tags" Target="../tags/tag218.xml"/><Relationship Id="rId12" Type="http://schemas.openxmlformats.org/officeDocument/2006/relationships/tags" Target="../tags/tag223.xml"/><Relationship Id="rId17" Type="http://schemas.openxmlformats.org/officeDocument/2006/relationships/tags" Target="../tags/tag228.xml"/><Relationship Id="rId25" Type="http://schemas.openxmlformats.org/officeDocument/2006/relationships/tags" Target="../tags/tag236.xml"/><Relationship Id="rId33" Type="http://schemas.openxmlformats.org/officeDocument/2006/relationships/slide" Target="slide25.xml"/><Relationship Id="rId38" Type="http://schemas.openxmlformats.org/officeDocument/2006/relationships/slide" Target="slide40.xml"/><Relationship Id="rId2" Type="http://schemas.openxmlformats.org/officeDocument/2006/relationships/tags" Target="../tags/tag213.xml"/><Relationship Id="rId16" Type="http://schemas.openxmlformats.org/officeDocument/2006/relationships/tags" Target="../tags/tag227.xml"/><Relationship Id="rId20" Type="http://schemas.openxmlformats.org/officeDocument/2006/relationships/tags" Target="../tags/tag231.xml"/><Relationship Id="rId29" Type="http://schemas.openxmlformats.org/officeDocument/2006/relationships/tags" Target="../tags/tag240.xml"/><Relationship Id="rId1" Type="http://schemas.openxmlformats.org/officeDocument/2006/relationships/tags" Target="../tags/tag212.xml"/><Relationship Id="rId6" Type="http://schemas.openxmlformats.org/officeDocument/2006/relationships/tags" Target="../tags/tag217.xml"/><Relationship Id="rId11" Type="http://schemas.openxmlformats.org/officeDocument/2006/relationships/tags" Target="../tags/tag222.xml"/><Relationship Id="rId24" Type="http://schemas.openxmlformats.org/officeDocument/2006/relationships/tags" Target="../tags/tag235.xml"/><Relationship Id="rId32" Type="http://schemas.openxmlformats.org/officeDocument/2006/relationships/slide" Target="slide23.xml"/><Relationship Id="rId37" Type="http://schemas.openxmlformats.org/officeDocument/2006/relationships/slide" Target="slide38.xml"/><Relationship Id="rId5" Type="http://schemas.openxmlformats.org/officeDocument/2006/relationships/tags" Target="../tags/tag216.xml"/><Relationship Id="rId15" Type="http://schemas.openxmlformats.org/officeDocument/2006/relationships/tags" Target="../tags/tag226.xml"/><Relationship Id="rId23" Type="http://schemas.openxmlformats.org/officeDocument/2006/relationships/tags" Target="../tags/tag234.xml"/><Relationship Id="rId28" Type="http://schemas.openxmlformats.org/officeDocument/2006/relationships/tags" Target="../tags/tag239.xml"/><Relationship Id="rId36" Type="http://schemas.openxmlformats.org/officeDocument/2006/relationships/slide" Target="slide36.xml"/><Relationship Id="rId10" Type="http://schemas.openxmlformats.org/officeDocument/2006/relationships/tags" Target="../tags/tag221.xml"/><Relationship Id="rId19" Type="http://schemas.openxmlformats.org/officeDocument/2006/relationships/tags" Target="../tags/tag230.xml"/><Relationship Id="rId31" Type="http://schemas.openxmlformats.org/officeDocument/2006/relationships/slideLayout" Target="../slideLayouts/slideLayout8.xml"/><Relationship Id="rId4" Type="http://schemas.openxmlformats.org/officeDocument/2006/relationships/tags" Target="../tags/tag215.xml"/><Relationship Id="rId9" Type="http://schemas.openxmlformats.org/officeDocument/2006/relationships/tags" Target="../tags/tag220.xml"/><Relationship Id="rId14" Type="http://schemas.openxmlformats.org/officeDocument/2006/relationships/tags" Target="../tags/tag225.xml"/><Relationship Id="rId22" Type="http://schemas.openxmlformats.org/officeDocument/2006/relationships/tags" Target="../tags/tag233.xml"/><Relationship Id="rId27" Type="http://schemas.openxmlformats.org/officeDocument/2006/relationships/tags" Target="../tags/tag238.xml"/><Relationship Id="rId30" Type="http://schemas.openxmlformats.org/officeDocument/2006/relationships/tags" Target="../tags/tag241.xml"/><Relationship Id="rId35" Type="http://schemas.openxmlformats.org/officeDocument/2006/relationships/slide" Target="slide3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249.xml"/><Relationship Id="rId13" Type="http://schemas.openxmlformats.org/officeDocument/2006/relationships/tags" Target="../tags/tag254.xml"/><Relationship Id="rId3" Type="http://schemas.openxmlformats.org/officeDocument/2006/relationships/tags" Target="../tags/tag244.xml"/><Relationship Id="rId7" Type="http://schemas.openxmlformats.org/officeDocument/2006/relationships/tags" Target="../tags/tag248.xml"/><Relationship Id="rId12" Type="http://schemas.openxmlformats.org/officeDocument/2006/relationships/tags" Target="../tags/tag253.xml"/><Relationship Id="rId2" Type="http://schemas.openxmlformats.org/officeDocument/2006/relationships/tags" Target="../tags/tag243.xml"/><Relationship Id="rId16" Type="http://schemas.openxmlformats.org/officeDocument/2006/relationships/slideLayout" Target="../slideLayouts/slideLayout9.xml"/><Relationship Id="rId1" Type="http://schemas.openxmlformats.org/officeDocument/2006/relationships/tags" Target="../tags/tag242.xml"/><Relationship Id="rId6" Type="http://schemas.openxmlformats.org/officeDocument/2006/relationships/tags" Target="../tags/tag247.xml"/><Relationship Id="rId11" Type="http://schemas.openxmlformats.org/officeDocument/2006/relationships/tags" Target="../tags/tag252.xml"/><Relationship Id="rId5" Type="http://schemas.openxmlformats.org/officeDocument/2006/relationships/tags" Target="../tags/tag246.xml"/><Relationship Id="rId15" Type="http://schemas.openxmlformats.org/officeDocument/2006/relationships/tags" Target="../tags/tag256.xml"/><Relationship Id="rId10" Type="http://schemas.openxmlformats.org/officeDocument/2006/relationships/tags" Target="../tags/tag251.xml"/><Relationship Id="rId4" Type="http://schemas.openxmlformats.org/officeDocument/2006/relationships/tags" Target="../tags/tag245.xml"/><Relationship Id="rId9" Type="http://schemas.openxmlformats.org/officeDocument/2006/relationships/tags" Target="../tags/tag250.xml"/><Relationship Id="rId14" Type="http://schemas.openxmlformats.org/officeDocument/2006/relationships/tags" Target="../tags/tag25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对象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13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85BF522-84C9-4FB2-B0F4-44712B36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对象框架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9A34199-9ED7-46FA-B85A-5722AAB7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在</a:t>
            </a:r>
            <a:r>
              <a:rPr lang="en-US" altLang="zh-CN" dirty="0"/>
              <a:t>JavaScript</a:t>
            </a:r>
            <a:r>
              <a:rPr lang="zh-CN" altLang="zh-CN" dirty="0"/>
              <a:t>中，包括两种对象，即自定义对象和预定义对象。自定义对象是根据需求自己创建对象。预定义对象是</a:t>
            </a:r>
            <a:r>
              <a:rPr lang="en-US" altLang="zh-CN" dirty="0"/>
              <a:t>JavaScript</a:t>
            </a:r>
            <a:r>
              <a:rPr lang="zh-CN" altLang="zh-CN" dirty="0"/>
              <a:t>提供的已经定义好的对象，用户可以直接使用。预定义对象包括浏览器对象和</a:t>
            </a:r>
            <a:r>
              <a:rPr lang="en-US" altLang="zh-CN" dirty="0"/>
              <a:t>JavaScript</a:t>
            </a:r>
            <a:r>
              <a:rPr lang="zh-CN" altLang="zh-CN" dirty="0"/>
              <a:t>内置对象。</a:t>
            </a:r>
          </a:p>
          <a:p>
            <a:r>
              <a:rPr lang="zh-CN" altLang="zh-CN" dirty="0"/>
              <a:t>浏览器对象是浏览器提供的、可供</a:t>
            </a:r>
            <a:r>
              <a:rPr lang="en-US" altLang="zh-CN" dirty="0"/>
              <a:t>JavaScript</a:t>
            </a:r>
            <a:r>
              <a:rPr lang="zh-CN" altLang="zh-CN" dirty="0"/>
              <a:t>使用的对象。现在，大部分浏览器可以根据系统当前的配置和所装载的页面自动地为</a:t>
            </a:r>
            <a:r>
              <a:rPr lang="en-US" altLang="zh-CN" dirty="0"/>
              <a:t>JavaScript</a:t>
            </a:r>
            <a:r>
              <a:rPr lang="zh-CN" altLang="zh-CN" dirty="0"/>
              <a:t>提供一些可供使用的对象。例如，本书前面经常使用到的</a:t>
            </a:r>
            <a:r>
              <a:rPr lang="en-US" altLang="zh-CN" dirty="0"/>
              <a:t>document</a:t>
            </a:r>
            <a:r>
              <a:rPr lang="zh-CN" altLang="zh-CN" dirty="0"/>
              <a:t>对象就是一个浏览器对象。在</a:t>
            </a:r>
            <a:r>
              <a:rPr lang="en-US" altLang="zh-CN" dirty="0"/>
              <a:t>JavaScript</a:t>
            </a:r>
            <a:r>
              <a:rPr lang="zh-CN" altLang="zh-CN" dirty="0"/>
              <a:t>程序中可以通过调用浏览器对象，获得一些相应的功能，我们将在第六章介绍浏览器对象的使用。接下来我们学习内置对象的使用。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73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5EF6D219-F180-42E7-81FB-F27F17B822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对象类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EE31F5A6-5620-4D10-9848-5FB6B6DDE1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en-US" dirty="0"/>
              <a:t>对象类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B0200ABB-7B93-4028-8665-BBD9EA018E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对象类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xmlns="" id="{4D4FE496-682F-4DFB-AE73-D4054161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内置对象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xmlns="" id="{48C99CC3-6898-4B00-8216-BE8C3BE21D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对象类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xmlns="" id="{3BD169C3-B9DA-4665-81E3-51DC86DB4F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  <a:r>
              <a:rPr lang="zh-CN" altLang="en-US" dirty="0"/>
              <a:t>对象类</a:t>
            </a:r>
          </a:p>
        </p:txBody>
      </p:sp>
    </p:spTree>
    <p:extLst>
      <p:ext uri="{BB962C8B-B14F-4D97-AF65-F5344CB8AC3E}">
        <p14:creationId xmlns:p14="http://schemas.microsoft.com/office/powerpoint/2010/main" val="2618677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D1B135A-ED95-4ED5-A3A2-E84D47EB8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8F7E7B7-94FC-41C6-B159-62FAA8477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内置对象是由</a:t>
            </a:r>
            <a:r>
              <a:rPr lang="en-US" altLang="zh-CN" dirty="0"/>
              <a:t>JavaScript</a:t>
            </a:r>
            <a:r>
              <a:rPr lang="zh-CN" altLang="en-US" dirty="0"/>
              <a:t>提供的一系列对象（类）。了解和使用这些内置对象的使用方法是使用</a:t>
            </a:r>
            <a:r>
              <a:rPr lang="en-US" altLang="zh-CN" dirty="0"/>
              <a:t>JavaScript</a:t>
            </a:r>
            <a:r>
              <a:rPr lang="zh-CN" altLang="en-US" dirty="0"/>
              <a:t>进行编程的基础和前提。</a:t>
            </a:r>
            <a:r>
              <a:rPr lang="en-US" altLang="zh-CN" dirty="0"/>
              <a:t>JavaScript</a:t>
            </a:r>
            <a:r>
              <a:rPr lang="zh-CN" altLang="en-US" dirty="0"/>
              <a:t>提供的内置对象主要有</a:t>
            </a:r>
            <a:r>
              <a:rPr lang="en-US" altLang="zh-CN" dirty="0"/>
              <a:t>Math</a:t>
            </a:r>
            <a:r>
              <a:rPr lang="zh-CN" altLang="en-US" dirty="0"/>
              <a:t>、</a:t>
            </a:r>
            <a:r>
              <a:rPr lang="en-US" altLang="zh-CN" dirty="0"/>
              <a:t>Date</a:t>
            </a:r>
            <a:r>
              <a:rPr lang="zh-CN" altLang="en-US" dirty="0"/>
              <a:t>、</a:t>
            </a:r>
            <a:r>
              <a:rPr lang="en-US" altLang="zh-CN" dirty="0"/>
              <a:t>String</a:t>
            </a:r>
            <a:r>
              <a:rPr lang="zh-CN" altLang="en-US" dirty="0"/>
              <a:t>、</a:t>
            </a:r>
            <a:r>
              <a:rPr lang="en-US" altLang="zh-CN" dirty="0"/>
              <a:t>Array</a:t>
            </a:r>
            <a:r>
              <a:rPr lang="zh-CN" altLang="en-US" dirty="0"/>
              <a:t>、</a:t>
            </a:r>
            <a:r>
              <a:rPr lang="en-US" altLang="zh-CN" dirty="0"/>
              <a:t>Number</a:t>
            </a:r>
            <a:r>
              <a:rPr lang="zh-CN" altLang="en-US" dirty="0"/>
              <a:t>、</a:t>
            </a:r>
            <a:r>
              <a:rPr lang="en-US" altLang="zh-CN" dirty="0"/>
              <a:t>Boolean</a:t>
            </a:r>
            <a:r>
              <a:rPr lang="zh-CN" altLang="en-US" dirty="0"/>
              <a:t>、</a:t>
            </a:r>
            <a:r>
              <a:rPr lang="en-US" altLang="zh-CN" dirty="0"/>
              <a:t>Function</a:t>
            </a:r>
            <a:r>
              <a:rPr lang="zh-CN" altLang="en-US" dirty="0"/>
              <a:t>、</a:t>
            </a:r>
            <a:r>
              <a:rPr lang="en-US" altLang="zh-CN" dirty="0"/>
              <a:t>Object</a:t>
            </a:r>
            <a:r>
              <a:rPr lang="zh-CN" altLang="en-US" dirty="0"/>
              <a:t>、</a:t>
            </a:r>
            <a:r>
              <a:rPr lang="en-US" altLang="zh-CN" dirty="0" err="1"/>
              <a:t>RegExp</a:t>
            </a:r>
            <a:r>
              <a:rPr lang="zh-CN" altLang="en-US" dirty="0"/>
              <a:t>、</a:t>
            </a:r>
            <a:r>
              <a:rPr lang="en-US" altLang="zh-CN" dirty="0"/>
              <a:t>Error</a:t>
            </a:r>
            <a:r>
              <a:rPr lang="zh-CN" altLang="en-US" dirty="0"/>
              <a:t>等实现一些常用功能的对象。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内置对象（内置类）的基本功能表如表</a:t>
            </a:r>
            <a:r>
              <a:rPr lang="en-US" altLang="zh-CN" dirty="0"/>
              <a:t>5-1</a:t>
            </a:r>
            <a:r>
              <a:rPr lang="zh-CN" altLang="en-US" dirty="0"/>
              <a:t>所示。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093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6FDC98A-1EC9-4AAC-982E-2DFF348A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内置对象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xmlns="" id="{D06B568C-F2B9-43C6-8E34-54F896051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698132"/>
              </p:ext>
            </p:extLst>
          </p:nvPr>
        </p:nvGraphicFramePr>
        <p:xfrm>
          <a:off x="2288497" y="965777"/>
          <a:ext cx="8559612" cy="578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Document" r:id="rId4" imgW="5273690" imgH="3566500" progId="Word.Document.12">
                  <p:embed/>
                </p:oleObj>
              </mc:Choice>
              <mc:Fallback>
                <p:oleObj name="Document" r:id="rId4" imgW="5273690" imgH="3566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8497" y="965777"/>
                        <a:ext cx="8559612" cy="5789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350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1438CF-BED2-4BAC-A1EB-E2C4C04D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B7D22A8-DDD6-4CA5-968E-DB25CBDF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zh-CN" dirty="0"/>
              <a:t>对象是</a:t>
            </a:r>
            <a:r>
              <a:rPr lang="en-US" altLang="zh-CN" dirty="0"/>
              <a:t>JavaScript</a:t>
            </a:r>
            <a:r>
              <a:rPr lang="zh-CN" altLang="zh-CN" dirty="0"/>
              <a:t>的基类，从表</a:t>
            </a:r>
            <a:r>
              <a:rPr lang="en-US" altLang="zh-CN" dirty="0"/>
              <a:t>5-1</a:t>
            </a:r>
            <a:r>
              <a:rPr lang="zh-CN" altLang="zh-CN" dirty="0"/>
              <a:t>中可以看出，所有的</a:t>
            </a:r>
            <a:r>
              <a:rPr lang="en-US" altLang="zh-CN" dirty="0"/>
              <a:t>JavaScript</a:t>
            </a:r>
            <a:r>
              <a:rPr lang="zh-CN" altLang="zh-CN" dirty="0"/>
              <a:t>内置类都是从基类</a:t>
            </a:r>
            <a:r>
              <a:rPr lang="en-US" altLang="zh-CN" dirty="0"/>
              <a:t>Object</a:t>
            </a:r>
            <a:r>
              <a:rPr lang="zh-CN" altLang="zh-CN" dirty="0"/>
              <a:t>派生（继承）过来的。</a:t>
            </a:r>
            <a:r>
              <a:rPr lang="en-US" altLang="zh-CN" dirty="0"/>
              <a:t>Object</a:t>
            </a:r>
            <a:r>
              <a:rPr lang="zh-CN" altLang="zh-CN" dirty="0"/>
              <a:t>类包含的属性和方法可以被所有</a:t>
            </a:r>
            <a:r>
              <a:rPr lang="en-US" altLang="zh-CN" dirty="0"/>
              <a:t>JavaScript</a:t>
            </a:r>
            <a:r>
              <a:rPr lang="zh-CN" altLang="zh-CN" dirty="0"/>
              <a:t>内置类来继承。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A9117D0E-8994-4751-A470-5BB999E3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781" y="2730625"/>
            <a:ext cx="10764540" cy="382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1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A542E6-A156-4253-AC57-272B6A76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zh-CN" dirty="0"/>
              <a:t>对象类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99363D-3340-4E04-B6FE-166B370E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JavaScript</a:t>
            </a:r>
            <a:r>
              <a:rPr lang="zh-CN" altLang="zh-CN" dirty="0"/>
              <a:t>的</a:t>
            </a:r>
            <a:r>
              <a:rPr lang="en-US" altLang="zh-CN" dirty="0"/>
              <a:t>Date</a:t>
            </a:r>
            <a:r>
              <a:rPr lang="zh-CN" altLang="zh-CN" dirty="0"/>
              <a:t>对象类主要用于管理和操作日期和时间数据，提供用来获取和设置日期与时间的方法。</a:t>
            </a:r>
            <a:endParaRPr lang="en-US" altLang="zh-CN" dirty="0"/>
          </a:p>
          <a:p>
            <a:r>
              <a:rPr lang="zh-CN" altLang="en-US" dirty="0"/>
              <a:t>在使用</a:t>
            </a:r>
            <a:r>
              <a:rPr lang="en-US" altLang="zh-CN" dirty="0"/>
              <a:t>Date</a:t>
            </a:r>
            <a:r>
              <a:rPr lang="zh-CN" altLang="en-US" dirty="0"/>
              <a:t>对象类时，必须先使用</a:t>
            </a:r>
            <a:r>
              <a:rPr lang="en-US" altLang="zh-CN" dirty="0"/>
              <a:t>new</a:t>
            </a:r>
            <a:r>
              <a:rPr lang="zh-CN" altLang="en-US" dirty="0"/>
              <a:t>运算符创建它。创建</a:t>
            </a:r>
            <a:r>
              <a:rPr lang="en-US" altLang="zh-CN" dirty="0"/>
              <a:t>Date</a:t>
            </a:r>
            <a:r>
              <a:rPr lang="zh-CN" altLang="en-US" dirty="0"/>
              <a:t>对象的常见方式有以下</a:t>
            </a:r>
            <a:r>
              <a:rPr lang="en-US" altLang="zh-CN" dirty="0"/>
              <a:t>3</a:t>
            </a:r>
            <a:r>
              <a:rPr lang="zh-CN" altLang="en-US" dirty="0"/>
              <a:t>种。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）创建一个不带参数的</a:t>
            </a:r>
            <a:r>
              <a:rPr lang="en-US" altLang="zh-CN" dirty="0"/>
              <a:t>Date</a:t>
            </a:r>
            <a:r>
              <a:rPr lang="zh-CN" altLang="en-US" dirty="0"/>
              <a:t>对象，如下所示。</a:t>
            </a:r>
          </a:p>
          <a:p>
            <a:r>
              <a:rPr lang="en-US" altLang="zh-CN" dirty="0"/>
              <a:t>var today=new Date();</a:t>
            </a:r>
          </a:p>
          <a:p>
            <a:r>
              <a:rPr lang="zh-CN" altLang="en-US" dirty="0"/>
              <a:t>利用上面的代码将创建一个含有系统当前日期和时间的</a:t>
            </a:r>
            <a:r>
              <a:rPr lang="en-US" altLang="zh-CN" dirty="0"/>
              <a:t>Date</a:t>
            </a:r>
            <a:r>
              <a:rPr lang="zh-CN" altLang="en-US" dirty="0"/>
              <a:t>对象。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）创建一个指定日期的</a:t>
            </a:r>
            <a:r>
              <a:rPr lang="en-US" altLang="zh-CN" dirty="0"/>
              <a:t>Date</a:t>
            </a:r>
            <a:r>
              <a:rPr lang="zh-CN" altLang="en-US" dirty="0"/>
              <a:t>对象，如下所示。</a:t>
            </a:r>
          </a:p>
          <a:p>
            <a:r>
              <a:rPr lang="en-US" altLang="zh-CN" dirty="0"/>
              <a:t>var date=new Date(2018,3,1);</a:t>
            </a:r>
          </a:p>
          <a:p>
            <a:r>
              <a:rPr lang="zh-CN" altLang="en-US" dirty="0"/>
              <a:t>利用上面的代码将创建一个日期值是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日的</a:t>
            </a:r>
            <a:r>
              <a:rPr lang="en-US" altLang="zh-CN" dirty="0"/>
              <a:t>Date</a:t>
            </a:r>
            <a:r>
              <a:rPr lang="zh-CN" altLang="en-US" dirty="0"/>
              <a:t>对象，而且这个对象的小时、分钟、秒、毫秒值都为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var time = new Date("2018-3-1");</a:t>
            </a:r>
          </a:p>
          <a:p>
            <a:r>
              <a:rPr lang="en-US" altLang="zh-CN" dirty="0"/>
              <a:t>var time= new Date("2018/3/1");</a:t>
            </a:r>
          </a:p>
          <a:p>
            <a:r>
              <a:rPr lang="en-US" altLang="zh-CN" dirty="0"/>
              <a:t>var time=new Date("3-1,2018");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41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A542E6-A156-4253-AC57-272B6A76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Date</a:t>
            </a:r>
            <a:r>
              <a:rPr lang="zh-CN" altLang="zh-CN" dirty="0"/>
              <a:t>对象类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A99363D-3340-4E04-B6FE-166B370E5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）创建一个指定时间的</a:t>
            </a:r>
            <a:r>
              <a:rPr lang="en-US" altLang="zh-CN" dirty="0"/>
              <a:t>Date</a:t>
            </a:r>
            <a:r>
              <a:rPr lang="zh-CN" altLang="en-US" dirty="0"/>
              <a:t>对象，如下所示。</a:t>
            </a:r>
          </a:p>
          <a:p>
            <a:r>
              <a:rPr lang="en-US" altLang="zh-CN" dirty="0"/>
              <a:t>var time=new Date(2018,3,1,10,20,30,50);</a:t>
            </a:r>
          </a:p>
          <a:p>
            <a:r>
              <a:rPr lang="zh-CN" altLang="en-US" dirty="0"/>
              <a:t>利用上面的代码将创建一个含有确切日期和时间的日期对象，具体为年、月、日、时、分、秒、毫秒。如上例即为：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10</a:t>
            </a:r>
            <a:r>
              <a:rPr lang="zh-CN" altLang="en-US" dirty="0"/>
              <a:t>点</a:t>
            </a:r>
            <a:r>
              <a:rPr lang="en-US" altLang="zh-CN" dirty="0"/>
              <a:t>20</a:t>
            </a:r>
            <a:r>
              <a:rPr lang="zh-CN" altLang="en-US" dirty="0"/>
              <a:t>分</a:t>
            </a:r>
            <a:r>
              <a:rPr lang="en-US" altLang="zh-CN" dirty="0"/>
              <a:t>30</a:t>
            </a:r>
            <a:r>
              <a:rPr lang="zh-CN" altLang="en-US" dirty="0"/>
              <a:t>秒</a:t>
            </a:r>
            <a:r>
              <a:rPr lang="en-US" altLang="zh-CN" dirty="0"/>
              <a:t>50</a:t>
            </a:r>
            <a:r>
              <a:rPr lang="zh-CN" altLang="en-US" dirty="0"/>
              <a:t>毫秒。</a:t>
            </a:r>
          </a:p>
          <a:p>
            <a:r>
              <a:rPr lang="zh-CN" altLang="en-US" dirty="0"/>
              <a:t>利用如上的代码可以创建实际日期的时间，都是指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）其他的创建方法，我们可以使用如下方法创建一个时间。</a:t>
            </a:r>
          </a:p>
          <a:p>
            <a:r>
              <a:rPr lang="en-US" altLang="zh-CN" dirty="0"/>
              <a:t>var </a:t>
            </a:r>
            <a:r>
              <a:rPr lang="zh-CN" altLang="en-US" dirty="0"/>
              <a:t>变量名</a:t>
            </a:r>
            <a:r>
              <a:rPr lang="en-US" altLang="zh-CN" dirty="0"/>
              <a:t>=new Date(milliseconds);</a:t>
            </a:r>
          </a:p>
          <a:p>
            <a:r>
              <a:rPr lang="zh-CN" altLang="en-US" dirty="0"/>
              <a:t>表示创建一个新的</a:t>
            </a:r>
            <a:r>
              <a:rPr lang="en-US" altLang="zh-CN" dirty="0"/>
              <a:t>Date</a:t>
            </a:r>
            <a:r>
              <a:rPr lang="zh-CN" altLang="en-US" dirty="0"/>
              <a:t>对象，其中</a:t>
            </a:r>
            <a:r>
              <a:rPr lang="en-US" altLang="zh-CN" dirty="0"/>
              <a:t>milliseconds</a:t>
            </a:r>
            <a:r>
              <a:rPr lang="zh-CN" altLang="en-US" dirty="0"/>
              <a:t>为从</a:t>
            </a:r>
            <a:r>
              <a:rPr lang="en-US" altLang="zh-CN" dirty="0"/>
              <a:t>1970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时到指定日期之间的毫秒总数。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77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1836757-8540-4AA4-B60A-5FFFB69D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对象类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02C15E6-17F0-40F7-B6A8-80FA42D66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对象类用来管理和操作字符串数据。</a:t>
            </a:r>
            <a:r>
              <a:rPr lang="en-US" altLang="zh-CN" dirty="0"/>
              <a:t>String</a:t>
            </a:r>
            <a:r>
              <a:rPr lang="zh-CN" altLang="en-US" dirty="0"/>
              <a:t>对象类提供了对字符串进行处理的属性和方法。</a:t>
            </a:r>
            <a:r>
              <a:rPr lang="en-US" altLang="zh-CN" dirty="0"/>
              <a:t>String</a:t>
            </a:r>
            <a:r>
              <a:rPr lang="zh-CN" altLang="en-US" dirty="0"/>
              <a:t>对象提供了两类方法。</a:t>
            </a:r>
          </a:p>
          <a:p>
            <a:r>
              <a:rPr lang="zh-CN" altLang="en-US" dirty="0"/>
              <a:t>一类方法是用于</a:t>
            </a:r>
            <a:r>
              <a:rPr lang="zh-CN" altLang="en-US" dirty="0">
                <a:solidFill>
                  <a:srgbClr val="FF0000"/>
                </a:solidFill>
              </a:rPr>
              <a:t>模拟</a:t>
            </a:r>
            <a:r>
              <a:rPr lang="en-US" altLang="zh-CN" dirty="0">
                <a:solidFill>
                  <a:srgbClr val="FF0000"/>
                </a:solidFill>
              </a:rPr>
              <a:t>HTML</a:t>
            </a:r>
            <a:r>
              <a:rPr lang="zh-CN" altLang="en-US" dirty="0">
                <a:solidFill>
                  <a:srgbClr val="FF0000"/>
                </a:solidFill>
              </a:rPr>
              <a:t>标记，从而实现格式化字符串的功能，例如改变字体大小、文字颜色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另一类方法用于</a:t>
            </a:r>
            <a:r>
              <a:rPr lang="zh-CN" altLang="en-US" dirty="0">
                <a:solidFill>
                  <a:srgbClr val="FF0000"/>
                </a:solidFill>
              </a:rPr>
              <a:t>操作字符串，例如查找和替换字符串、改变字符串的大小写、提取子字符串等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835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AE058B0-F99C-4BBA-AA73-20A2B99F7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D4C2D52-2944-4100-B572-4EE59C412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在使用</a:t>
            </a:r>
            <a:r>
              <a:rPr lang="en-US" altLang="zh-CN" dirty="0"/>
              <a:t>String</a:t>
            </a:r>
            <a:r>
              <a:rPr lang="zh-CN" altLang="en-US" dirty="0"/>
              <a:t>对象时，可以用</a:t>
            </a:r>
            <a:r>
              <a:rPr lang="en-US" altLang="zh-CN" dirty="0"/>
              <a:t>2</a:t>
            </a:r>
            <a:r>
              <a:rPr lang="zh-CN" altLang="en-US" dirty="0"/>
              <a:t>种方法来创建它。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/>
              <a:t>new</a:t>
            </a:r>
            <a:r>
              <a:rPr lang="zh-CN" altLang="en-US" dirty="0"/>
              <a:t>关键字来创建</a:t>
            </a:r>
            <a:r>
              <a:rPr lang="en-US" altLang="zh-CN" dirty="0"/>
              <a:t>String</a:t>
            </a:r>
            <a:r>
              <a:rPr lang="zh-CN" altLang="en-US" dirty="0"/>
              <a:t>对象，如下所示。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myStr</a:t>
            </a:r>
            <a:r>
              <a:rPr lang="en-US" altLang="zh-CN" dirty="0"/>
              <a:t>=new String(“</a:t>
            </a:r>
            <a:r>
              <a:rPr lang="zh-CN" altLang="en-US" dirty="0"/>
              <a:t>字符串对象测试”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在创建</a:t>
            </a:r>
            <a:r>
              <a:rPr lang="en-US" altLang="zh-CN" dirty="0"/>
              <a:t>String</a:t>
            </a:r>
            <a:r>
              <a:rPr lang="zh-CN" altLang="en-US" dirty="0"/>
              <a:t>对象时，可以有参数，也可以没有参数，如果有参数，会把参数作为该变量的初始值。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）直接使用字符串来进行赋值，如下所示。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myStr</a:t>
            </a:r>
            <a:r>
              <a:rPr lang="en-US" altLang="zh-CN" dirty="0"/>
              <a:t>=“</a:t>
            </a:r>
            <a:r>
              <a:rPr lang="zh-CN" altLang="en-US" dirty="0"/>
              <a:t>字符串对象测试”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事实上任何一个字符串变量（用单引号或双引号括起来的字符串）都是一个</a:t>
            </a:r>
            <a:r>
              <a:rPr lang="en-US" altLang="zh-CN" dirty="0"/>
              <a:t>String</a:t>
            </a:r>
            <a:r>
              <a:rPr lang="zh-CN" altLang="en-US" dirty="0"/>
              <a:t>对象，可以将其直接作为对象来使用，只要在字符变量的后面加“</a:t>
            </a:r>
            <a:r>
              <a:rPr lang="en-US" altLang="zh-CN" dirty="0"/>
              <a:t>.”</a:t>
            </a:r>
            <a:r>
              <a:rPr lang="zh-CN" altLang="en-US" dirty="0"/>
              <a:t>，便可以直接调用</a:t>
            </a:r>
            <a:r>
              <a:rPr lang="en-US" altLang="zh-CN" dirty="0"/>
              <a:t>String</a:t>
            </a:r>
            <a:r>
              <a:rPr lang="zh-CN" altLang="en-US" dirty="0"/>
              <a:t>对象的属性和方法。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字符串与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对象的不同在于返回的</a:t>
            </a:r>
            <a:r>
              <a:rPr lang="en-US" altLang="zh-CN" dirty="0" err="1">
                <a:solidFill>
                  <a:srgbClr val="FF0000"/>
                </a:solidFill>
              </a:rPr>
              <a:t>typeof</a:t>
            </a:r>
            <a:r>
              <a:rPr lang="zh-CN" altLang="en-US" dirty="0">
                <a:solidFill>
                  <a:srgbClr val="FF0000"/>
                </a:solidFill>
              </a:rPr>
              <a:t>值，前者返回的是</a:t>
            </a:r>
            <a:r>
              <a:rPr lang="en-US" altLang="zh-CN" dirty="0">
                <a:solidFill>
                  <a:srgbClr val="FF0000"/>
                </a:solidFill>
              </a:rPr>
              <a:t>string</a:t>
            </a:r>
            <a:r>
              <a:rPr lang="zh-CN" altLang="en-US" dirty="0">
                <a:solidFill>
                  <a:srgbClr val="FF0000"/>
                </a:solidFill>
              </a:rPr>
              <a:t>类型，后者返回的是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  <a:r>
              <a:rPr lang="zh-CN" altLang="en-US" dirty="0">
                <a:solidFill>
                  <a:srgbClr val="FF0000"/>
                </a:solidFill>
              </a:rPr>
              <a:t>类型。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6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49CA64F-79A8-46F9-A55C-27D28BB8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47AE8A6-8E60-410C-A75A-E29549B9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/>
              <a:t>Math</a:t>
            </a:r>
            <a:r>
              <a:rPr lang="zh-CN" altLang="en-US" dirty="0"/>
              <a:t>对象主要用于数字运算，</a:t>
            </a:r>
            <a:r>
              <a:rPr lang="en-US" altLang="zh-CN" dirty="0"/>
              <a:t>Math</a:t>
            </a:r>
            <a:r>
              <a:rPr lang="zh-CN" altLang="en-US" dirty="0"/>
              <a:t>对象的属性是数学中常用的常量。该对象的所有属性和方法都是静态的，使用该对象时，不需要对其进行创建。</a:t>
            </a:r>
            <a:r>
              <a:rPr lang="en-US" altLang="zh-CN" dirty="0"/>
              <a:t>Math</a:t>
            </a:r>
            <a:r>
              <a:rPr lang="zh-CN" altLang="en-US" dirty="0"/>
              <a:t>对象常用的属性和方法如表</a:t>
            </a:r>
            <a:r>
              <a:rPr lang="en-US" altLang="zh-CN" dirty="0"/>
              <a:t>5-5</a:t>
            </a:r>
            <a:r>
              <a:rPr lang="zh-CN" altLang="en-US" dirty="0"/>
              <a:t>和</a:t>
            </a:r>
            <a:r>
              <a:rPr lang="en-US" altLang="zh-CN" dirty="0"/>
              <a:t>5-6</a:t>
            </a:r>
            <a:r>
              <a:rPr lang="zh-CN" altLang="en-US" dirty="0"/>
              <a:t>所示。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30CE5A8-5675-4E3E-A438-9109C1025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88" y="3264229"/>
            <a:ext cx="8225549" cy="315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4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69BAF951-2B62-4110-9813-3F09E530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学习目标：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768883DA-D705-4290-A2BA-5098C396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	</a:t>
            </a:r>
            <a:endParaRPr lang="zh-CN" altLang="zh-CN" dirty="0"/>
          </a:p>
          <a:p>
            <a:r>
              <a:rPr lang="zh-CN" altLang="zh-CN" dirty="0"/>
              <a:t>■ 掌握</a:t>
            </a:r>
            <a:r>
              <a:rPr lang="en-US" altLang="zh-CN" dirty="0"/>
              <a:t>JavaScript</a:t>
            </a:r>
            <a:r>
              <a:rPr lang="zh-CN" altLang="zh-CN" dirty="0"/>
              <a:t>面向对象程序设计思想以及对象的基本概念</a:t>
            </a:r>
          </a:p>
          <a:p>
            <a:r>
              <a:rPr lang="zh-CN" altLang="zh-CN" dirty="0"/>
              <a:t>■ 掌握</a:t>
            </a:r>
            <a:r>
              <a:rPr lang="en-US" altLang="zh-CN" dirty="0"/>
              <a:t>JavaScript</a:t>
            </a:r>
            <a:r>
              <a:rPr lang="zh-CN" altLang="zh-CN" dirty="0"/>
              <a:t>的内置对象的属性和方法，具备使用内置对象解决问题的能力</a:t>
            </a:r>
          </a:p>
          <a:p>
            <a:r>
              <a:rPr lang="zh-CN" altLang="zh-CN" dirty="0"/>
              <a:t>■ 掌握</a:t>
            </a:r>
            <a:r>
              <a:rPr lang="en-US" altLang="zh-CN" dirty="0"/>
              <a:t>JavaScript</a:t>
            </a:r>
            <a:r>
              <a:rPr lang="zh-CN" altLang="zh-CN" dirty="0"/>
              <a:t>自定义对象的创建和访问，进一步了解对象的继承特性</a:t>
            </a:r>
          </a:p>
          <a:p>
            <a:r>
              <a:rPr lang="zh-CN" altLang="zh-CN" dirty="0"/>
              <a:t>■ 掌握</a:t>
            </a:r>
            <a:r>
              <a:rPr lang="en-US" altLang="zh-CN" dirty="0"/>
              <a:t>JavaScript</a:t>
            </a:r>
            <a:r>
              <a:rPr lang="zh-CN" altLang="zh-CN" dirty="0"/>
              <a:t>的数组对象的基本概念、数组的创建及应用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70831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42FBD3-C296-4E37-B85D-67225EB7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</a:t>
            </a:r>
            <a:r>
              <a:rPr lang="zh-CN" altLang="en-US" dirty="0"/>
              <a:t>对象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34F9FEA4-652C-41DD-BE7C-9BCE50086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63" y="266375"/>
            <a:ext cx="9201383" cy="63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11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F22DC51-1448-4901-BF2D-ED318042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Number</a:t>
            </a:r>
            <a:r>
              <a:rPr lang="zh-CN" altLang="zh-CN" dirty="0"/>
              <a:t>对象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95AC087-3F77-4DE3-AEE8-1A10FDBF7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zh-CN" dirty="0"/>
              <a:t>的</a:t>
            </a:r>
            <a:r>
              <a:rPr lang="en-US" altLang="zh-CN" dirty="0"/>
              <a:t>Number</a:t>
            </a:r>
            <a:r>
              <a:rPr lang="zh-CN" altLang="zh-CN" dirty="0"/>
              <a:t>对象与</a:t>
            </a:r>
            <a:r>
              <a:rPr lang="en-US" altLang="zh-CN" dirty="0"/>
              <a:t>Math</a:t>
            </a:r>
            <a:r>
              <a:rPr lang="zh-CN" altLang="zh-CN" dirty="0"/>
              <a:t>对象类似，也是</a:t>
            </a:r>
            <a:r>
              <a:rPr lang="en-US" altLang="zh-CN" dirty="0"/>
              <a:t>JavaScript</a:t>
            </a:r>
            <a:r>
              <a:rPr lang="zh-CN" altLang="zh-CN" dirty="0"/>
              <a:t>已经定义的内置对象，在使用时可以直接使用，而不必使用</a:t>
            </a:r>
            <a:r>
              <a:rPr lang="en-US" altLang="zh-CN" dirty="0"/>
              <a:t>new</a:t>
            </a:r>
            <a:r>
              <a:rPr lang="zh-CN" altLang="zh-CN" dirty="0"/>
              <a:t>运算符来创建。</a:t>
            </a:r>
            <a:r>
              <a:rPr lang="en-US" altLang="zh-CN" dirty="0"/>
              <a:t>Number</a:t>
            </a:r>
            <a:r>
              <a:rPr lang="zh-CN" altLang="zh-CN" dirty="0"/>
              <a:t>对象主要用于存放一些极端数值，如无穷大、无穷小等。</a:t>
            </a:r>
            <a:r>
              <a:rPr lang="en-US" altLang="zh-CN" dirty="0"/>
              <a:t>Number</a:t>
            </a:r>
            <a:r>
              <a:rPr lang="zh-CN" altLang="zh-CN" dirty="0"/>
              <a:t>对象常用的方法如表</a:t>
            </a:r>
            <a:r>
              <a:rPr lang="en-US" altLang="zh-CN" dirty="0"/>
              <a:t>5-7</a:t>
            </a:r>
            <a:r>
              <a:rPr lang="zh-CN" altLang="zh-CN" dirty="0"/>
              <a:t>所示。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8B6F40F5-E080-4D48-B369-8DE7628E7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92" y="3429000"/>
            <a:ext cx="9643104" cy="259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0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xmlns="" id="{520DBBE0-68E9-4D84-BC07-25D9543A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xmlns="" id="{E7607A6B-0A44-41F2-B170-42F0644EB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中，除了内置对象外，还可以根据需求自己创建对象即自定义对象。对象是由属性和方法组成的，所以在创建自定义对象时主要就是声明对象的属性和方法。创建对象时一般使用</a:t>
            </a:r>
            <a:r>
              <a:rPr lang="en-US" altLang="zh-CN" dirty="0"/>
              <a:t>new</a:t>
            </a:r>
            <a:r>
              <a:rPr lang="zh-CN" altLang="en-US" dirty="0"/>
              <a:t>运算符来创建对象。语法如下所示。</a:t>
            </a:r>
          </a:p>
          <a:p>
            <a:r>
              <a:rPr lang="zh-CN" altLang="en-US" dirty="0"/>
              <a:t>引用变量</a:t>
            </a:r>
            <a:r>
              <a:rPr lang="en-US" altLang="zh-CN" dirty="0"/>
              <a:t>=new </a:t>
            </a:r>
            <a:r>
              <a:rPr lang="zh-CN" altLang="en-US" dirty="0"/>
              <a:t>对象类（）；</a:t>
            </a:r>
          </a:p>
          <a:p>
            <a:r>
              <a:rPr lang="zh-CN" altLang="en-US" dirty="0"/>
              <a:t>将创建的对象赋值给一个变量后，这个变量就是引用类型的变量，简称引用变量。通过引用变量就可以访问对象的属性和方法。如获取当前年份，可以用如下代码来实现。</a:t>
            </a:r>
          </a:p>
          <a:p>
            <a:r>
              <a:rPr lang="en-US" altLang="zh-CN" dirty="0"/>
              <a:t>var date=new Date();</a:t>
            </a:r>
          </a:p>
          <a:p>
            <a:r>
              <a:rPr lang="en-US" altLang="zh-CN" dirty="0"/>
              <a:t>var year=</a:t>
            </a:r>
            <a:r>
              <a:rPr lang="en-US" altLang="zh-CN" dirty="0" err="1"/>
              <a:t>date.getFullYear</a:t>
            </a:r>
            <a:r>
              <a:rPr lang="en-US" altLang="zh-CN" dirty="0"/>
              <a:t>();</a:t>
            </a:r>
          </a:p>
          <a:p>
            <a:r>
              <a:rPr lang="en-US" altLang="zh-CN" dirty="0" err="1"/>
              <a:t>document.write</a:t>
            </a:r>
            <a:r>
              <a:rPr lang="en-US" altLang="zh-CN" dirty="0"/>
              <a:t>(year);</a:t>
            </a:r>
          </a:p>
          <a:p>
            <a:r>
              <a:rPr lang="zh-CN" altLang="en-US" dirty="0"/>
              <a:t>上面的代码实现后，就可以输出当前的年份了。</a:t>
            </a:r>
          </a:p>
          <a:p>
            <a:r>
              <a:rPr lang="zh-CN" altLang="en-US" dirty="0"/>
              <a:t>创建自定义对象的方法很多，其中常用方法有通过</a:t>
            </a:r>
            <a:r>
              <a:rPr lang="en-US" altLang="zh-CN" dirty="0"/>
              <a:t>Object</a:t>
            </a:r>
            <a:r>
              <a:rPr lang="zh-CN" altLang="en-US" dirty="0"/>
              <a:t>对象、字面量对象、构造函数等</a:t>
            </a:r>
            <a:r>
              <a:rPr lang="en-US" altLang="zh-CN" dirty="0"/>
              <a:t>3</a:t>
            </a:r>
            <a:r>
              <a:rPr lang="zh-CN" altLang="en-US" dirty="0"/>
              <a:t>种创建自定义对象的方法。创建自定义对象后，还可以通过</a:t>
            </a:r>
            <a:r>
              <a:rPr lang="en-US" altLang="zh-CN" dirty="0"/>
              <a:t>Function</a:t>
            </a:r>
            <a:r>
              <a:rPr lang="zh-CN" altLang="en-US" dirty="0"/>
              <a:t>对象创建方法。下面对创建自定义对象进行详细讲解。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664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Object</a:t>
            </a:r>
            <a:r>
              <a:rPr lang="zh-CN" altLang="en-US" dirty="0"/>
              <a:t>类创建对象</a:t>
            </a:r>
          </a:p>
        </p:txBody>
      </p:sp>
      <p:sp>
        <p:nvSpPr>
          <p:cNvPr id="23" name="MH_Number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1C5A350-F3B1-4B7F-B3A6-A7FBAC10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9175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42A3BF7-A32A-4FF0-8330-5283D9FC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Object</a:t>
            </a:r>
            <a:r>
              <a:rPr lang="zh-CN" altLang="en-US" dirty="0"/>
              <a:t>类创建对象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3F97AAD-645C-434F-8E09-1F4EB0AC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Object</a:t>
            </a:r>
            <a:r>
              <a:rPr lang="zh-CN" altLang="en-US" dirty="0"/>
              <a:t>对象类是所有对象的基类，主要用途为所有的</a:t>
            </a:r>
            <a:r>
              <a:rPr lang="en-US" altLang="zh-CN" dirty="0"/>
              <a:t>JavaScript</a:t>
            </a:r>
            <a:r>
              <a:rPr lang="zh-CN" altLang="en-US" dirty="0"/>
              <a:t>对象提供通用的功能。实际上，</a:t>
            </a:r>
            <a:r>
              <a:rPr lang="en-US" altLang="zh-CN" dirty="0"/>
              <a:t>JavaScript</a:t>
            </a:r>
            <a:r>
              <a:rPr lang="zh-CN" altLang="en-US" dirty="0"/>
              <a:t>的所有对象都是</a:t>
            </a:r>
            <a:r>
              <a:rPr lang="en-US" altLang="zh-CN" dirty="0"/>
              <a:t>Object</a:t>
            </a:r>
            <a:r>
              <a:rPr lang="zh-CN" altLang="en-US" dirty="0"/>
              <a:t>对象类的实例，任何对象都可以使用</a:t>
            </a:r>
            <a:r>
              <a:rPr lang="en-US" altLang="zh-CN" dirty="0"/>
              <a:t>Object</a:t>
            </a:r>
            <a:r>
              <a:rPr lang="zh-CN" altLang="en-US" dirty="0"/>
              <a:t>对象的属性和方法。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）通过</a:t>
            </a:r>
            <a:r>
              <a:rPr lang="en-US" altLang="zh-CN" dirty="0"/>
              <a:t>Object</a:t>
            </a:r>
            <a:r>
              <a:rPr lang="zh-CN" altLang="en-US" dirty="0"/>
              <a:t>对象创建新的对象，方法是先创建</a:t>
            </a:r>
            <a:r>
              <a:rPr lang="en-US" altLang="zh-CN" dirty="0"/>
              <a:t>Object</a:t>
            </a:r>
            <a:r>
              <a:rPr lang="zh-CN" altLang="en-US" dirty="0"/>
              <a:t>对象，再为该对象添加新型对象的属性和方法。基本语法如下所示。</a:t>
            </a:r>
          </a:p>
          <a:p>
            <a:r>
              <a:rPr lang="zh-CN" altLang="en-US" dirty="0"/>
              <a:t>变量</a:t>
            </a:r>
            <a:r>
              <a:rPr lang="en-US" altLang="zh-CN" dirty="0"/>
              <a:t>=new Object();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）创建好新对象后，就可以为对象创建属性，对象的属性包含从</a:t>
            </a:r>
            <a:r>
              <a:rPr lang="en-US" altLang="zh-CN" dirty="0"/>
              <a:t>Object</a:t>
            </a:r>
            <a:r>
              <a:rPr lang="zh-CN" altLang="en-US" dirty="0"/>
              <a:t>继承的预定义的属性，也可以自己为新对象定义属性。定义属性的方法就是直接为新对象的属性赋值。如下代码所示。</a:t>
            </a:r>
          </a:p>
          <a:p>
            <a:r>
              <a:rPr lang="en-US" altLang="zh-CN" dirty="0" err="1"/>
              <a:t>obj.new_attr</a:t>
            </a:r>
            <a:r>
              <a:rPr lang="en-US" altLang="zh-CN" dirty="0"/>
              <a:t>=</a:t>
            </a:r>
            <a:r>
              <a:rPr lang="en-US" altLang="zh-CN" dirty="0" err="1"/>
              <a:t>attr_value</a:t>
            </a:r>
            <a:endParaRPr lang="en-US" altLang="zh-CN" dirty="0"/>
          </a:p>
          <a:p>
            <a:r>
              <a:rPr lang="en-US" altLang="zh-CN" dirty="0" err="1"/>
              <a:t>obj.new_attr</a:t>
            </a:r>
            <a:r>
              <a:rPr lang="zh-CN" altLang="en-US" dirty="0"/>
              <a:t>：对象的新属性名。</a:t>
            </a:r>
          </a:p>
          <a:p>
            <a:r>
              <a:rPr lang="en-US" altLang="zh-CN" dirty="0" err="1"/>
              <a:t>attr_value</a:t>
            </a:r>
            <a:r>
              <a:rPr lang="zh-CN" altLang="en-US" dirty="0"/>
              <a:t>：属性值。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2225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通过字面量创建对象</a:t>
            </a:r>
          </a:p>
        </p:txBody>
      </p:sp>
      <p:sp>
        <p:nvSpPr>
          <p:cNvPr id="39" name="MH_Number_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xmlns="" id="{D2731B8C-9A95-4EE0-8768-334D6A7A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41543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8A98B0-E581-47D9-91D1-3B222AE1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通过字面量创建对象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4B60AF7-4441-4587-BDA8-E12CEF51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创建自定义对象的另一个方法是可以通过字面量对象进行创建。所谓的字面量对象是在程序代码中直接书写对象，其格式主要是使用一对大括号</a:t>
            </a:r>
            <a:r>
              <a:rPr lang="en-US" altLang="zh-CN" dirty="0"/>
              <a:t>{ }</a:t>
            </a:r>
            <a:r>
              <a:rPr lang="zh-CN" altLang="en-US" dirty="0"/>
              <a:t>括起来的一个或多个用逗号分隔的属性声明，而每个属性声明写成“属性名：属性值”对。其语法格式如下所示。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obj_name</a:t>
            </a:r>
            <a:r>
              <a:rPr lang="en-US" altLang="zh-CN" dirty="0"/>
              <a:t>={</a:t>
            </a:r>
          </a:p>
          <a:p>
            <a:r>
              <a:rPr lang="en-US" altLang="zh-CN" dirty="0"/>
              <a:t>obj_attr1</a:t>
            </a:r>
            <a:r>
              <a:rPr lang="zh-CN" altLang="en-US" dirty="0"/>
              <a:t>：</a:t>
            </a:r>
            <a:r>
              <a:rPr lang="en-US" altLang="zh-CN" dirty="0" err="1"/>
              <a:t>attr_value</a:t>
            </a:r>
            <a:r>
              <a:rPr lang="zh-CN" altLang="en-US" dirty="0"/>
              <a:t>，</a:t>
            </a:r>
          </a:p>
          <a:p>
            <a:r>
              <a:rPr lang="en-US" altLang="zh-CN" dirty="0"/>
              <a:t>……</a:t>
            </a:r>
          </a:p>
          <a:p>
            <a:r>
              <a:rPr lang="en-US" altLang="zh-CN" dirty="0"/>
              <a:t>obj_attr1</a:t>
            </a:r>
            <a:r>
              <a:rPr lang="zh-CN" altLang="en-US" dirty="0"/>
              <a:t>：</a:t>
            </a:r>
            <a:r>
              <a:rPr lang="en-US" altLang="zh-CN" dirty="0" err="1"/>
              <a:t>attr_value</a:t>
            </a:r>
            <a:endParaRPr lang="en-US" altLang="zh-CN" dirty="0"/>
          </a:p>
          <a:p>
            <a:r>
              <a:rPr lang="en-US" altLang="zh-CN" dirty="0"/>
              <a:t>};</a:t>
            </a:r>
          </a:p>
          <a:p>
            <a:r>
              <a:rPr lang="en-US" altLang="zh-CN" dirty="0" err="1"/>
              <a:t>obj_namer</a:t>
            </a:r>
            <a:r>
              <a:rPr lang="zh-CN" altLang="en-US" dirty="0"/>
              <a:t>：新对象名。</a:t>
            </a:r>
          </a:p>
          <a:p>
            <a:r>
              <a:rPr lang="en-US" altLang="zh-CN" dirty="0" err="1"/>
              <a:t>obj_attr</a:t>
            </a:r>
            <a:r>
              <a:rPr lang="zh-CN" altLang="en-US" dirty="0"/>
              <a:t>：对象的新属性名。</a:t>
            </a:r>
          </a:p>
          <a:p>
            <a:r>
              <a:rPr lang="en-US" altLang="zh-CN" dirty="0" err="1"/>
              <a:t>attr_value</a:t>
            </a:r>
            <a:r>
              <a:rPr lang="zh-CN" altLang="en-US" dirty="0"/>
              <a:t>：属性值。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5457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00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）创建对象</a:t>
            </a:r>
          </a:p>
        </p:txBody>
      </p:sp>
      <p:sp>
        <p:nvSpPr>
          <p:cNvPr id="59" name="MH_Number_3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1B3CEBF-6DCD-40F8-B03B-65023529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9041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1128DD-26AA-42E6-B4B5-00064F2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）创建对象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7237D1-8642-4B09-8B9E-AB6458C5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中，通过构造函数定义对象是定义对象的标准方法。本质上定义了构造函数就是定义了对象类，构造函数名就是对象名，可以通过</a:t>
            </a:r>
            <a:r>
              <a:rPr lang="en-US" altLang="zh-CN" dirty="0"/>
              <a:t>new</a:t>
            </a:r>
            <a:r>
              <a:rPr lang="zh-CN" altLang="en-US" dirty="0"/>
              <a:t>关键字来创建对象实例。通过构造函数创建对象，用到</a:t>
            </a:r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/>
              <a:t>this</a:t>
            </a:r>
            <a:r>
              <a:rPr lang="zh-CN" altLang="en-US" dirty="0"/>
              <a:t>关键字，</a:t>
            </a:r>
            <a:r>
              <a:rPr lang="en-US" altLang="zh-CN" dirty="0"/>
              <a:t>function</a:t>
            </a:r>
            <a:r>
              <a:rPr lang="zh-CN" altLang="en-US" dirty="0"/>
              <a:t>关键字和</a:t>
            </a:r>
            <a:r>
              <a:rPr lang="en-US" altLang="zh-CN" dirty="0"/>
              <a:t>new</a:t>
            </a:r>
            <a:r>
              <a:rPr lang="zh-CN" altLang="en-US" dirty="0"/>
              <a:t>关键字。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dirty="0"/>
              <a:t>this</a:t>
            </a:r>
            <a:r>
              <a:rPr lang="zh-CN" altLang="en-US" dirty="0"/>
              <a:t>关键字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</a:t>
            </a:r>
            <a:r>
              <a:rPr lang="en-US" altLang="zh-CN" dirty="0"/>
              <a:t>this</a:t>
            </a:r>
            <a:r>
              <a:rPr lang="zh-CN" altLang="en-US" dirty="0"/>
              <a:t>关键字用于引用本类对象，可以隐式地引用对象的属性和方法。在对象中</a:t>
            </a:r>
            <a:r>
              <a:rPr lang="en-US" altLang="zh-CN" dirty="0"/>
              <a:t>this</a:t>
            </a:r>
            <a:r>
              <a:rPr lang="zh-CN" altLang="en-US" dirty="0"/>
              <a:t>关键字的常用用法如下代码所示。</a:t>
            </a:r>
          </a:p>
          <a:p>
            <a:r>
              <a:rPr lang="en-US" altLang="zh-CN" dirty="0"/>
              <a:t>var Obj=new Object();</a:t>
            </a:r>
          </a:p>
          <a:p>
            <a:r>
              <a:rPr lang="en-US" altLang="zh-CN" dirty="0"/>
              <a:t>Obj.name="</a:t>
            </a:r>
            <a:r>
              <a:rPr lang="zh-CN" altLang="en-US" dirty="0"/>
              <a:t>张三</a:t>
            </a:r>
            <a:r>
              <a:rPr lang="en-US" altLang="zh-CN" dirty="0"/>
              <a:t>";</a:t>
            </a:r>
          </a:p>
          <a:p>
            <a:r>
              <a:rPr lang="en-US" altLang="zh-CN" dirty="0" err="1"/>
              <a:t>Obj.age</a:t>
            </a:r>
            <a:r>
              <a:rPr lang="en-US" altLang="zh-CN" dirty="0"/>
              <a:t>=28;</a:t>
            </a:r>
          </a:p>
          <a:p>
            <a:r>
              <a:rPr lang="en-US" altLang="zh-CN" dirty="0" err="1"/>
              <a:t>Obj.fun</a:t>
            </a:r>
            <a:r>
              <a:rPr lang="en-US" altLang="zh-CN" dirty="0"/>
              <a:t>=function(){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document.write</a:t>
            </a:r>
            <a:r>
              <a:rPr lang="en-US" altLang="zh-CN" dirty="0"/>
              <a:t>("</a:t>
            </a:r>
            <a:r>
              <a:rPr lang="zh-CN" altLang="en-US" dirty="0"/>
              <a:t>我是</a:t>
            </a:r>
            <a:r>
              <a:rPr lang="en-US" altLang="zh-CN" dirty="0"/>
              <a:t>"+this.name+","+</a:t>
            </a:r>
            <a:r>
              <a:rPr lang="en-US" altLang="zh-CN" dirty="0" err="1"/>
              <a:t>this.age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}</a:t>
            </a:r>
          </a:p>
          <a:p>
            <a:r>
              <a:rPr lang="zh-CN" altLang="en-US" dirty="0"/>
              <a:t>在上述代码中，</a:t>
            </a:r>
            <a:r>
              <a:rPr lang="en-US" altLang="zh-CN" dirty="0"/>
              <a:t>this.name</a:t>
            </a:r>
            <a:r>
              <a:rPr lang="zh-CN" altLang="en-US" dirty="0"/>
              <a:t>指的是对象中的</a:t>
            </a:r>
            <a:r>
              <a:rPr lang="en-US" altLang="zh-CN" dirty="0"/>
              <a:t>name</a:t>
            </a:r>
            <a:r>
              <a:rPr lang="zh-CN" altLang="en-US" dirty="0"/>
              <a:t>属性，而</a:t>
            </a:r>
            <a:r>
              <a:rPr lang="en-US" altLang="zh-CN" dirty="0"/>
              <a:t>this.name=name</a:t>
            </a:r>
            <a:r>
              <a:rPr lang="zh-CN" altLang="en-US" dirty="0"/>
              <a:t>语句中的第二个</a:t>
            </a:r>
            <a:r>
              <a:rPr lang="en-US" altLang="zh-CN" dirty="0"/>
              <a:t>name</a:t>
            </a:r>
            <a:r>
              <a:rPr lang="zh-CN" altLang="en-US" dirty="0"/>
              <a:t>则指的是形参</a:t>
            </a:r>
            <a:r>
              <a:rPr lang="en-US" altLang="zh-CN" dirty="0"/>
              <a:t>name</a:t>
            </a:r>
            <a:r>
              <a:rPr lang="zh-CN" altLang="en-US" dirty="0"/>
              <a:t>，在使用的时候就是将形参</a:t>
            </a:r>
            <a:r>
              <a:rPr lang="en-US" altLang="zh-CN" dirty="0"/>
              <a:t>name</a:t>
            </a:r>
            <a:r>
              <a:rPr lang="zh-CN" altLang="en-US" dirty="0"/>
              <a:t>的值赋予属性</a:t>
            </a:r>
            <a:r>
              <a:rPr lang="en-US" altLang="zh-CN" dirty="0"/>
              <a:t>name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02990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F1128DD-26AA-42E6-B4B5-00064F286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）创建对象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77237D1-8642-4B09-8B9E-AB6458C5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39"/>
            <a:ext cx="10515600" cy="5476216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．使用</a:t>
            </a:r>
            <a:r>
              <a:rPr lang="en-US" altLang="zh-CN" dirty="0"/>
              <a:t>function</a:t>
            </a:r>
            <a:r>
              <a:rPr lang="zh-CN" altLang="en-US" dirty="0"/>
              <a:t>定义构造函数</a:t>
            </a:r>
          </a:p>
          <a:p>
            <a:r>
              <a:rPr lang="zh-CN" altLang="en-US" dirty="0"/>
              <a:t>构造函数创建方式可以使用</a:t>
            </a:r>
            <a:r>
              <a:rPr lang="en-US" altLang="zh-CN" dirty="0"/>
              <a:t>function</a:t>
            </a:r>
            <a:r>
              <a:rPr lang="zh-CN" altLang="en-US" dirty="0"/>
              <a:t>关键字同定义普通函数一样来定义构造函数。不同之处是在构造函数内部一般不使用</a:t>
            </a:r>
            <a:r>
              <a:rPr lang="en-US" altLang="zh-CN" dirty="0"/>
              <a:t>return</a:t>
            </a:r>
            <a:r>
              <a:rPr lang="zh-CN" altLang="en-US" dirty="0"/>
              <a:t>语句，并且通常要使用</a:t>
            </a:r>
            <a:r>
              <a:rPr lang="en-US" altLang="zh-CN" dirty="0"/>
              <a:t>this</a:t>
            </a:r>
            <a:r>
              <a:rPr lang="zh-CN" altLang="en-US" dirty="0"/>
              <a:t>关键字来引用创建的对象。例如，要创建一个</a:t>
            </a:r>
            <a:r>
              <a:rPr lang="en-US" altLang="zh-CN" dirty="0"/>
              <a:t>Animal</a:t>
            </a:r>
            <a:r>
              <a:rPr lang="zh-CN" altLang="en-US" dirty="0"/>
              <a:t>（动物）类，则可以使用如下代码来实现。</a:t>
            </a:r>
          </a:p>
          <a:p>
            <a:r>
              <a:rPr lang="en-US" altLang="zh-CN" dirty="0"/>
              <a:t>function Animal(</a:t>
            </a:r>
            <a:r>
              <a:rPr lang="en-US" altLang="zh-CN" dirty="0" err="1"/>
              <a:t>name,color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 this.name=name; //</a:t>
            </a:r>
            <a:r>
              <a:rPr lang="zh-CN" altLang="en-US" dirty="0"/>
              <a:t>定义属性</a:t>
            </a:r>
            <a:r>
              <a:rPr lang="en-US" altLang="zh-CN" dirty="0"/>
              <a:t>name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this.color</a:t>
            </a:r>
            <a:r>
              <a:rPr lang="en-US" altLang="zh-CN" dirty="0"/>
              <a:t>=color; //</a:t>
            </a:r>
            <a:r>
              <a:rPr lang="zh-CN" altLang="en-US" dirty="0"/>
              <a:t>定义属性</a:t>
            </a:r>
            <a:r>
              <a:rPr lang="en-US" altLang="zh-CN" dirty="0"/>
              <a:t>color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定义了构造函数之后就可以使用</a:t>
            </a:r>
            <a:r>
              <a:rPr lang="en-US" altLang="zh-CN" dirty="0"/>
              <a:t>new</a:t>
            </a:r>
            <a:r>
              <a:rPr lang="zh-CN" altLang="en-US" dirty="0"/>
              <a:t>关键字来创建对象实例了，如下代码所示。</a:t>
            </a:r>
          </a:p>
          <a:p>
            <a:r>
              <a:rPr lang="en-US" altLang="zh-CN" dirty="0"/>
              <a:t>var animal=new Animal("</a:t>
            </a:r>
            <a:r>
              <a:rPr lang="zh-CN" altLang="en-US" dirty="0"/>
              <a:t>花花</a:t>
            </a:r>
            <a:r>
              <a:rPr lang="en-US" altLang="zh-CN" dirty="0"/>
              <a:t>","</a:t>
            </a:r>
            <a:r>
              <a:rPr lang="zh-CN" altLang="en-US" dirty="0"/>
              <a:t>黑色</a:t>
            </a:r>
            <a:r>
              <a:rPr lang="en-US" altLang="zh-CN" dirty="0"/>
              <a:t>");</a:t>
            </a:r>
          </a:p>
          <a:p>
            <a:r>
              <a:rPr lang="zh-CN" altLang="en-US" dirty="0"/>
              <a:t>构造函数的调用同普通函数的调用基本相同，不同之处在于构造函数在调用前须用</a:t>
            </a:r>
            <a:r>
              <a:rPr lang="en-US" altLang="zh-CN" dirty="0"/>
              <a:t>new</a:t>
            </a:r>
            <a:r>
              <a:rPr lang="zh-CN" altLang="en-US" dirty="0"/>
              <a:t>关键字。用</a:t>
            </a:r>
            <a:r>
              <a:rPr lang="en-US" altLang="zh-CN" dirty="0"/>
              <a:t>new</a:t>
            </a:r>
            <a:r>
              <a:rPr lang="zh-CN" altLang="en-US" dirty="0"/>
              <a:t>关键字来调用构造函数，大致上可以分以下几个步骤来进行。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步：利用构造函数创建一个新对象。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步：构造函数的函数体用</a:t>
            </a:r>
            <a:r>
              <a:rPr lang="en-US" altLang="zh-CN" dirty="0"/>
              <a:t>this</a:t>
            </a:r>
            <a:r>
              <a:rPr lang="zh-CN" altLang="en-US" dirty="0"/>
              <a:t>关键字来引用新对象，定义属性。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步：创建完构造函数，利用</a:t>
            </a:r>
            <a:r>
              <a:rPr lang="en-US" altLang="zh-CN" dirty="0"/>
              <a:t>new</a:t>
            </a:r>
            <a:r>
              <a:rPr lang="zh-CN" altLang="en-US" dirty="0"/>
              <a:t>运算符来调用构造函数。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62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F4CDFA3B-A02A-4FF8-AF36-1712CF572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0FD3CA37-214F-4C40-A20D-32BA471D0B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内置对象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A9DC0765-831D-4E32-9E75-B0B8B7DA76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BF53F6E0-577E-4FAA-B9B3-B1DA143D7D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zh-CN" altLang="en-US" dirty="0"/>
              <a:t>数组对象</a:t>
            </a:r>
          </a:p>
        </p:txBody>
      </p:sp>
    </p:spTree>
    <p:extLst>
      <p:ext uri="{BB962C8B-B14F-4D97-AF65-F5344CB8AC3E}">
        <p14:creationId xmlns:p14="http://schemas.microsoft.com/office/powerpoint/2010/main" val="2456975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CC7E1E-4F30-4FE9-9E56-236D0F18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8115CE-CE14-4DA5-83CE-37138D56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en-US" dirty="0"/>
              <a:t>．使用</a:t>
            </a:r>
            <a:r>
              <a:rPr lang="en-US" altLang="zh-CN" dirty="0"/>
              <a:t>new</a:t>
            </a:r>
            <a:r>
              <a:rPr lang="zh-CN" altLang="en-US" dirty="0"/>
              <a:t>关键字来创建构造函数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中，构造函数就是类，而构造函数名就是类名，</a:t>
            </a:r>
            <a:r>
              <a:rPr lang="en-US" altLang="zh-CN" dirty="0"/>
              <a:t>JavaScript</a:t>
            </a:r>
            <a:r>
              <a:rPr lang="zh-CN" altLang="en-US" dirty="0"/>
              <a:t>类也称为对象类。使用</a:t>
            </a:r>
            <a:r>
              <a:rPr lang="en-US" altLang="zh-CN" dirty="0"/>
              <a:t>new</a:t>
            </a:r>
            <a:r>
              <a:rPr lang="zh-CN" altLang="en-US" dirty="0"/>
              <a:t>关键字的语法格式如下所示。</a:t>
            </a:r>
          </a:p>
          <a:p>
            <a:r>
              <a:rPr lang="en-US" altLang="zh-CN" dirty="0"/>
              <a:t>new constructor(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…,</a:t>
            </a:r>
            <a:r>
              <a:rPr lang="zh-CN" altLang="en-US" dirty="0"/>
              <a:t>参数</a:t>
            </a:r>
            <a:r>
              <a:rPr lang="en-US" altLang="zh-CN" dirty="0"/>
              <a:t>n);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2327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CC7E1E-4F30-4FE9-9E56-236D0F18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通过构造函数（</a:t>
            </a:r>
            <a:r>
              <a:rPr lang="en-US" altLang="zh-CN" dirty="0"/>
              <a:t>Constructor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8115CE-CE14-4DA5-83CE-37138D56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．类对象的</a:t>
            </a:r>
            <a:r>
              <a:rPr lang="en-US" altLang="zh-CN" dirty="0"/>
              <a:t>prototype</a:t>
            </a:r>
            <a:r>
              <a:rPr lang="zh-CN" altLang="zh-CN" dirty="0"/>
              <a:t>原型属性</a:t>
            </a:r>
          </a:p>
          <a:p>
            <a:r>
              <a:rPr lang="en-US" altLang="zh-CN" dirty="0"/>
              <a:t>prototype</a:t>
            </a:r>
            <a:r>
              <a:rPr lang="zh-CN" altLang="zh-CN" dirty="0"/>
              <a:t>属性是构造函数（对象类）对一个对象的引用。该对象称为类实例对象的原型对象，一般来说，原型对象指的是</a:t>
            </a:r>
            <a:r>
              <a:rPr lang="en-US" altLang="zh-CN" dirty="0"/>
              <a:t>Object</a:t>
            </a:r>
            <a:r>
              <a:rPr lang="zh-CN" altLang="zh-CN" dirty="0"/>
              <a:t>对象。</a:t>
            </a:r>
          </a:p>
          <a:p>
            <a:r>
              <a:rPr lang="zh-CN" altLang="zh-CN" dirty="0"/>
              <a:t>原型对象的用途是类的实例对象提供共享的方法和属性，从而避免为每个对象定义代码相同的属性和方法。因此通过实例对象可以访问的属性和方法分为以下两类：一类是实例对象自定义的属性和方法，另一类是来自原型对象的属性和方法（原型属性和原型方法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6387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Function</a:t>
            </a:r>
            <a:r>
              <a:rPr lang="zh-CN" altLang="en-US" dirty="0"/>
              <a:t>对象定义方法</a:t>
            </a:r>
          </a:p>
        </p:txBody>
      </p:sp>
      <p:sp>
        <p:nvSpPr>
          <p:cNvPr id="64" name="MH_Number_4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076282-D395-4DC0-A232-C0BC3AFB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4921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252745-4B26-4F38-BB2A-E3E62CA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Function</a:t>
            </a:r>
            <a:r>
              <a:rPr lang="zh-CN" altLang="en-US" dirty="0"/>
              <a:t>对象定义方法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EA378F-66AF-4D1A-9177-23A87712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定义方法也即是定义函数，那如何来定义函数呢？在</a:t>
            </a:r>
            <a:r>
              <a:rPr lang="en-US" altLang="zh-CN" dirty="0"/>
              <a:t>JavaScript</a:t>
            </a:r>
            <a:r>
              <a:rPr lang="zh-CN" altLang="en-US" dirty="0"/>
              <a:t>中，提供了一个</a:t>
            </a:r>
            <a:r>
              <a:rPr lang="en-US" altLang="zh-CN" dirty="0"/>
              <a:t>Function</a:t>
            </a:r>
            <a:r>
              <a:rPr lang="zh-CN" altLang="en-US" dirty="0"/>
              <a:t>内置对象，通过</a:t>
            </a:r>
            <a:r>
              <a:rPr lang="en-US" altLang="zh-CN" dirty="0"/>
              <a:t>Function</a:t>
            </a:r>
            <a:r>
              <a:rPr lang="zh-CN" altLang="en-US" dirty="0"/>
              <a:t>对象就可以来进行定义函数。实际上，</a:t>
            </a:r>
            <a:r>
              <a:rPr lang="en-US" altLang="zh-CN" dirty="0"/>
              <a:t>JavaScript</a:t>
            </a:r>
            <a:r>
              <a:rPr lang="zh-CN" altLang="en-US" dirty="0"/>
              <a:t>的所有函数都是</a:t>
            </a:r>
            <a:r>
              <a:rPr lang="en-US" altLang="zh-CN" dirty="0"/>
              <a:t>Function</a:t>
            </a:r>
            <a:r>
              <a:rPr lang="zh-CN" altLang="en-US" dirty="0"/>
              <a:t>对象。定义函数的方法通常有两种：一种是常用的定义方法，即用</a:t>
            </a:r>
            <a:r>
              <a:rPr lang="en-US" altLang="zh-CN" dirty="0"/>
              <a:t>function</a:t>
            </a:r>
            <a:r>
              <a:rPr lang="zh-CN" altLang="en-US" dirty="0"/>
              <a:t>关键字隐式地创建</a:t>
            </a:r>
            <a:r>
              <a:rPr lang="en-US" altLang="zh-CN" dirty="0"/>
              <a:t>Function</a:t>
            </a:r>
            <a:r>
              <a:rPr lang="zh-CN" altLang="en-US" dirty="0"/>
              <a:t>对象，另一种是使用关键字</a:t>
            </a:r>
            <a:r>
              <a:rPr lang="en-US" altLang="zh-CN" dirty="0"/>
              <a:t>new</a:t>
            </a:r>
            <a:r>
              <a:rPr lang="zh-CN" altLang="en-US" dirty="0"/>
              <a:t>来显式地创建</a:t>
            </a:r>
            <a:r>
              <a:rPr lang="en-US" altLang="zh-CN" dirty="0"/>
              <a:t>Function</a:t>
            </a:r>
            <a:r>
              <a:rPr lang="zh-CN" altLang="en-US" dirty="0"/>
              <a:t>对象。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6314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252745-4B26-4F38-BB2A-E3E62CA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Function</a:t>
            </a:r>
            <a:r>
              <a:rPr lang="zh-CN" altLang="en-US" dirty="0"/>
              <a:t>对象定义方法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EA378F-66AF-4D1A-9177-23A87712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．显式地创建</a:t>
            </a:r>
            <a:r>
              <a:rPr lang="en-US" altLang="zh-CN" dirty="0"/>
              <a:t>Function</a:t>
            </a:r>
            <a:r>
              <a:rPr lang="zh-CN" altLang="en-US" dirty="0"/>
              <a:t>对象</a:t>
            </a:r>
          </a:p>
          <a:p>
            <a:r>
              <a:rPr lang="zh-CN" altLang="en-US" dirty="0"/>
              <a:t>显式地创建</a:t>
            </a:r>
            <a:r>
              <a:rPr lang="en-US" altLang="zh-CN" dirty="0"/>
              <a:t>Function</a:t>
            </a:r>
            <a:r>
              <a:rPr lang="zh-CN" altLang="en-US" dirty="0"/>
              <a:t>对象，是</a:t>
            </a:r>
            <a:r>
              <a:rPr lang="en-US" altLang="zh-CN" dirty="0"/>
              <a:t>JavaScript</a:t>
            </a:r>
            <a:r>
              <a:rPr lang="zh-CN" altLang="en-US" dirty="0"/>
              <a:t>定义函数的另外一种方式。其语法如下所示。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fun_name</a:t>
            </a:r>
            <a:r>
              <a:rPr lang="en-US" altLang="zh-CN" dirty="0"/>
              <a:t>=new Function(</a:t>
            </a:r>
            <a:r>
              <a:rPr lang="zh-CN" altLang="en-US" dirty="0"/>
              <a:t>参数</a:t>
            </a:r>
            <a:r>
              <a:rPr lang="en-US" altLang="zh-CN" dirty="0"/>
              <a:t>1</a:t>
            </a:r>
            <a:r>
              <a:rPr lang="zh-CN" altLang="en-US" dirty="0"/>
              <a:t>，参数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……,</a:t>
            </a:r>
            <a:r>
              <a:rPr lang="zh-CN" altLang="en-US" dirty="0"/>
              <a:t>函数体代码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fun_name</a:t>
            </a:r>
            <a:r>
              <a:rPr lang="en-US" altLang="zh-CN" dirty="0"/>
              <a:t>:</a:t>
            </a:r>
            <a:r>
              <a:rPr lang="zh-CN" altLang="en-US" dirty="0"/>
              <a:t>函数名。</a:t>
            </a:r>
          </a:p>
          <a:p>
            <a:r>
              <a:rPr lang="zh-CN" altLang="en-US" dirty="0"/>
              <a:t>在定义函数时，可以定义一个或多个参数，每个参数都是字符串。最后一个参数为函数体的代码。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7000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252745-4B26-4F38-BB2A-E3E62CAB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Function</a:t>
            </a:r>
            <a:r>
              <a:rPr lang="zh-CN" altLang="en-US" dirty="0"/>
              <a:t>对象定义方法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CEA378F-66AF-4D1A-9177-23A877121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．隐式地创建</a:t>
            </a:r>
            <a:r>
              <a:rPr lang="en-US" altLang="zh-CN" dirty="0"/>
              <a:t>Function</a:t>
            </a:r>
            <a:r>
              <a:rPr lang="zh-CN" altLang="zh-CN" dirty="0"/>
              <a:t>对象</a:t>
            </a:r>
          </a:p>
          <a:p>
            <a:r>
              <a:rPr lang="zh-CN" altLang="zh-CN" dirty="0"/>
              <a:t>隐式地创建</a:t>
            </a:r>
            <a:r>
              <a:rPr lang="en-US" altLang="zh-CN" dirty="0"/>
              <a:t>Function</a:t>
            </a:r>
            <a:r>
              <a:rPr lang="zh-CN" altLang="zh-CN" dirty="0"/>
              <a:t>对象，实际上是用</a:t>
            </a:r>
            <a:r>
              <a:rPr lang="en-US" altLang="zh-CN" dirty="0"/>
              <a:t>function</a:t>
            </a:r>
            <a:r>
              <a:rPr lang="zh-CN" altLang="zh-CN" dirty="0"/>
              <a:t>关键字来创建构造函数，从前面的构造函数章节中知道，创建的构造函数即为对象。也就是说，当使用</a:t>
            </a:r>
            <a:r>
              <a:rPr lang="en-US" altLang="zh-CN" dirty="0"/>
              <a:t>function</a:t>
            </a:r>
            <a:r>
              <a:rPr lang="zh-CN" altLang="zh-CN" dirty="0"/>
              <a:t>关键字创建了一个函数时，也隐式地创建了一个</a:t>
            </a:r>
            <a:r>
              <a:rPr lang="en-US" altLang="zh-CN" dirty="0"/>
              <a:t>Function</a:t>
            </a:r>
            <a:r>
              <a:rPr lang="zh-CN" altLang="zh-CN" dirty="0"/>
              <a:t>对象。此时，函数名就是隐式创建</a:t>
            </a:r>
            <a:r>
              <a:rPr lang="en-US" altLang="zh-CN" dirty="0"/>
              <a:t>Function</a:t>
            </a:r>
            <a:r>
              <a:rPr lang="zh-CN" altLang="zh-CN" dirty="0"/>
              <a:t>对象的引用变量。将显式创建函数对象的语法“</a:t>
            </a:r>
            <a:r>
              <a:rPr lang="en-US" altLang="zh-CN" dirty="0"/>
              <a:t>var </a:t>
            </a:r>
            <a:r>
              <a:rPr lang="en-US" altLang="zh-CN" dirty="0" err="1"/>
              <a:t>fun_name</a:t>
            </a:r>
            <a:r>
              <a:rPr lang="en-US" altLang="zh-CN" dirty="0"/>
              <a:t>=new Function(</a:t>
            </a:r>
            <a:r>
              <a:rPr lang="zh-CN" altLang="zh-CN" dirty="0"/>
              <a:t>参数</a:t>
            </a:r>
            <a:r>
              <a:rPr lang="en-US" altLang="zh-CN" dirty="0"/>
              <a:t>1</a:t>
            </a:r>
            <a:r>
              <a:rPr lang="zh-CN" altLang="zh-CN" dirty="0"/>
              <a:t>，参数</a:t>
            </a:r>
            <a:r>
              <a:rPr lang="en-US" altLang="zh-CN" dirty="0"/>
              <a:t>2</a:t>
            </a:r>
            <a:r>
              <a:rPr lang="zh-CN" altLang="zh-CN" dirty="0"/>
              <a:t>，</a:t>
            </a:r>
            <a:r>
              <a:rPr lang="en-US" altLang="zh-CN" dirty="0"/>
              <a:t>……</a:t>
            </a:r>
            <a:r>
              <a:rPr lang="zh-CN" altLang="zh-CN" dirty="0"/>
              <a:t>，函数体代码</a:t>
            </a:r>
            <a:r>
              <a:rPr lang="en-US" altLang="zh-CN" dirty="0"/>
              <a:t>);</a:t>
            </a:r>
            <a:r>
              <a:rPr lang="zh-CN" altLang="zh-CN" dirty="0"/>
              <a:t>”可以改为普通的隐式创建函数的语法，如下所示。</a:t>
            </a:r>
          </a:p>
          <a:p>
            <a:r>
              <a:rPr lang="zh-CN" altLang="zh-CN" dirty="0"/>
              <a:t>function fun_name(参数1，参数2，……,){</a:t>
            </a:r>
          </a:p>
          <a:p>
            <a:r>
              <a:rPr lang="zh-CN" altLang="zh-CN" dirty="0"/>
              <a:t>函数体代码；</a:t>
            </a:r>
          </a:p>
          <a:p>
            <a:r>
              <a:rPr lang="zh-CN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2669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00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通过原型对象（</a:t>
            </a:r>
            <a:r>
              <a:rPr lang="en-US" altLang="zh-CN" dirty="0"/>
              <a:t>prototype</a:t>
            </a:r>
            <a:r>
              <a:rPr lang="zh-CN" altLang="en-US" dirty="0"/>
              <a:t>）定义方法</a:t>
            </a:r>
          </a:p>
        </p:txBody>
      </p:sp>
      <p:sp>
        <p:nvSpPr>
          <p:cNvPr id="68" name="MH_Number_5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C64B61F-4E62-4066-B948-153579A28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000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3BE82720-0414-4E72-BF0A-5EF5A50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通过原型对象（</a:t>
            </a:r>
            <a:r>
              <a:rPr lang="en-US" altLang="zh-CN" sz="3600" dirty="0"/>
              <a:t>prototype</a:t>
            </a:r>
            <a:r>
              <a:rPr lang="zh-CN" altLang="en-US" sz="3600" dirty="0"/>
              <a:t>）定义方法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F4EEAADA-53DA-4CAD-9F1C-1E2524485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JavaScript</a:t>
            </a:r>
            <a:r>
              <a:rPr lang="zh-CN" altLang="en-US" dirty="0"/>
              <a:t>中，除了用</a:t>
            </a:r>
            <a:r>
              <a:rPr lang="en-US" altLang="zh-CN" dirty="0"/>
              <a:t>Function</a:t>
            </a:r>
            <a:r>
              <a:rPr lang="zh-CN" altLang="en-US" dirty="0"/>
              <a:t>对象创建属性外，还可以用原型对象来进行创建方法，创建语法格式如下所示。</a:t>
            </a:r>
          </a:p>
          <a:p>
            <a:r>
              <a:rPr lang="en-US" altLang="zh-CN" dirty="0" err="1"/>
              <a:t>obj_name.prototype.fun_name</a:t>
            </a:r>
            <a:r>
              <a:rPr lang="en-US" altLang="zh-CN" dirty="0"/>
              <a:t>=function(){ }</a:t>
            </a:r>
          </a:p>
          <a:p>
            <a:r>
              <a:rPr lang="en-US" altLang="zh-CN" dirty="0" err="1"/>
              <a:t>object_name</a:t>
            </a:r>
            <a:r>
              <a:rPr lang="zh-CN" altLang="en-US" dirty="0"/>
              <a:t>：对象的名字。</a:t>
            </a:r>
          </a:p>
          <a:p>
            <a:r>
              <a:rPr lang="en-US" altLang="zh-CN" dirty="0" err="1"/>
              <a:t>fun_name</a:t>
            </a:r>
            <a:r>
              <a:rPr lang="zh-CN" altLang="en-US" dirty="0"/>
              <a:t>：方法的名字。</a:t>
            </a:r>
          </a:p>
          <a:p>
            <a:r>
              <a:rPr lang="en-US" altLang="zh-CN" dirty="0"/>
              <a:t>function(){ }</a:t>
            </a:r>
            <a:r>
              <a:rPr lang="zh-CN" altLang="en-US" dirty="0"/>
              <a:t>：匿名函数，实现方法的功能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7716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85000" lnSpcReduction="1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通过</a:t>
            </a:r>
            <a:r>
              <a:rPr lang="en-US" altLang="zh-CN" dirty="0"/>
              <a:t>for…in</a:t>
            </a:r>
            <a:r>
              <a:rPr lang="zh-CN" altLang="en-US" dirty="0"/>
              <a:t>语句访问对象的属性</a:t>
            </a:r>
          </a:p>
        </p:txBody>
      </p:sp>
      <p:sp>
        <p:nvSpPr>
          <p:cNvPr id="72" name="MH_Number_6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D472C9-1BF7-4832-8212-1580781C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7444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C48CD06-F3EE-4840-BDFF-6A90686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for…in</a:t>
            </a:r>
            <a:r>
              <a:rPr lang="zh-CN" altLang="en-US" dirty="0"/>
              <a:t>语句访问对象的属性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CF96D10-B64C-4A2B-AD33-11F1001D3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自定义对象的属性可以访问，访问方法类似遍历数组。使用</a:t>
            </a:r>
            <a:r>
              <a:rPr lang="en-US" altLang="zh-CN" dirty="0"/>
              <a:t>for…in</a:t>
            </a:r>
            <a:r>
              <a:rPr lang="zh-CN" altLang="en-US" dirty="0"/>
              <a:t>循环语句可以轻松地访问对象的所有属性。其语法格式如下所示。</a:t>
            </a:r>
          </a:p>
          <a:p>
            <a:r>
              <a:rPr lang="en-US" altLang="zh-CN" dirty="0"/>
              <a:t>for(var </a:t>
            </a:r>
            <a:r>
              <a:rPr lang="en-US" altLang="zh-CN" dirty="0" err="1"/>
              <a:t>variableName</a:t>
            </a:r>
            <a:r>
              <a:rPr lang="en-US" altLang="zh-CN" dirty="0"/>
              <a:t> in Obj){</a:t>
            </a:r>
          </a:p>
          <a:p>
            <a:r>
              <a:rPr lang="zh-CN" altLang="en-US" dirty="0"/>
              <a:t>遍历循环体；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32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97F0EC3-59FD-4500-8EE3-BDE0884B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FAE3B0-5D08-479E-94AB-0062F85A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要了解</a:t>
            </a:r>
            <a:r>
              <a:rPr lang="en-US" altLang="zh-CN" dirty="0"/>
              <a:t>JavaScript</a:t>
            </a:r>
            <a:r>
              <a:rPr lang="zh-CN" altLang="en-US" dirty="0"/>
              <a:t>对象，首先要了解什么是面向对象编程思想、对象和类的基本概念。</a:t>
            </a:r>
          </a:p>
        </p:txBody>
      </p:sp>
    </p:spTree>
    <p:extLst>
      <p:ext uri="{BB962C8B-B14F-4D97-AF65-F5344CB8AC3E}">
        <p14:creationId xmlns:p14="http://schemas.microsoft.com/office/powerpoint/2010/main" val="2863455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>
            <a:hlinkClick r:id="rId37" action="ppaction://hlinksldjump"/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>
            <a:hlinkClick r:id="rId37" action="ppaction://hlinksldjump"/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85000" lnSpcReduction="1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dirty="0"/>
              <a:t>with</a:t>
            </a:r>
            <a:r>
              <a:rPr lang="zh-CN" altLang="en-US" dirty="0"/>
              <a:t>语句访问对象的属性和方法</a:t>
            </a:r>
          </a:p>
        </p:txBody>
      </p:sp>
      <p:sp>
        <p:nvSpPr>
          <p:cNvPr id="76" name="MH_Number_7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33C3F23-8DC8-4BD0-B31B-D368B8F8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30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14DC2908-7940-4350-B98B-D7624688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with</a:t>
            </a:r>
            <a:r>
              <a:rPr lang="zh-CN" altLang="en-US" dirty="0"/>
              <a:t>语句访问对象的属性和方法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6C434EAB-9B60-44CB-940D-38C3922BB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访问一个对象的属性时，会经常遇到要重复访问一个对象的属性的情况，按照普通的对象属性的访问方法，需要多次使用这个对象引用。例如，需要多次获取日期对象的年份、月份、日期信息，每次实现都要调用“</a:t>
            </a:r>
            <a:r>
              <a:rPr lang="en-US" altLang="zh-CN" dirty="0"/>
              <a:t>Date”</a:t>
            </a:r>
            <a:r>
              <a:rPr lang="zh-CN" altLang="en-US" dirty="0"/>
              <a:t>。使用</a:t>
            </a:r>
            <a:r>
              <a:rPr lang="en-US" altLang="zh-CN" dirty="0"/>
              <a:t>with</a:t>
            </a:r>
            <a:r>
              <a:rPr lang="zh-CN" altLang="en-US" dirty="0"/>
              <a:t>语句就可以避免多次调用对象的现象，只要调用一次就行了。语法格式如下所示。</a:t>
            </a:r>
          </a:p>
          <a:p>
            <a:r>
              <a:rPr lang="en-US" altLang="zh-CN" dirty="0"/>
              <a:t>with(object){</a:t>
            </a:r>
          </a:p>
          <a:p>
            <a:r>
              <a:rPr lang="en-US" altLang="zh-CN" dirty="0"/>
              <a:t>statements;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3183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MH_Entry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28430" y="1162836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Object</a:t>
            </a:r>
            <a:r>
              <a:rPr lang="zh-CN" altLang="en-US"/>
              <a:t>类创建对象</a:t>
            </a:r>
          </a:p>
        </p:txBody>
      </p:sp>
      <p:sp>
        <p:nvSpPr>
          <p:cNvPr id="23" name="MH_Number_1">
            <a:hlinkClick r:id="rId32" action="ppaction://hlinksldjump"/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30382" y="1162836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1</a:t>
            </a:r>
            <a:endParaRPr lang="zh-CN" altLang="en-US"/>
          </a:p>
        </p:txBody>
      </p:sp>
      <p:cxnSp>
        <p:nvCxnSpPr>
          <p:cNvPr id="3" name="MH_Others_1"/>
          <p:cNvCxnSpPr/>
          <p:nvPr>
            <p:custDataLst>
              <p:tags r:id="rId4"/>
            </p:custDataLst>
          </p:nvPr>
        </p:nvCxnSpPr>
        <p:spPr>
          <a:xfrm rot="20700000" flipH="1">
            <a:off x="5646787" y="1317838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MH_Entry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128430" y="1751945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通过字面量创建对象</a:t>
            </a:r>
          </a:p>
        </p:txBody>
      </p:sp>
      <p:sp>
        <p:nvSpPr>
          <p:cNvPr id="39" name="MH_Number_2">
            <a:hlinkClick r:id="rId33" action="ppaction://hlinksldjump"/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430382" y="1751945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2</a:t>
            </a:r>
            <a:endParaRPr lang="zh-CN" altLang="en-US"/>
          </a:p>
        </p:txBody>
      </p:sp>
      <p:cxnSp>
        <p:nvCxnSpPr>
          <p:cNvPr id="40" name="MH_Others_2"/>
          <p:cNvCxnSpPr/>
          <p:nvPr>
            <p:custDataLst>
              <p:tags r:id="rId7"/>
            </p:custDataLst>
          </p:nvPr>
        </p:nvCxnSpPr>
        <p:spPr>
          <a:xfrm rot="20700000" flipH="1">
            <a:off x="5646787" y="1906947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H_Entry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128430" y="2341054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通过构造函数（</a:t>
            </a:r>
            <a:r>
              <a:rPr lang="en-US" altLang="zh-CN"/>
              <a:t>Constructor</a:t>
            </a:r>
            <a:r>
              <a:rPr lang="zh-CN" altLang="en-US"/>
              <a:t>）创建对象</a:t>
            </a:r>
          </a:p>
        </p:txBody>
      </p:sp>
      <p:sp>
        <p:nvSpPr>
          <p:cNvPr id="59" name="MH_Number_3">
            <a:hlinkClick r:id="rId34" action="ppaction://hlinksldjump"/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430382" y="2341054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3</a:t>
            </a:r>
            <a:endParaRPr lang="zh-CN" altLang="en-US"/>
          </a:p>
        </p:txBody>
      </p:sp>
      <p:cxnSp>
        <p:nvCxnSpPr>
          <p:cNvPr id="60" name="MH_Others_3"/>
          <p:cNvCxnSpPr/>
          <p:nvPr>
            <p:custDataLst>
              <p:tags r:id="rId10"/>
            </p:custDataLst>
          </p:nvPr>
        </p:nvCxnSpPr>
        <p:spPr>
          <a:xfrm rot="20700000" flipH="1">
            <a:off x="5646787" y="2496056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H_Entry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28430" y="2930163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Function</a:t>
            </a:r>
            <a:r>
              <a:rPr lang="zh-CN" altLang="en-US"/>
              <a:t>对象定义方法</a:t>
            </a:r>
          </a:p>
        </p:txBody>
      </p:sp>
      <p:sp>
        <p:nvSpPr>
          <p:cNvPr id="64" name="MH_Number_4">
            <a:hlinkClick r:id="rId35" action="ppaction://hlinksldjump"/>
          </p:cNvPr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430382" y="2930163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4</a:t>
            </a:r>
            <a:endParaRPr lang="zh-CN" altLang="en-US"/>
          </a:p>
        </p:txBody>
      </p:sp>
      <p:cxnSp>
        <p:nvCxnSpPr>
          <p:cNvPr id="65" name="MH_Others_4"/>
          <p:cNvCxnSpPr/>
          <p:nvPr>
            <p:custDataLst>
              <p:tags r:id="rId13"/>
            </p:custDataLst>
          </p:nvPr>
        </p:nvCxnSpPr>
        <p:spPr>
          <a:xfrm rot="20700000" flipH="1">
            <a:off x="5646787" y="3085165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H_Entry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6128430" y="3519272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77500" lnSpcReduction="200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通过原型对象（</a:t>
            </a:r>
            <a:r>
              <a:rPr lang="en-US" altLang="zh-CN"/>
              <a:t>prototype</a:t>
            </a:r>
            <a:r>
              <a:rPr lang="zh-CN" altLang="en-US"/>
              <a:t>）定义方法</a:t>
            </a:r>
          </a:p>
        </p:txBody>
      </p:sp>
      <p:sp>
        <p:nvSpPr>
          <p:cNvPr id="68" name="MH_Number_5">
            <a:hlinkClick r:id="rId36" action="ppaction://hlinksldjump"/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5430382" y="3519272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5</a:t>
            </a:r>
            <a:endParaRPr lang="zh-CN" altLang="en-US"/>
          </a:p>
        </p:txBody>
      </p:sp>
      <p:cxnSp>
        <p:nvCxnSpPr>
          <p:cNvPr id="69" name="MH_Others_5"/>
          <p:cNvCxnSpPr/>
          <p:nvPr>
            <p:custDataLst>
              <p:tags r:id="rId16"/>
            </p:custDataLst>
          </p:nvPr>
        </p:nvCxnSpPr>
        <p:spPr>
          <a:xfrm rot="20700000" flipH="1">
            <a:off x="5646787" y="3674274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MH_Entry_6">
            <a:hlinkClick r:id="rId37" action="ppaction://hlinksldjump"/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128430" y="4108381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/>
              <a:t>通过</a:t>
            </a:r>
            <a:r>
              <a:rPr lang="en-US" altLang="zh-CN"/>
              <a:t>for…in</a:t>
            </a:r>
            <a:r>
              <a:rPr lang="zh-CN" altLang="en-US"/>
              <a:t>语句访问对象的属性</a:t>
            </a:r>
          </a:p>
        </p:txBody>
      </p:sp>
      <p:sp>
        <p:nvSpPr>
          <p:cNvPr id="72" name="MH_Number_6">
            <a:hlinkClick r:id="rId37" action="ppaction://hlinksldjump"/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5430382" y="4108381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6</a:t>
            </a:r>
            <a:endParaRPr lang="zh-CN" altLang="en-US"/>
          </a:p>
        </p:txBody>
      </p:sp>
      <p:cxnSp>
        <p:nvCxnSpPr>
          <p:cNvPr id="73" name="MH_Others_6"/>
          <p:cNvCxnSpPr/>
          <p:nvPr>
            <p:custDataLst>
              <p:tags r:id="rId19"/>
            </p:custDataLst>
          </p:nvPr>
        </p:nvCxnSpPr>
        <p:spPr>
          <a:xfrm rot="20700000" flipH="1">
            <a:off x="5646787" y="4263383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MH_Entry_7">
            <a:hlinkClick r:id="rId38" action="ppaction://hlinksldjump"/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6128430" y="4697490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 fontScale="92500"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>
                <a:solidFill>
                  <a:srgbClr val="C0C0C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with</a:t>
            </a:r>
            <a:r>
              <a:rPr lang="zh-CN" altLang="en-US"/>
              <a:t>语句访问对象的属性和方法</a:t>
            </a:r>
          </a:p>
        </p:txBody>
      </p:sp>
      <p:sp>
        <p:nvSpPr>
          <p:cNvPr id="76" name="MH_Number_7">
            <a:hlinkClick r:id="rId38" action="ppaction://hlinksldjump"/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430382" y="469749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solidFill>
                  <a:srgbClr val="C0C0C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7</a:t>
            </a:r>
            <a:endParaRPr lang="zh-CN" altLang="en-US"/>
          </a:p>
        </p:txBody>
      </p:sp>
      <p:cxnSp>
        <p:nvCxnSpPr>
          <p:cNvPr id="77" name="MH_Others_7"/>
          <p:cNvCxnSpPr/>
          <p:nvPr>
            <p:custDataLst>
              <p:tags r:id="rId22"/>
            </p:custDataLst>
          </p:nvPr>
        </p:nvCxnSpPr>
        <p:spPr>
          <a:xfrm rot="20700000" flipH="1">
            <a:off x="5646787" y="4852492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MH_Entry_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6128430" y="5286598"/>
            <a:ext cx="3159579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defPPr>
              <a:defRPr lang="zh-CN"/>
            </a:defPPr>
            <a:lvl1pPr indent="0">
              <a:lnSpc>
                <a:spcPct val="150000"/>
              </a:lnSpc>
              <a:spcBef>
                <a:spcPts val="600"/>
              </a:spcBef>
              <a:buClr>
                <a:srgbClr val="515151"/>
              </a:buClr>
              <a:buSzPct val="80000"/>
              <a:defRPr sz="2000" b="1">
                <a:latin typeface="+mn-ea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继承</a:t>
            </a:r>
          </a:p>
        </p:txBody>
      </p:sp>
      <p:sp>
        <p:nvSpPr>
          <p:cNvPr id="80" name="MH_Number_8"/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5430382" y="5286598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defPPr>
              <a:defRPr lang="zh-CN"/>
            </a:defPPr>
            <a:lvl1pPr indent="0" algn="ctr">
              <a:buClr>
                <a:srgbClr val="515151"/>
              </a:buClr>
              <a:buSzPct val="80000"/>
              <a:defRPr sz="2400" b="1"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  <a:lvl2pPr marL="742950" indent="-28575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/>
              <a:t>8</a:t>
            </a:r>
            <a:endParaRPr lang="zh-CN" altLang="en-US"/>
          </a:p>
        </p:txBody>
      </p:sp>
      <p:cxnSp>
        <p:nvCxnSpPr>
          <p:cNvPr id="81" name="MH_Others_8"/>
          <p:cNvCxnSpPr/>
          <p:nvPr>
            <p:custDataLst>
              <p:tags r:id="rId25"/>
            </p:custDataLst>
          </p:nvPr>
        </p:nvCxnSpPr>
        <p:spPr>
          <a:xfrm rot="20700000" flipH="1">
            <a:off x="5646787" y="5441600"/>
            <a:ext cx="216024" cy="25200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MH_Others_1"/>
          <p:cNvCxnSpPr/>
          <p:nvPr>
            <p:custDataLst>
              <p:tags r:id="rId26"/>
            </p:custDataLst>
          </p:nvPr>
        </p:nvCxnSpPr>
        <p:spPr>
          <a:xfrm>
            <a:off x="1909987" y="903060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MH_Others_2"/>
          <p:cNvCxnSpPr/>
          <p:nvPr>
            <p:custDataLst>
              <p:tags r:id="rId27"/>
            </p:custDataLst>
          </p:nvPr>
        </p:nvCxnSpPr>
        <p:spPr>
          <a:xfrm>
            <a:off x="1909987" y="6037943"/>
            <a:ext cx="8380642" cy="0"/>
          </a:xfrm>
          <a:prstGeom prst="lin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MH_Others_3"/>
          <p:cNvCxnSpPr/>
          <p:nvPr>
            <p:custDataLst>
              <p:tags r:id="rId28"/>
            </p:custDataLst>
          </p:nvPr>
        </p:nvCxnSpPr>
        <p:spPr>
          <a:xfrm>
            <a:off x="4336740" y="903060"/>
            <a:ext cx="0" cy="5125190"/>
          </a:xfrm>
          <a:prstGeom prst="line">
            <a:avLst/>
          </a:prstGeom>
          <a:ln w="31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MH_Others_4"/>
          <p:cNvSpPr/>
          <p:nvPr>
            <p:custDataLst>
              <p:tags r:id="rId29"/>
            </p:custDataLst>
          </p:nvPr>
        </p:nvSpPr>
        <p:spPr>
          <a:xfrm>
            <a:off x="1909988" y="1557339"/>
            <a:ext cx="2426753" cy="6052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zh-CN" sz="3600">
                <a:solidFill>
                  <a:srgbClr val="FFFFFF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CONTENTS</a:t>
            </a:r>
            <a:endParaRPr lang="zh-CN" altLang="en-US" sz="3600">
              <a:solidFill>
                <a:srgbClr val="FFFFFF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52" name="MH_Others_5"/>
          <p:cNvSpPr/>
          <p:nvPr>
            <p:custDataLst>
              <p:tags r:id="rId30"/>
            </p:custDataLst>
          </p:nvPr>
        </p:nvSpPr>
        <p:spPr>
          <a:xfrm>
            <a:off x="1909988" y="2185421"/>
            <a:ext cx="2426753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endParaRPr lang="zh-CN" altLang="en-US" sz="28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7B940A-A12B-4FED-BD56-A2D27FC9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0786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9EA9EB1-A8A3-4AC1-A454-44C21171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DFD28DD-4A3A-4C26-8D9A-6A2CC3E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JavaScript</a:t>
            </a:r>
            <a:r>
              <a:rPr lang="zh-CN" altLang="en-US" dirty="0"/>
              <a:t>是基于对象的语言，同面向对象语言一样，也有继承的基本特性。</a:t>
            </a:r>
            <a:r>
              <a:rPr lang="en-US" altLang="zh-CN" dirty="0"/>
              <a:t>JavaScript</a:t>
            </a:r>
            <a:r>
              <a:rPr lang="zh-CN" altLang="en-US" dirty="0"/>
              <a:t>语言的继承机制是通过原型链来实现的，所以</a:t>
            </a:r>
            <a:r>
              <a:rPr lang="en-US" altLang="zh-CN" dirty="0"/>
              <a:t>JavaScript</a:t>
            </a:r>
            <a:r>
              <a:rPr lang="zh-CN" altLang="en-US" dirty="0"/>
              <a:t>也被称为基于原型（</a:t>
            </a:r>
            <a:r>
              <a:rPr lang="en-US" altLang="zh-CN" dirty="0"/>
              <a:t>prototype</a:t>
            </a:r>
            <a:r>
              <a:rPr lang="zh-CN" altLang="en-US" dirty="0"/>
              <a:t>）的语言。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．父类与子类</a:t>
            </a:r>
          </a:p>
          <a:p>
            <a:r>
              <a:rPr lang="zh-CN" altLang="en-US" dirty="0"/>
              <a:t>父类与子类指的是对象的继承关系，一个对象（如</a:t>
            </a:r>
            <a:r>
              <a:rPr lang="en-US" altLang="zh-CN" dirty="0"/>
              <a:t>A</a:t>
            </a:r>
            <a:r>
              <a:rPr lang="zh-CN" altLang="en-US" dirty="0"/>
              <a:t>）继承于另一个对象（如</a:t>
            </a:r>
            <a:r>
              <a:rPr lang="en-US" altLang="zh-CN" dirty="0"/>
              <a:t>B</a:t>
            </a:r>
            <a:r>
              <a:rPr lang="zh-CN" altLang="en-US" dirty="0"/>
              <a:t>），则</a:t>
            </a:r>
            <a:r>
              <a:rPr lang="en-US" altLang="zh-CN" dirty="0"/>
              <a:t>A</a:t>
            </a:r>
            <a:r>
              <a:rPr lang="zh-CN" altLang="en-US" dirty="0"/>
              <a:t>称为</a:t>
            </a:r>
            <a:r>
              <a:rPr lang="en-US" altLang="zh-CN" dirty="0"/>
              <a:t>B</a:t>
            </a:r>
            <a:r>
              <a:rPr lang="zh-CN" altLang="en-US" dirty="0"/>
              <a:t>的子类，而</a:t>
            </a:r>
            <a:r>
              <a:rPr lang="en-US" altLang="zh-CN" dirty="0"/>
              <a:t>B</a:t>
            </a:r>
            <a:r>
              <a:rPr lang="zh-CN" altLang="en-US" dirty="0"/>
              <a:t>称为</a:t>
            </a:r>
            <a:r>
              <a:rPr lang="en-US" altLang="zh-CN" dirty="0"/>
              <a:t>A</a:t>
            </a:r>
            <a:r>
              <a:rPr lang="zh-CN" altLang="en-US" dirty="0"/>
              <a:t>的父类。在继承关系中，子类的属性和方法可以来自于父类，并且可以重新修改属性和方法。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中，为子类</a:t>
            </a:r>
            <a:r>
              <a:rPr lang="en-US" altLang="zh-CN" dirty="0"/>
              <a:t>A</a:t>
            </a:r>
            <a:r>
              <a:rPr lang="zh-CN" altLang="en-US" dirty="0"/>
              <a:t>指定父类</a:t>
            </a:r>
            <a:r>
              <a:rPr lang="en-US" altLang="zh-CN" dirty="0"/>
              <a:t>B</a:t>
            </a:r>
            <a:r>
              <a:rPr lang="zh-CN" altLang="en-US" dirty="0"/>
              <a:t>的方法是将父类</a:t>
            </a:r>
            <a:r>
              <a:rPr lang="en-US" altLang="zh-CN" dirty="0"/>
              <a:t>B</a:t>
            </a:r>
            <a:r>
              <a:rPr lang="zh-CN" altLang="en-US" dirty="0"/>
              <a:t>的实例对象赋值给子类</a:t>
            </a:r>
            <a:r>
              <a:rPr lang="en-US" altLang="zh-CN" dirty="0"/>
              <a:t>A</a:t>
            </a:r>
            <a:r>
              <a:rPr lang="zh-CN" altLang="en-US" dirty="0"/>
              <a:t>的 </a:t>
            </a:r>
            <a:r>
              <a:rPr lang="en-US" altLang="zh-CN" dirty="0"/>
              <a:t>prototype</a:t>
            </a:r>
            <a:r>
              <a:rPr lang="zh-CN" altLang="en-US" dirty="0"/>
              <a:t>属性即可。代码如下所示。</a:t>
            </a:r>
          </a:p>
          <a:p>
            <a:r>
              <a:rPr lang="en-US" altLang="zh-CN" dirty="0" err="1"/>
              <a:t>A.prototype</a:t>
            </a:r>
            <a:r>
              <a:rPr lang="en-US" altLang="zh-CN" dirty="0"/>
              <a:t>=new B(…);</a:t>
            </a:r>
          </a:p>
          <a:p>
            <a:r>
              <a:rPr lang="zh-CN" altLang="en-US" dirty="0"/>
              <a:t>执行了上述代码后，</a:t>
            </a:r>
            <a:r>
              <a:rPr lang="en-US" altLang="zh-CN" dirty="0"/>
              <a:t>A</a:t>
            </a:r>
            <a:r>
              <a:rPr lang="zh-CN" altLang="en-US" dirty="0"/>
              <a:t>就成了</a:t>
            </a:r>
            <a:r>
              <a:rPr lang="en-US" altLang="zh-CN" dirty="0"/>
              <a:t>B</a:t>
            </a:r>
            <a:r>
              <a:rPr lang="zh-CN" altLang="en-US" dirty="0"/>
              <a:t>的子类。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1260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xmlns="" id="{F9EA9EB1-A8A3-4AC1-A454-44C21171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继承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BDFD28DD-4A3A-4C26-8D9A-6A2CC3EB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en-US" altLang="zh-CN" dirty="0"/>
              <a:t>call()</a:t>
            </a:r>
            <a:r>
              <a:rPr lang="zh-CN" altLang="en-US" dirty="0"/>
              <a:t>方法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中，经常用到</a:t>
            </a:r>
            <a:r>
              <a:rPr lang="en-US" altLang="zh-CN" dirty="0"/>
              <a:t>call()</a:t>
            </a:r>
            <a:r>
              <a:rPr lang="zh-CN" altLang="en-US" dirty="0"/>
              <a:t>方法。</a:t>
            </a:r>
            <a:r>
              <a:rPr lang="en-US" altLang="zh-CN" dirty="0"/>
              <a:t>call()</a:t>
            </a:r>
            <a:r>
              <a:rPr lang="zh-CN" altLang="en-US" dirty="0"/>
              <a:t>方法是</a:t>
            </a:r>
            <a:r>
              <a:rPr lang="en-US" altLang="zh-CN" dirty="0"/>
              <a:t>Function</a:t>
            </a:r>
            <a:r>
              <a:rPr lang="zh-CN" altLang="en-US" dirty="0"/>
              <a:t>对象的一个方法，作用是调用一个对象的方法，以另一个对象替换当前对象。语法如下所示。</a:t>
            </a:r>
          </a:p>
          <a:p>
            <a:r>
              <a:rPr lang="en-US" altLang="zh-CN" dirty="0"/>
              <a:t>obj1.call(obj2,arg1,arg2,…,arg3); </a:t>
            </a:r>
          </a:p>
          <a:p>
            <a:r>
              <a:rPr lang="en-US" altLang="zh-CN" dirty="0"/>
              <a:t>obj1</a:t>
            </a:r>
            <a:r>
              <a:rPr lang="zh-CN" altLang="en-US" dirty="0"/>
              <a:t>：当前的对象。</a:t>
            </a:r>
          </a:p>
          <a:p>
            <a:r>
              <a:rPr lang="en-US" altLang="zh-CN" dirty="0"/>
              <a:t>obj2</a:t>
            </a:r>
            <a:r>
              <a:rPr lang="zh-CN" altLang="en-US" dirty="0"/>
              <a:t>：替换当前对象</a:t>
            </a:r>
            <a:r>
              <a:rPr lang="en-US" altLang="zh-CN" dirty="0"/>
              <a:t>obj1</a:t>
            </a:r>
            <a:r>
              <a:rPr lang="zh-CN" altLang="en-US" dirty="0"/>
              <a:t>的对象。</a:t>
            </a:r>
          </a:p>
          <a:p>
            <a:r>
              <a:rPr lang="zh-CN" altLang="en-US" dirty="0"/>
              <a:t>方法还是当前对象</a:t>
            </a:r>
            <a:r>
              <a:rPr lang="en-US" altLang="zh-CN" dirty="0"/>
              <a:t>obj1</a:t>
            </a:r>
            <a:r>
              <a:rPr lang="zh-CN" altLang="en-US" dirty="0"/>
              <a:t>的方法，但经过</a:t>
            </a:r>
            <a:r>
              <a:rPr lang="en-US" altLang="zh-CN" dirty="0"/>
              <a:t>call()</a:t>
            </a:r>
            <a:r>
              <a:rPr lang="zh-CN" altLang="en-US" dirty="0"/>
              <a:t>方法后，</a:t>
            </a:r>
            <a:r>
              <a:rPr lang="en-US" altLang="zh-CN" dirty="0"/>
              <a:t>obj2</a:t>
            </a:r>
            <a:r>
              <a:rPr lang="zh-CN" altLang="en-US" dirty="0"/>
              <a:t>替换了</a:t>
            </a:r>
            <a:r>
              <a:rPr lang="en-US" altLang="zh-CN" dirty="0"/>
              <a:t>obj1</a:t>
            </a:r>
            <a:r>
              <a:rPr lang="zh-CN" altLang="en-US" dirty="0"/>
              <a:t>，也是</a:t>
            </a:r>
            <a:r>
              <a:rPr lang="en-US" altLang="zh-CN" dirty="0"/>
              <a:t>obj2</a:t>
            </a:r>
            <a:r>
              <a:rPr lang="zh-CN" altLang="en-US" dirty="0"/>
              <a:t>继承了</a:t>
            </a:r>
            <a:r>
              <a:rPr lang="en-US" altLang="zh-CN" dirty="0"/>
              <a:t>obj1</a:t>
            </a:r>
            <a:r>
              <a:rPr lang="zh-CN" altLang="en-US" dirty="0"/>
              <a:t>的方法。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4239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H_Others_1"/>
          <p:cNvSpPr/>
          <p:nvPr>
            <p:custDataLst>
              <p:tags r:id="rId2"/>
            </p:custDataLst>
          </p:nvPr>
        </p:nvSpPr>
        <p:spPr>
          <a:xfrm>
            <a:off x="6089650" y="1355718"/>
            <a:ext cx="51625" cy="5508000"/>
          </a:xfrm>
          <a:custGeom>
            <a:avLst/>
            <a:gdLst>
              <a:gd name="connsiteX0" fmla="*/ 0 w 3276600"/>
              <a:gd name="connsiteY0" fmla="*/ 6311900 h 6311900"/>
              <a:gd name="connsiteX1" fmla="*/ 0 w 3276600"/>
              <a:gd name="connsiteY1" fmla="*/ 0 h 6311900"/>
              <a:gd name="connsiteX2" fmla="*/ 3276600 w 3276600"/>
              <a:gd name="connsiteY2" fmla="*/ 0 h 6311900"/>
              <a:gd name="connsiteX0" fmla="*/ 0 w 0"/>
              <a:gd name="connsiteY0" fmla="*/ 6311900 h 6311900"/>
              <a:gd name="connsiteX1" fmla="*/ 0 w 0"/>
              <a:gd name="connsiteY1" fmla="*/ 0 h 631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311900">
                <a:moveTo>
                  <a:pt x="0" y="6311900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MH_Others_2"/>
          <p:cNvSpPr/>
          <p:nvPr>
            <p:custDataLst>
              <p:tags r:id="rId3"/>
            </p:custDataLst>
          </p:nvPr>
        </p:nvSpPr>
        <p:spPr>
          <a:xfrm flipH="1">
            <a:off x="6016507" y="2625030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3" name="MH_Number_1"/>
          <p:cNvSpPr/>
          <p:nvPr>
            <p:custDataLst>
              <p:tags r:id="rId4"/>
            </p:custDataLst>
          </p:nvPr>
        </p:nvSpPr>
        <p:spPr>
          <a:xfrm flipH="1">
            <a:off x="4921787" y="2363020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1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14" name="MH_Entry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 flipH="1">
            <a:off x="1785257" y="2213373"/>
            <a:ext cx="2886129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+mn-ea"/>
                <a:ea typeface="+mn-ea"/>
              </a:rPr>
              <a:t>什么是数组</a:t>
            </a:r>
          </a:p>
        </p:txBody>
      </p:sp>
      <p:sp>
        <p:nvSpPr>
          <p:cNvPr id="18" name="MH_Others_3"/>
          <p:cNvSpPr/>
          <p:nvPr>
            <p:custDataLst>
              <p:tags r:id="rId6"/>
            </p:custDataLst>
          </p:nvPr>
        </p:nvSpPr>
        <p:spPr>
          <a:xfrm>
            <a:off x="6016507" y="3506422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0" name="MH_Number_2"/>
          <p:cNvSpPr/>
          <p:nvPr>
            <p:custDataLst>
              <p:tags r:id="rId7"/>
            </p:custDataLst>
          </p:nvPr>
        </p:nvSpPr>
        <p:spPr>
          <a:xfrm>
            <a:off x="6293166" y="3244412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2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1" name="MH_Entry_2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540351" y="3094765"/>
            <a:ext cx="2866391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+mn-ea"/>
                <a:ea typeface="+mn-ea"/>
              </a:rPr>
              <a:t>创建数组对象</a:t>
            </a:r>
          </a:p>
        </p:txBody>
      </p:sp>
      <p:sp>
        <p:nvSpPr>
          <p:cNvPr id="23" name="MH_Others_4"/>
          <p:cNvSpPr/>
          <p:nvPr>
            <p:custDataLst>
              <p:tags r:id="rId9"/>
            </p:custDataLst>
          </p:nvPr>
        </p:nvSpPr>
        <p:spPr>
          <a:xfrm flipH="1">
            <a:off x="6016507" y="4387814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5" name="MH_Number_3"/>
          <p:cNvSpPr/>
          <p:nvPr>
            <p:custDataLst>
              <p:tags r:id="rId10"/>
            </p:custDataLst>
          </p:nvPr>
        </p:nvSpPr>
        <p:spPr>
          <a:xfrm flipH="1">
            <a:off x="4921787" y="4125804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0800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3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6" name="MH_Entry_3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1785257" y="3976157"/>
            <a:ext cx="2886129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+mn-ea"/>
                <a:ea typeface="+mn-ea"/>
              </a:rPr>
              <a:t>数组的属性和方法</a:t>
            </a:r>
          </a:p>
        </p:txBody>
      </p:sp>
      <p:sp>
        <p:nvSpPr>
          <p:cNvPr id="28" name="MH_Others_5"/>
          <p:cNvSpPr/>
          <p:nvPr>
            <p:custDataLst>
              <p:tags r:id="rId12"/>
            </p:custDataLst>
          </p:nvPr>
        </p:nvSpPr>
        <p:spPr>
          <a:xfrm>
            <a:off x="6016507" y="5269207"/>
            <a:ext cx="142208" cy="142208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0" name="MH_Number_4"/>
          <p:cNvSpPr/>
          <p:nvPr>
            <p:custDataLst>
              <p:tags r:id="rId13"/>
            </p:custDataLst>
          </p:nvPr>
        </p:nvSpPr>
        <p:spPr>
          <a:xfrm>
            <a:off x="6293166" y="5007197"/>
            <a:ext cx="969089" cy="339585"/>
          </a:xfrm>
          <a:custGeom>
            <a:avLst/>
            <a:gdLst>
              <a:gd name="connsiteX0" fmla="*/ 105973 w 1046841"/>
              <a:gd name="connsiteY0" fmla="*/ 0 h 232340"/>
              <a:gd name="connsiteX1" fmla="*/ 1046841 w 1046841"/>
              <a:gd name="connsiteY1" fmla="*/ 0 h 232340"/>
              <a:gd name="connsiteX2" fmla="*/ 1046841 w 1046841"/>
              <a:gd name="connsiteY2" fmla="*/ 232340 h 232340"/>
              <a:gd name="connsiteX3" fmla="*/ 105973 w 1046841"/>
              <a:gd name="connsiteY3" fmla="*/ 232340 h 232340"/>
              <a:gd name="connsiteX4" fmla="*/ 105973 w 1046841"/>
              <a:gd name="connsiteY4" fmla="*/ 196976 h 232340"/>
              <a:gd name="connsiteX5" fmla="*/ 0 w 1046841"/>
              <a:gd name="connsiteY5" fmla="*/ 199965 h 232340"/>
              <a:gd name="connsiteX6" fmla="*/ 105973 w 1046841"/>
              <a:gd name="connsiteY6" fmla="*/ 135822 h 232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6841" h="232340">
                <a:moveTo>
                  <a:pt x="105973" y="0"/>
                </a:moveTo>
                <a:lnTo>
                  <a:pt x="1046841" y="0"/>
                </a:lnTo>
                <a:lnTo>
                  <a:pt x="1046841" y="232340"/>
                </a:lnTo>
                <a:lnTo>
                  <a:pt x="105973" y="232340"/>
                </a:lnTo>
                <a:lnTo>
                  <a:pt x="105973" y="196976"/>
                </a:lnTo>
                <a:lnTo>
                  <a:pt x="0" y="199965"/>
                </a:lnTo>
                <a:lnTo>
                  <a:pt x="105973" y="1358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0" bIns="0" rtlCol="0" anchor="ctr"/>
          <a:lstStyle/>
          <a:p>
            <a:pPr algn="ctr"/>
            <a:r>
              <a:rPr lang="en-US" altLang="zh-CN" dirty="0">
                <a:solidFill>
                  <a:srgbClr val="FFFFFF"/>
                </a:solidFill>
                <a:latin typeface="+mn-ea"/>
              </a:rPr>
              <a:t>4</a:t>
            </a:r>
            <a:endParaRPr lang="zh-CN" altLang="en-US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1" name="MH_Entry_4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540351" y="4857550"/>
            <a:ext cx="2866391" cy="638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 anchorCtr="0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>
                <a:latin typeface="+mn-ea"/>
                <a:ea typeface="+mn-ea"/>
              </a:rPr>
              <a:t>数组的访问</a:t>
            </a:r>
          </a:p>
        </p:txBody>
      </p:sp>
      <p:sp>
        <p:nvSpPr>
          <p:cNvPr id="27" name="MH_Others_6"/>
          <p:cNvSpPr/>
          <p:nvPr>
            <p:custDataLst>
              <p:tags r:id="rId15"/>
            </p:custDataLst>
          </p:nvPr>
        </p:nvSpPr>
        <p:spPr>
          <a:xfrm>
            <a:off x="4586227" y="762207"/>
            <a:ext cx="3024188" cy="5868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8575" cap="sq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spc="200">
                <a:solidFill>
                  <a:schemeClr val="accent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CONTENTS</a:t>
            </a:r>
            <a:endParaRPr lang="zh-CN" altLang="en-US" sz="3600" spc="200">
              <a:solidFill>
                <a:schemeClr val="accent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标题 4">
            <a:extLst>
              <a:ext uri="{FF2B5EF4-FFF2-40B4-BE49-F238E27FC236}">
                <a16:creationId xmlns:a16="http://schemas.microsoft.com/office/drawing/2014/main" xmlns="" id="{2ADB898B-C04F-45DE-8D81-B31E5A9EECB0}"/>
              </a:ext>
            </a:extLst>
          </p:cNvPr>
          <p:cNvSpPr txBox="1">
            <a:spLocks/>
          </p:cNvSpPr>
          <p:nvPr/>
        </p:nvSpPr>
        <p:spPr>
          <a:xfrm>
            <a:off x="278641" y="92170"/>
            <a:ext cx="10515600" cy="6584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数组对象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36079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0F718B8-D7E7-4D81-A83B-C15DD7CBA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5EB2212-3CF9-49EF-BCA4-A7C486A34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dirty="0"/>
              <a:t>数组是在内存中保存一组数据的集合，实质上数组也是一种变量，不过这个变量同其他变量不同，只能保存一个值不同，数组变量能够保存多个值，这也是数组变量同其他变量本质的区别。数组变量的多值性相当于一个数组变量可以包含多个子变量，而每个子变量与普通变量的作用一样，可以被赋值，也可以从中取值。为了区别数组变量和普通变量，我们把数组的子变量称为数组元素变量（简称数组元素）。也就是一个数组包含多个数组元素。另外，把数组中数组元素的个数称为数组大小（或数组长度）。一个数组具有如下特性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）和变量一样，每个数组都有一个唯一标识的名称，称为数组名。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）同一个数组的数组元素具有相同的数据类型。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）每个元素都有索引和值两个属性，索引用于定义和标识数组元素的位置，是一个从</a:t>
            </a:r>
            <a:r>
              <a:rPr lang="en-US" altLang="zh-CN" dirty="0"/>
              <a:t>0</a:t>
            </a:r>
            <a:r>
              <a:rPr lang="zh-CN" altLang="en-US" dirty="0"/>
              <a:t>开始的整数；值是数组元素对应的值。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）一个数组可以有一个或多个索引，索引的数值也称为数组的维度。拥有一个索引的数组就是一维数组，拥有</a:t>
            </a:r>
            <a:r>
              <a:rPr lang="en-US" altLang="zh-CN" dirty="0"/>
              <a:t>2</a:t>
            </a:r>
            <a:r>
              <a:rPr lang="zh-CN" altLang="en-US" dirty="0"/>
              <a:t>个索引的数组就是二维数组，以此类推。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99717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697884E-6F0C-4F11-A3AC-E6FD9FA4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创建数组对象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D52544-E463-49D6-9677-957211B3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中创建数组对象使用</a:t>
            </a:r>
            <a:r>
              <a:rPr lang="en-US" altLang="zh-CN" dirty="0"/>
              <a:t>Array</a:t>
            </a:r>
            <a:r>
              <a:rPr lang="zh-CN" altLang="en-US" dirty="0"/>
              <a:t>来创建，</a:t>
            </a:r>
            <a:r>
              <a:rPr lang="en-US" altLang="zh-CN" dirty="0"/>
              <a:t>Array</a:t>
            </a:r>
            <a:r>
              <a:rPr lang="zh-CN" altLang="en-US" dirty="0"/>
              <a:t>是一个内置对象类。其基本格式如下所示。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arrayname</a:t>
            </a:r>
            <a:r>
              <a:rPr lang="en-US" altLang="zh-CN" dirty="0"/>
              <a:t>=new Array(</a:t>
            </a:r>
            <a:r>
              <a:rPr lang="en-US" altLang="zh-CN" dirty="0" err="1"/>
              <a:t>arraysize</a:t>
            </a:r>
            <a:r>
              <a:rPr lang="en-US" altLang="zh-CN" dirty="0"/>
              <a:t>);</a:t>
            </a:r>
          </a:p>
          <a:p>
            <a:r>
              <a:rPr lang="en-US" altLang="zh-CN" dirty="0" err="1"/>
              <a:t>arrayname</a:t>
            </a:r>
            <a:r>
              <a:rPr lang="zh-CN" altLang="en-US" dirty="0"/>
              <a:t>：数组变量名。</a:t>
            </a:r>
          </a:p>
          <a:p>
            <a:r>
              <a:rPr lang="en-US" altLang="zh-CN" dirty="0"/>
              <a:t>Array</a:t>
            </a:r>
            <a:r>
              <a:rPr lang="zh-CN" altLang="en-US" dirty="0"/>
              <a:t>：内置数组类。</a:t>
            </a:r>
          </a:p>
          <a:p>
            <a:r>
              <a:rPr lang="zh-CN" altLang="en-US" dirty="0"/>
              <a:t>例如，创建一个有</a:t>
            </a:r>
            <a:r>
              <a:rPr lang="en-US" altLang="zh-CN" dirty="0"/>
              <a:t>5</a:t>
            </a:r>
            <a:r>
              <a:rPr lang="zh-CN" altLang="en-US" dirty="0"/>
              <a:t>个数组元素的数组</a:t>
            </a:r>
            <a:r>
              <a:rPr lang="en-US" altLang="zh-CN" dirty="0" err="1"/>
              <a:t>myArr</a:t>
            </a:r>
            <a:r>
              <a:rPr lang="zh-CN" altLang="en-US" dirty="0"/>
              <a:t>，可以使用如下代码。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myArr</a:t>
            </a:r>
            <a:r>
              <a:rPr lang="en-US" altLang="zh-CN" dirty="0"/>
              <a:t>=new Array(5);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中，不同的数组元素通过下标来区分，即一个数组元素由数组名、一对方括号</a:t>
            </a:r>
            <a:r>
              <a:rPr lang="en-US" altLang="zh-CN" dirty="0"/>
              <a:t>[]</a:t>
            </a:r>
            <a:r>
              <a:rPr lang="zh-CN" altLang="en-US" dirty="0"/>
              <a:t>和这对方括号中的下标组合起来表示。例如</a:t>
            </a:r>
            <a:r>
              <a:rPr lang="en-US" altLang="zh-CN" dirty="0" err="1"/>
              <a:t>myArr</a:t>
            </a:r>
            <a:r>
              <a:rPr lang="en-US" altLang="zh-CN" dirty="0"/>
              <a:t>[0]</a:t>
            </a:r>
            <a:r>
              <a:rPr lang="zh-CN" altLang="en-US" dirty="0"/>
              <a:t>、</a:t>
            </a:r>
            <a:r>
              <a:rPr lang="en-US" altLang="zh-CN" dirty="0" err="1"/>
              <a:t>myArr</a:t>
            </a:r>
            <a:r>
              <a:rPr lang="en-US" altLang="zh-CN" dirty="0"/>
              <a:t>[</a:t>
            </a:r>
            <a:r>
              <a:rPr lang="zh-CN" altLang="en-US" dirty="0"/>
              <a:t>１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 err="1"/>
              <a:t>myArr</a:t>
            </a:r>
            <a:r>
              <a:rPr lang="en-US" altLang="zh-CN" dirty="0"/>
              <a:t>[</a:t>
            </a:r>
            <a:r>
              <a:rPr lang="zh-CN" altLang="en-US" dirty="0"/>
              <a:t>２</a:t>
            </a:r>
            <a:r>
              <a:rPr lang="en-US" altLang="zh-CN" dirty="0"/>
              <a:t>]</a:t>
            </a:r>
            <a:r>
              <a:rPr lang="zh-CN" altLang="en-US" dirty="0"/>
              <a:t>、</a:t>
            </a:r>
            <a:r>
              <a:rPr lang="en-US" altLang="zh-CN" dirty="0" err="1"/>
              <a:t>myArr</a:t>
            </a:r>
            <a:r>
              <a:rPr lang="en-US" altLang="zh-CN" dirty="0"/>
              <a:t>[</a:t>
            </a:r>
            <a:r>
              <a:rPr lang="zh-CN" altLang="en-US" dirty="0"/>
              <a:t>３</a:t>
            </a:r>
            <a:r>
              <a:rPr lang="en-US" altLang="zh-CN" dirty="0"/>
              <a:t>]</a:t>
            </a:r>
            <a:r>
              <a:rPr lang="zh-CN" altLang="en-US" dirty="0"/>
              <a:t>，其中，数组元素的下标是从</a:t>
            </a:r>
            <a:r>
              <a:rPr lang="en-US" altLang="zh-CN" dirty="0"/>
              <a:t>0</a:t>
            </a:r>
            <a:r>
              <a:rPr lang="zh-CN" altLang="en-US" dirty="0"/>
              <a:t>开始，第</a:t>
            </a:r>
            <a:r>
              <a:rPr lang="en-US" altLang="zh-CN" dirty="0"/>
              <a:t>1</a:t>
            </a:r>
            <a:r>
              <a:rPr lang="zh-CN" altLang="en-US" dirty="0"/>
              <a:t>个元素的下标为</a:t>
            </a:r>
            <a:r>
              <a:rPr lang="en-US" altLang="zh-CN" dirty="0"/>
              <a:t>0</a:t>
            </a:r>
            <a:r>
              <a:rPr lang="zh-CN" altLang="en-US" dirty="0"/>
              <a:t>，第</a:t>
            </a:r>
            <a:r>
              <a:rPr lang="en-US" altLang="zh-CN" dirty="0"/>
              <a:t>2</a:t>
            </a:r>
            <a:r>
              <a:rPr lang="zh-CN" altLang="en-US" dirty="0"/>
              <a:t>个元素的下标为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，依次类推，最后一个元素为</a:t>
            </a:r>
            <a:r>
              <a:rPr lang="en-US" altLang="zh-CN" dirty="0" err="1"/>
              <a:t>myArr</a:t>
            </a:r>
            <a:r>
              <a:rPr lang="en-US" altLang="zh-CN" dirty="0"/>
              <a:t>[arraysize-1]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201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0E2B72E-CE02-4450-868F-C7931D69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数组的属性和方法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2F57E40-EDE1-4635-B610-91D5A26F8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数组对象同其他对象一样，也有自己的属性和方法。</a:t>
            </a:r>
          </a:p>
          <a:p>
            <a:r>
              <a:rPr lang="en-US" altLang="zh-CN" dirty="0"/>
              <a:t>Array</a:t>
            </a:r>
            <a:r>
              <a:rPr lang="zh-CN" altLang="en-US" dirty="0"/>
              <a:t>数组对象是内置对象，可以直接使用其属性和方法实现特定的功能。如在页面上显示当前的日期和时间，并显示出是星期几，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1485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3564E2-8151-4526-8904-6349D20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B584C0-EB08-446E-9822-456492A2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访问数组实际上是访问数组中的数组元素，也就是输出数组元素。在</a:t>
            </a:r>
            <a:r>
              <a:rPr lang="en-US" altLang="zh-CN" dirty="0"/>
              <a:t>JavaScript</a:t>
            </a:r>
            <a:r>
              <a:rPr lang="zh-CN" altLang="en-US" dirty="0"/>
              <a:t>中。输出数组元素有</a:t>
            </a:r>
            <a:r>
              <a:rPr lang="en-US" altLang="zh-CN" dirty="0"/>
              <a:t>3</a:t>
            </a:r>
            <a:r>
              <a:rPr lang="zh-CN" altLang="en-US" dirty="0"/>
              <a:t>种方法，分别是使用数组对象名输出数组元素、使用数组对象的下标来获得元素和使用</a:t>
            </a:r>
            <a:r>
              <a:rPr lang="en-US" altLang="zh-CN" dirty="0"/>
              <a:t>for</a:t>
            </a:r>
            <a:r>
              <a:rPr lang="zh-CN" altLang="en-US" dirty="0"/>
              <a:t>循环语句遍历数组。下面一一进行介绍。</a:t>
            </a:r>
          </a:p>
          <a:p>
            <a:r>
              <a:rPr lang="en-US" altLang="zh-CN" dirty="0"/>
              <a:t>1</a:t>
            </a:r>
            <a:r>
              <a:rPr lang="zh-CN" altLang="en-US" dirty="0"/>
              <a:t>．使用数组对象名输出数组元素</a:t>
            </a:r>
          </a:p>
          <a:p>
            <a:r>
              <a:rPr lang="zh-CN" altLang="en-US" dirty="0"/>
              <a:t>该方法是用创建的数组对象本身来显示数组中所有元素的值，如下代码所示。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arrayObj</a:t>
            </a:r>
            <a:r>
              <a:rPr lang="en-US" altLang="zh-CN" dirty="0"/>
              <a:t>=new Array(“a”</a:t>
            </a:r>
            <a:r>
              <a:rPr lang="zh-CN" altLang="en-US" dirty="0"/>
              <a:t>，“</a:t>
            </a:r>
            <a:r>
              <a:rPr lang="en-US" altLang="zh-CN" dirty="0"/>
              <a:t>b”</a:t>
            </a:r>
            <a:r>
              <a:rPr lang="zh-CN" altLang="en-US" dirty="0"/>
              <a:t>，“</a:t>
            </a:r>
            <a:r>
              <a:rPr lang="en-US" altLang="zh-CN" dirty="0"/>
              <a:t>c”</a:t>
            </a:r>
            <a:r>
              <a:rPr lang="zh-CN" altLang="en-US" dirty="0"/>
              <a:t>，“</a:t>
            </a:r>
            <a:r>
              <a:rPr lang="en-US" altLang="zh-CN" dirty="0"/>
              <a:t>d”);</a:t>
            </a:r>
          </a:p>
          <a:p>
            <a:r>
              <a:rPr lang="en-US" altLang="zh-CN" dirty="0" err="1"/>
              <a:t>document.write</a:t>
            </a:r>
            <a:r>
              <a:rPr lang="en-US" altLang="zh-CN" dirty="0"/>
              <a:t>(</a:t>
            </a:r>
            <a:r>
              <a:rPr lang="en-US" altLang="zh-CN" dirty="0" err="1"/>
              <a:t>arrayObj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运行的结果为：</a:t>
            </a:r>
            <a:r>
              <a:rPr lang="en-US" altLang="zh-CN" dirty="0" err="1"/>
              <a:t>abcd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．用数组对象的下标获得数组值</a:t>
            </a:r>
          </a:p>
          <a:p>
            <a:r>
              <a:rPr lang="zh-CN" altLang="en-US" dirty="0"/>
              <a:t>该方法是通过数组对象的下标获得指定的元素值，如下代码所示，可以获得数组第</a:t>
            </a:r>
            <a:r>
              <a:rPr lang="en-US" altLang="zh-CN" dirty="0"/>
              <a:t>3</a:t>
            </a:r>
            <a:r>
              <a:rPr lang="zh-CN" altLang="en-US" dirty="0"/>
              <a:t>个元素的值。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arrayObj</a:t>
            </a:r>
            <a:r>
              <a:rPr lang="en-US" altLang="zh-CN" dirty="0"/>
              <a:t>=new Array(“a”</a:t>
            </a:r>
            <a:r>
              <a:rPr lang="zh-CN" altLang="en-US" dirty="0"/>
              <a:t>，“</a:t>
            </a:r>
            <a:r>
              <a:rPr lang="en-US" altLang="zh-CN" dirty="0"/>
              <a:t>b”</a:t>
            </a:r>
            <a:r>
              <a:rPr lang="zh-CN" altLang="en-US" dirty="0"/>
              <a:t>，“</a:t>
            </a:r>
            <a:r>
              <a:rPr lang="en-US" altLang="zh-CN" dirty="0"/>
              <a:t>c”</a:t>
            </a:r>
            <a:r>
              <a:rPr lang="zh-CN" altLang="en-US" dirty="0"/>
              <a:t>，“</a:t>
            </a:r>
            <a:r>
              <a:rPr lang="en-US" altLang="zh-CN" dirty="0"/>
              <a:t>d”);</a:t>
            </a:r>
          </a:p>
          <a:p>
            <a:r>
              <a:rPr lang="en-US" altLang="zh-CN" dirty="0" err="1"/>
              <a:t>document.write</a:t>
            </a:r>
            <a:r>
              <a:rPr lang="en-US" altLang="zh-CN" dirty="0"/>
              <a:t>(</a:t>
            </a:r>
            <a:r>
              <a:rPr lang="en-US" altLang="zh-CN" dirty="0" err="1"/>
              <a:t>arrayObj</a:t>
            </a:r>
            <a:r>
              <a:rPr lang="en-US" altLang="zh-CN" dirty="0"/>
              <a:t>[2]);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404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xmlns="" id="{39DA1090-4F40-43F0-8354-87F6DF903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9BBB610A-00A0-42E0-98C0-B2D1D4EEA9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05C345E-1ECD-44FE-884D-FABA998D8E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xmlns="" id="{B7A5B7F8-CD76-4179-8F56-BA9C6EFC50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just"/>
            <a:r>
              <a:rPr lang="en-US" altLang="zh-CN" dirty="0"/>
              <a:t>JavaScript</a:t>
            </a:r>
            <a:r>
              <a:rPr lang="zh-CN" altLang="en-US" dirty="0"/>
              <a:t>对象框架</a:t>
            </a:r>
          </a:p>
        </p:txBody>
      </p:sp>
    </p:spTree>
    <p:extLst>
      <p:ext uri="{BB962C8B-B14F-4D97-AF65-F5344CB8AC3E}">
        <p14:creationId xmlns:p14="http://schemas.microsoft.com/office/powerpoint/2010/main" val="13223114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3564E2-8151-4526-8904-6349D20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B584C0-EB08-446E-9822-456492A2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3</a:t>
            </a:r>
            <a:r>
              <a:rPr lang="zh-CN" altLang="en-US" dirty="0"/>
              <a:t>．使用</a:t>
            </a:r>
            <a:r>
              <a:rPr lang="en-US" altLang="zh-CN" dirty="0"/>
              <a:t>for</a:t>
            </a:r>
            <a:r>
              <a:rPr lang="zh-CN" altLang="en-US" dirty="0"/>
              <a:t>循环语句访问数组元素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循环语句访问数组元素，有两种方法，如下所示。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）使用</a:t>
            </a:r>
            <a:r>
              <a:rPr lang="en-US" altLang="zh-CN" dirty="0"/>
              <a:t>for</a:t>
            </a:r>
            <a:r>
              <a:rPr lang="zh-CN" altLang="en-US" dirty="0"/>
              <a:t>循环语句来遍历数组元素</a:t>
            </a:r>
          </a:p>
          <a:p>
            <a:r>
              <a:rPr lang="zh-CN" altLang="en-US" dirty="0"/>
              <a:t>使用</a:t>
            </a:r>
            <a:r>
              <a:rPr lang="en-US" altLang="zh-CN" dirty="0"/>
              <a:t>for</a:t>
            </a:r>
            <a:r>
              <a:rPr lang="zh-CN" altLang="en-US" dirty="0"/>
              <a:t>循环语句遍历数组元素，实际上通过</a:t>
            </a:r>
            <a:r>
              <a:rPr lang="en-US" altLang="zh-CN" dirty="0"/>
              <a:t>for</a:t>
            </a:r>
            <a:r>
              <a:rPr lang="zh-CN" altLang="en-US" dirty="0"/>
              <a:t>循环语句遍历数组所有的下标，通过下标来输出元素的值，即数组元素值</a:t>
            </a:r>
            <a:r>
              <a:rPr lang="en-US" altLang="zh-CN" dirty="0"/>
              <a:t>=</a:t>
            </a:r>
            <a:r>
              <a:rPr lang="zh-CN" altLang="en-US" dirty="0"/>
              <a:t>数组名</a:t>
            </a:r>
            <a:r>
              <a:rPr lang="en-US" altLang="zh-CN" dirty="0"/>
              <a:t>[</a:t>
            </a:r>
            <a:r>
              <a:rPr lang="zh-CN" altLang="en-US" dirty="0"/>
              <a:t>下标</a:t>
            </a:r>
            <a:r>
              <a:rPr lang="en-US" altLang="zh-CN" dirty="0"/>
              <a:t>]</a:t>
            </a:r>
            <a:r>
              <a:rPr lang="zh-CN" altLang="en-US" dirty="0"/>
              <a:t>。一般的代码形式如下所示。</a:t>
            </a:r>
          </a:p>
          <a:p>
            <a:r>
              <a:rPr lang="en-US" altLang="zh-CN" dirty="0"/>
              <a:t>var </a:t>
            </a:r>
            <a:r>
              <a:rPr lang="en-US" altLang="zh-CN" dirty="0" err="1"/>
              <a:t>arrayObj</a:t>
            </a:r>
            <a:r>
              <a:rPr lang="en-US" altLang="zh-CN" dirty="0"/>
              <a:t>=new Array(“a”</a:t>
            </a:r>
            <a:r>
              <a:rPr lang="zh-CN" altLang="en-US" dirty="0"/>
              <a:t>，“</a:t>
            </a:r>
            <a:r>
              <a:rPr lang="en-US" altLang="zh-CN" dirty="0"/>
              <a:t>b”</a:t>
            </a:r>
            <a:r>
              <a:rPr lang="zh-CN" altLang="en-US" dirty="0"/>
              <a:t>，“</a:t>
            </a:r>
            <a:r>
              <a:rPr lang="en-US" altLang="zh-CN" dirty="0"/>
              <a:t>c”</a:t>
            </a:r>
            <a:r>
              <a:rPr lang="zh-CN" altLang="en-US" dirty="0"/>
              <a:t>，“</a:t>
            </a:r>
            <a:r>
              <a:rPr lang="en-US" altLang="zh-CN" dirty="0"/>
              <a:t>d”);</a:t>
            </a:r>
          </a:p>
          <a:p>
            <a:r>
              <a:rPr lang="en-US" altLang="zh-CN" dirty="0"/>
              <a:t>for(var </a:t>
            </a:r>
            <a:r>
              <a:rPr lang="en-US" altLang="zh-CN" dirty="0" err="1"/>
              <a:t>i</a:t>
            </a:r>
            <a:r>
              <a:rPr lang="en-US" altLang="zh-CN" dirty="0"/>
              <a:t>=0;i&lt;</a:t>
            </a:r>
            <a:r>
              <a:rPr lang="en-US" altLang="zh-CN" dirty="0" err="1"/>
              <a:t>arrayObj.length;i</a:t>
            </a:r>
            <a:r>
              <a:rPr lang="en-US" altLang="zh-CN" dirty="0"/>
              <a:t>++){</a:t>
            </a:r>
          </a:p>
          <a:p>
            <a:r>
              <a:rPr lang="en-US" altLang="zh-CN" dirty="0" err="1"/>
              <a:t>arrayObj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6888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83564E2-8151-4526-8904-6349D207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数组的访问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0B584C0-EB08-446E-9822-456492A2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）使用</a:t>
            </a:r>
            <a:r>
              <a:rPr lang="en-US" altLang="zh-CN" dirty="0"/>
              <a:t>for…in </a:t>
            </a:r>
            <a:r>
              <a:rPr lang="zh-CN" altLang="en-US" dirty="0"/>
              <a:t>语句来访问数组元素</a:t>
            </a:r>
          </a:p>
          <a:p>
            <a:r>
              <a:rPr lang="en-US" altLang="zh-CN" dirty="0"/>
              <a:t>JavaScript</a:t>
            </a:r>
            <a:r>
              <a:rPr lang="zh-CN" altLang="en-US" dirty="0"/>
              <a:t>的</a:t>
            </a:r>
            <a:r>
              <a:rPr lang="en-US" altLang="zh-CN" dirty="0"/>
              <a:t>for…in</a:t>
            </a:r>
            <a:r>
              <a:rPr lang="zh-CN" altLang="en-US" dirty="0"/>
              <a:t>语句是一种特殊的</a:t>
            </a:r>
            <a:r>
              <a:rPr lang="en-US" altLang="zh-CN" dirty="0"/>
              <a:t>for</a:t>
            </a:r>
            <a:r>
              <a:rPr lang="zh-CN" altLang="en-US" dirty="0"/>
              <a:t>语句，专门用来处理与数组和对象相关的循环操作。用</a:t>
            </a:r>
            <a:r>
              <a:rPr lang="en-US" altLang="zh-CN" dirty="0"/>
              <a:t>for…in</a:t>
            </a:r>
            <a:r>
              <a:rPr lang="zh-CN" altLang="en-US" dirty="0"/>
              <a:t>语句来访问数组元素，可以依次对数组中的每个数组元素执行一条或多条操作。其基本的语法格式如下所示。</a:t>
            </a:r>
          </a:p>
          <a:p>
            <a:r>
              <a:rPr lang="en-US" altLang="zh-CN" dirty="0"/>
              <a:t>for(variable in </a:t>
            </a:r>
            <a:r>
              <a:rPr lang="en-US" altLang="zh-CN" dirty="0" err="1"/>
              <a:t>array_name</a:t>
            </a:r>
            <a:r>
              <a:rPr lang="en-US" altLang="zh-CN" dirty="0"/>
              <a:t>){</a:t>
            </a:r>
          </a:p>
          <a:p>
            <a:r>
              <a:rPr lang="zh-CN" altLang="en-US" dirty="0"/>
              <a:t>循环体语句，主要是通过</a:t>
            </a:r>
            <a:r>
              <a:rPr lang="en-US" altLang="zh-CN" dirty="0" err="1"/>
              <a:t>array_name</a:t>
            </a:r>
            <a:r>
              <a:rPr lang="en-US" altLang="zh-CN" dirty="0"/>
              <a:t>[variable]</a:t>
            </a:r>
            <a:r>
              <a:rPr lang="zh-CN" altLang="en-US" dirty="0"/>
              <a:t>来访问数组元素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通常执行步骤如下所示。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</a:t>
            </a:r>
            <a:r>
              <a:rPr lang="en-US" altLang="zh-CN" dirty="0"/>
              <a:t>variable</a:t>
            </a:r>
            <a:r>
              <a:rPr lang="zh-CN" altLang="en-US" dirty="0"/>
              <a:t>，被赋值为数组的第</a:t>
            </a:r>
            <a:r>
              <a:rPr lang="en-US" altLang="zh-CN" dirty="0"/>
              <a:t>1</a:t>
            </a:r>
            <a:r>
              <a:rPr lang="zh-CN" altLang="en-US" dirty="0"/>
              <a:t>个元素的下标索引值（一般为</a:t>
            </a:r>
            <a:r>
              <a:rPr lang="en-US" altLang="zh-CN" dirty="0"/>
              <a:t>0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步：如果</a:t>
            </a:r>
            <a:r>
              <a:rPr lang="en-US" altLang="zh-CN" dirty="0"/>
              <a:t>variable</a:t>
            </a:r>
            <a:r>
              <a:rPr lang="zh-CN" altLang="en-US" dirty="0"/>
              <a:t>值是一个有效的下标索引，就执行步骤</a:t>
            </a:r>
            <a:r>
              <a:rPr lang="en-US" altLang="zh-CN" dirty="0"/>
              <a:t>3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步：执行循环体语句。</a:t>
            </a:r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</a:t>
            </a:r>
            <a:r>
              <a:rPr lang="en-US" altLang="zh-CN" dirty="0"/>
              <a:t>variable</a:t>
            </a:r>
            <a:r>
              <a:rPr lang="zh-CN" altLang="en-US" dirty="0"/>
              <a:t>被赋值为数组的下一个下标索引，转而去执行步骤</a:t>
            </a:r>
            <a:r>
              <a:rPr lang="en-US" altLang="zh-CN" dirty="0"/>
              <a:t>2</a:t>
            </a:r>
            <a:r>
              <a:rPr lang="zh-CN" altLang="en-US" dirty="0"/>
              <a:t>，进行循环判断。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978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 3"/>
          <p:cNvGrpSpPr/>
          <p:nvPr/>
        </p:nvGrpSpPr>
        <p:grpSpPr>
          <a:xfrm>
            <a:off x="0" y="2322598"/>
            <a:ext cx="1385889" cy="2214565"/>
            <a:chOff x="0" y="2322598"/>
            <a:chExt cx="1385889" cy="2214565"/>
          </a:xfrm>
        </p:grpSpPr>
        <p:sp>
          <p:nvSpPr>
            <p:cNvPr id="5" name="提取 4"/>
            <p:cNvSpPr/>
            <p:nvPr/>
          </p:nvSpPr>
          <p:spPr>
            <a:xfrm rot="5400000">
              <a:off x="-414338" y="2736936"/>
              <a:ext cx="2214565" cy="1385889"/>
            </a:xfrm>
            <a:prstGeom prst="flowChartExtract">
              <a:avLst/>
            </a:prstGeom>
            <a:solidFill>
              <a:srgbClr val="2A87C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提取 5"/>
            <p:cNvSpPr/>
            <p:nvPr/>
          </p:nvSpPr>
          <p:spPr>
            <a:xfrm rot="5400000">
              <a:off x="866236" y="3060197"/>
              <a:ext cx="639256" cy="400050"/>
            </a:xfrm>
            <a:prstGeom prst="flowChartExtract">
              <a:avLst/>
            </a:prstGeom>
            <a:solidFill>
              <a:srgbClr val="DF6A2B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提取 6"/>
          <p:cNvSpPr/>
          <p:nvPr/>
        </p:nvSpPr>
        <p:spPr>
          <a:xfrm rot="16200000" flipH="1">
            <a:off x="7786735" y="1557330"/>
            <a:ext cx="5442231" cy="3405783"/>
          </a:xfrm>
          <a:prstGeom prst="flowChartExtract">
            <a:avLst/>
          </a:prstGeom>
          <a:solidFill>
            <a:srgbClr val="2A87CE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41930" y="3045159"/>
            <a:ext cx="423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kumimoji="1" sz="4400">
                <a:solidFill>
                  <a:srgbClr val="231715"/>
                </a:solidFill>
                <a:latin typeface="FZXiaoBiaoSong-B05S" charset="-122"/>
                <a:ea typeface="FZXiaoBiaoSong-B05S" charset="-122"/>
                <a:cs typeface="FZXiaoBiaoSong-B05S" charset="-122"/>
              </a:defRPr>
            </a:lvl1pPr>
          </a:lstStyle>
          <a:p>
            <a:pPr algn="ctr"/>
            <a:r>
              <a:rPr lang="zh-CN" altLang="en-US" b="1" dirty="0">
                <a:solidFill>
                  <a:srgbClr val="281C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谢谢观看！</a:t>
            </a:r>
          </a:p>
        </p:txBody>
      </p:sp>
      <p:grpSp>
        <p:nvGrpSpPr>
          <p:cNvPr id="19" name="组 18"/>
          <p:cNvGrpSpPr/>
          <p:nvPr/>
        </p:nvGrpSpPr>
        <p:grpSpPr>
          <a:xfrm>
            <a:off x="2486000" y="2515421"/>
            <a:ext cx="1163926" cy="1378091"/>
            <a:chOff x="2596840" y="2515421"/>
            <a:chExt cx="1163926" cy="1378091"/>
          </a:xfrm>
        </p:grpSpPr>
        <p:sp>
          <p:nvSpPr>
            <p:cNvPr id="12" name="椭圆 11"/>
            <p:cNvSpPr/>
            <p:nvPr/>
          </p:nvSpPr>
          <p:spPr>
            <a:xfrm>
              <a:off x="3455963" y="3759192"/>
              <a:ext cx="134320" cy="134320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3548955" y="3066700"/>
              <a:ext cx="211811" cy="21181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670531" y="3432326"/>
              <a:ext cx="304801" cy="30480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2596840" y="2515421"/>
              <a:ext cx="425173" cy="425173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 19"/>
          <p:cNvGrpSpPr/>
          <p:nvPr/>
        </p:nvGrpSpPr>
        <p:grpSpPr>
          <a:xfrm flipH="1">
            <a:off x="6517677" y="2515421"/>
            <a:ext cx="1163926" cy="1378091"/>
            <a:chOff x="2596840" y="2515421"/>
            <a:chExt cx="1163926" cy="1378091"/>
          </a:xfrm>
        </p:grpSpPr>
        <p:sp>
          <p:nvSpPr>
            <p:cNvPr id="21" name="椭圆 20"/>
            <p:cNvSpPr/>
            <p:nvPr/>
          </p:nvSpPr>
          <p:spPr>
            <a:xfrm>
              <a:off x="3455963" y="3759192"/>
              <a:ext cx="134320" cy="134320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548955" y="3066700"/>
              <a:ext cx="211811" cy="21181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2670531" y="3432326"/>
              <a:ext cx="304801" cy="304801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2596840" y="2515421"/>
              <a:ext cx="425173" cy="425173"/>
            </a:xfrm>
            <a:prstGeom prst="ellipse">
              <a:avLst/>
            </a:prstGeom>
            <a:noFill/>
            <a:ln>
              <a:solidFill>
                <a:srgbClr val="2317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756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xmlns="" id="{740A4F85-998E-46B7-971D-CE15A650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面向对象编程思想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xmlns="" id="{F4FBE676-19E9-410F-A3B5-BD51F565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    面向对象的编程思想是相对传统的结构化语言的编程思想而言的。传统的结构化语言设计之初，软件功能比较简单，软件规模比较小，用结构化语言来进行编程也能够来解决问题。但随着软件的规模越来越大，传统的结构化语言编程的弊端也就越来越明显，主要体现在开发周期长，开发质量不高，不适合大型的、比较复杂的项目开发。正是基于这个原因，面向对象的编程思想就被提出来。面向对象的编程思想比较符合人们日常生活中的思考方式。例如，在日常生活中，要描述一个人，会从这个人的名字、性别、年龄、身高、体重、学历、专业等方面去说这个人具备的基本特征，除此之外这个人可能有会开车、会做饭等行为。这都是在现实生活描述对象的方法。在面向对象的编程思想中，人的特征被称为属性，人的本领如开车、做饭等行为称为方法。所以在面向对象的编程中，就是将问题抽象为对象，同时提供解决这些问题的对象应该具有的属性以及相应的方法，实质就是人们对现实世界的对象进行建模操作</a:t>
            </a:r>
            <a:r>
              <a:rPr lang="en-US" altLang="zh-CN" dirty="0"/>
              <a:t>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41105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5997E1-16B8-4DD3-AEFF-F1DFF5FF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412D37-5C06-444B-BB98-B5FB28AAB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839"/>
            <a:ext cx="10515600" cy="5406943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．对象的概念</a:t>
            </a:r>
          </a:p>
          <a:p>
            <a:r>
              <a:rPr lang="zh-CN" altLang="en-US" dirty="0"/>
              <a:t>面向对象编程，首先要了解对象。对象首先是来自于客观世界的认识，是用来描述客观世界存在的特定实体，所以说对象就是事物存在的实体，如人类、书桌、计算机、高楼大厦等。在理解对象时，可以将对象划分为两个部分，即静态部分和动态部分，静态部分就是不能动的部分，称为“属性”。任何对象都会具备属性，如一个人，包括高矮、胖瘦、性别、年龄等属性。动态部分就是除了这些属性外的行为动作，例如人有哭泣、微笑、说话、行走等行为。我们就是通过观察对象的属性和行为来了解和描述对象的。</a:t>
            </a:r>
          </a:p>
          <a:p>
            <a:r>
              <a:rPr lang="zh-CN" altLang="en-US" dirty="0"/>
              <a:t>在计算机编程中，面向对象程序设计的思想就是要以对象来思考问题，首先要将现实世界的实体抽象为对象，然后再考虑这个对象具备的属性和行为。例如，使用面向对象的思想解决一个大雁从北方飞往南方的实际问题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）首先可以将这个问题抽象出对象，这里抽象出来的对象是大雁。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）然后识别这个对象的属性，对象具备的属性都是静态属性，如大雁有一对翅膀、黑色的羽毛等。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）识别这个对象的动态行为，即这只大雁可以进行的动作，如飞行、觅食等。这些行为都是基于其属性而具有的动作。</a:t>
            </a:r>
          </a:p>
          <a:p>
            <a:r>
              <a:rPr lang="zh-CN" altLang="en-US" dirty="0"/>
              <a:t>实质上究其本质，所有的大雁都具有以上属性和行为，可以将这些属性和行为封装起来描述大雁这类动物。由此可见，类实质上是封装对象属性和行为的载体，而对象则是类具体化出来的一个实例。</a:t>
            </a:r>
          </a:p>
        </p:txBody>
      </p:sp>
    </p:spTree>
    <p:extLst>
      <p:ext uri="{BB962C8B-B14F-4D97-AF65-F5344CB8AC3E}">
        <p14:creationId xmlns:p14="http://schemas.microsoft.com/office/powerpoint/2010/main" val="1739903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E5997E1-16B8-4DD3-AEFF-F1DFF5FF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9412D37-5C06-444B-BB98-B5FB28AAB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2</a:t>
            </a:r>
            <a:r>
              <a:rPr lang="zh-CN" altLang="en-US" dirty="0"/>
              <a:t>．对象的属性和方法</a:t>
            </a:r>
          </a:p>
          <a:p>
            <a:r>
              <a:rPr lang="zh-CN" altLang="en-US" dirty="0"/>
              <a:t>作为一个实体，对象包含两个要素，即属性和方法。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）属性是指用来描述对象特征的一组数据，以变量的形式存在，也叫成员变量。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）方法是指用来描述对象的动作，表现为函数。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JavaScript</a:t>
            </a:r>
            <a:r>
              <a:rPr lang="zh-CN" altLang="en-US" dirty="0"/>
              <a:t>中，对象就是属性和方法的集合。方法是作为对象成员的函数，表明对象所具有的行为。而属性是作为对象成员的变量，表明对象的状态。通过访问或设置对象的属性，并且调用对象的方法，就可以对对象进行各种操作，实现某种功能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69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5C4BAC8-DA0B-4477-9CAA-4BFB0276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6FE865E-2E5D-4635-AB2E-BC99B145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类是封装对象的属性和行为的载体，也就是说类（也称对象类）是具有相同属性和方法的一组对象的抽象描述。定义了类以后就可以使用类来创建对象。在</a:t>
            </a:r>
            <a:r>
              <a:rPr lang="en-US" altLang="zh-CN" dirty="0"/>
              <a:t>JavaScript</a:t>
            </a:r>
            <a:r>
              <a:rPr lang="zh-CN" altLang="en-US" dirty="0"/>
              <a:t>中通过类创建的对象称为对象实例，创建对象的过程就是类的实例化过程。类是一个抽象的概念，而对象是一个实例化的概念。例如，一个鸟类，被封装了所有鸟的共同属性和应具有的行为，定义完成鸟类以后，可以根据这个类抽象出一个实体对象，例如使用鸟这个类创建一个实例对象大雁，那么大雁就是一个对象实例，一般称为对象。</a:t>
            </a:r>
          </a:p>
        </p:txBody>
      </p:sp>
    </p:spTree>
    <p:extLst>
      <p:ext uri="{BB962C8B-B14F-4D97-AF65-F5344CB8AC3E}">
        <p14:creationId xmlns:p14="http://schemas.microsoft.com/office/powerpoint/2010/main" val="34498485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SECTIONID" val="291,292,293,294,295,296,297,298,"/>
  <p:tag name="MH_CONTENTSID" val="31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AUTOCOLOR" val="TRUE"/>
  <p:tag name="MH_TYPE" val="CONTENTS"/>
  <p:tag name="ID" val="54714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NUMBER"/>
  <p:tag name="ID" val="547144"/>
  <p:tag name="MH_ORDER" val="1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ENTRY"/>
  <p:tag name="ID" val="547144"/>
  <p:tag name="MH_ORDER" val="1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NUMBER"/>
  <p:tag name="ID" val="547144"/>
  <p:tag name="MH_ORDER" val="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ENTRY"/>
  <p:tag name="ID" val="547144"/>
  <p:tag name="MH_ORDER" val="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NUMBER"/>
  <p:tag name="ID" val="547144"/>
  <p:tag name="MH_ORDER" val="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ENTRY"/>
  <p:tag name="ID" val="547144"/>
  <p:tag name="MH_ORDER" val="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NUMBER"/>
  <p:tag name="ID" val="547144"/>
  <p:tag name="MH_ORDER" val="4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ENTRY"/>
  <p:tag name="ID" val="547144"/>
  <p:tag name="MH_ORDER" val="4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91038"/>
  <p:tag name="MH_LIBRARY" val="CONTENTS"/>
  <p:tag name="MH_TYPE" val="OTHERS"/>
  <p:tag name="ID" val="54714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5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5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7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7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8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AUTOCOLOR" val="TRUE"/>
  <p:tag name="ID" val="547148"/>
  <p:tag name="MH_TYPE" val="CONTENTS_SECTI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2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NUMBER"/>
  <p:tag name="ID" val="547148"/>
  <p:tag name="MH_ORDER" val="2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OTHERS"/>
  <p:tag name="ID" val="54714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825085254"/>
  <p:tag name="MH_LIBRARY" val="CONTENTS"/>
  <p:tag name="MH_TYPE" val="ENTRY"/>
  <p:tag name="ID" val="547148"/>
  <p:tag name="MH_ORDER" val="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5201</Words>
  <Application>Microsoft Office PowerPoint</Application>
  <PresentationFormat>自定义</PresentationFormat>
  <Paragraphs>395</Paragraphs>
  <Slides>52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54" baseType="lpstr">
      <vt:lpstr>Office 主题</vt:lpstr>
      <vt:lpstr>Document</vt:lpstr>
      <vt:lpstr>第5章 对象</vt:lpstr>
      <vt:lpstr>学习目标： </vt:lpstr>
      <vt:lpstr>PowerPoint 演示文稿</vt:lpstr>
      <vt:lpstr>面向对象程序设计</vt:lpstr>
      <vt:lpstr>PowerPoint 演示文稿</vt:lpstr>
      <vt:lpstr>面向对象编程思想</vt:lpstr>
      <vt:lpstr>对象</vt:lpstr>
      <vt:lpstr>对象</vt:lpstr>
      <vt:lpstr>类</vt:lpstr>
      <vt:lpstr>JavaScript对象框架</vt:lpstr>
      <vt:lpstr>内置对象</vt:lpstr>
      <vt:lpstr>内置对象</vt:lpstr>
      <vt:lpstr>内置对象</vt:lpstr>
      <vt:lpstr>Object对象</vt:lpstr>
      <vt:lpstr>Date对象类</vt:lpstr>
      <vt:lpstr>Date对象类</vt:lpstr>
      <vt:lpstr>String对象类</vt:lpstr>
      <vt:lpstr>String对象</vt:lpstr>
      <vt:lpstr>Math对象</vt:lpstr>
      <vt:lpstr>Math对象</vt:lpstr>
      <vt:lpstr>Number对象</vt:lpstr>
      <vt:lpstr>自定义对象</vt:lpstr>
      <vt:lpstr>自定义对象</vt:lpstr>
      <vt:lpstr>通过Object类创建对象 </vt:lpstr>
      <vt:lpstr>自定义对象</vt:lpstr>
      <vt:lpstr>通过字面量创建对象 </vt:lpstr>
      <vt:lpstr>自定义对象</vt:lpstr>
      <vt:lpstr>通过构造函数（Constructor）创建对象 </vt:lpstr>
      <vt:lpstr>通过构造函数（Constructor）创建对象 </vt:lpstr>
      <vt:lpstr>通过构造函数（Constructor）</vt:lpstr>
      <vt:lpstr>通过构造函数（Constructor）</vt:lpstr>
      <vt:lpstr>自定义对象</vt:lpstr>
      <vt:lpstr>通过Function对象定义方法 </vt:lpstr>
      <vt:lpstr>通过Function对象定义方法 </vt:lpstr>
      <vt:lpstr>通过Function对象定义方法 </vt:lpstr>
      <vt:lpstr>自定义对象</vt:lpstr>
      <vt:lpstr>通过原型对象（prototype）定义方法 </vt:lpstr>
      <vt:lpstr>自定义对象</vt:lpstr>
      <vt:lpstr>通过for…in语句访问对象的属性 </vt:lpstr>
      <vt:lpstr>自定义对象</vt:lpstr>
      <vt:lpstr>with语句访问对象的属性和方法 </vt:lpstr>
      <vt:lpstr>自定义对象</vt:lpstr>
      <vt:lpstr>继承 </vt:lpstr>
      <vt:lpstr>继承 </vt:lpstr>
      <vt:lpstr>PowerPoint 演示文稿</vt:lpstr>
      <vt:lpstr>什么是数组</vt:lpstr>
      <vt:lpstr>创建数组对象</vt:lpstr>
      <vt:lpstr>数组的属性和方法</vt:lpstr>
      <vt:lpstr>数组的访问</vt:lpstr>
      <vt:lpstr>数组的访问</vt:lpstr>
      <vt:lpstr>数组的访问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tdcqwynl@163.com</dc:creator>
  <cp:lastModifiedBy>周小丽</cp:lastModifiedBy>
  <cp:revision>126</cp:revision>
  <dcterms:created xsi:type="dcterms:W3CDTF">2017-05-18T02:24:29Z</dcterms:created>
  <dcterms:modified xsi:type="dcterms:W3CDTF">2020-05-09T04:04:58Z</dcterms:modified>
</cp:coreProperties>
</file>