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0" r:id="rId2"/>
    <p:sldId id="291" r:id="rId3"/>
    <p:sldId id="299" r:id="rId4"/>
    <p:sldId id="292" r:id="rId5"/>
    <p:sldId id="301" r:id="rId6"/>
    <p:sldId id="293" r:id="rId7"/>
    <p:sldId id="302" r:id="rId8"/>
    <p:sldId id="303" r:id="rId9"/>
    <p:sldId id="304" r:id="rId10"/>
    <p:sldId id="305" r:id="rId11"/>
    <p:sldId id="294" r:id="rId12"/>
    <p:sldId id="306" r:id="rId13"/>
    <p:sldId id="307" r:id="rId14"/>
    <p:sldId id="308" r:id="rId15"/>
    <p:sldId id="295" r:id="rId16"/>
    <p:sldId id="309" r:id="rId17"/>
    <p:sldId id="296" r:id="rId18"/>
    <p:sldId id="310" r:id="rId19"/>
    <p:sldId id="297" r:id="rId20"/>
    <p:sldId id="311" r:id="rId21"/>
    <p:sldId id="298" r:id="rId22"/>
    <p:sldId id="312" r:id="rId23"/>
    <p:sldId id="313" r:id="rId24"/>
    <p:sldId id="315" r:id="rId25"/>
    <p:sldId id="317" r:id="rId26"/>
    <p:sldId id="316" r:id="rId27"/>
    <p:sldId id="318" r:id="rId28"/>
    <p:sldId id="319" r:id="rId29"/>
    <p:sldId id="321" r:id="rId30"/>
    <p:sldId id="320" r:id="rId31"/>
    <p:sldId id="26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4747" userDrawn="1">
          <p15:clr>
            <a:srgbClr val="A4A3A4"/>
          </p15:clr>
        </p15:guide>
        <p15:guide id="3" pos="2933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7CD"/>
    <a:srgbClr val="0587CE"/>
    <a:srgbClr val="2A87CE"/>
    <a:srgbClr val="DF6A2B"/>
    <a:srgbClr val="FAFAFA"/>
    <a:srgbClr val="281C1A"/>
    <a:srgbClr val="0A65C0"/>
    <a:srgbClr val="231715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5143" autoAdjust="0"/>
    <p:restoredTop sz="94643"/>
  </p:normalViewPr>
  <p:slideViewPr>
    <p:cSldViewPr snapToGrid="0" snapToObjects="1">
      <p:cViewPr>
        <p:scale>
          <a:sx n="75" d="100"/>
          <a:sy n="75" d="100"/>
        </p:scale>
        <p:origin x="204" y="-20"/>
      </p:cViewPr>
      <p:guideLst>
        <p:guide orient="horz" pos="2160"/>
        <p:guide pos="474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5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54850-B537-F94F-8474-74DD9960B2A8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E1D1-F249-1040-B478-4D8D442F5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5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3E1D1-F249-1040-B478-4D8D442F517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48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提取 17"/>
          <p:cNvSpPr/>
          <p:nvPr userDrawn="1"/>
        </p:nvSpPr>
        <p:spPr>
          <a:xfrm rot="16200000" flipH="1">
            <a:off x="7786735" y="1557330"/>
            <a:ext cx="5442231" cy="3405783"/>
          </a:xfrm>
          <a:prstGeom prst="flowChartExtract">
            <a:avLst/>
          </a:prstGeom>
          <a:solidFill>
            <a:srgbClr val="0587C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FC093C3D-7906-4ED3-8E4D-4DE040C5448B}"/>
              </a:ext>
            </a:extLst>
          </p:cNvPr>
          <p:cNvSpPr txBox="1"/>
          <p:nvPr userDrawn="1"/>
        </p:nvSpPr>
        <p:spPr>
          <a:xfrm>
            <a:off x="1972793" y="3422782"/>
            <a:ext cx="6949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rgbClr val="2317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XiaoBiaoSong-B05S" charset="-122"/>
              </a:rPr>
              <a:t>程序设计教程（微课版）</a:t>
            </a:r>
          </a:p>
        </p:txBody>
      </p:sp>
      <p:cxnSp>
        <p:nvCxnSpPr>
          <p:cNvPr id="27" name="直线连接符 15">
            <a:extLst>
              <a:ext uri="{FF2B5EF4-FFF2-40B4-BE49-F238E27FC236}">
                <a16:creationId xmlns="" xmlns:a16="http://schemas.microsoft.com/office/drawing/2014/main" id="{1A628826-B2EA-4E74-B357-C64DC606A6F8}"/>
              </a:ext>
            </a:extLst>
          </p:cNvPr>
          <p:cNvCxnSpPr>
            <a:cxnSpLocks/>
          </p:cNvCxnSpPr>
          <p:nvPr userDrawn="1"/>
        </p:nvCxnSpPr>
        <p:spPr>
          <a:xfrm>
            <a:off x="1901043" y="3429880"/>
            <a:ext cx="6419620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C6A47B26-61BE-4766-B5AA-5006AF59B9B3}"/>
              </a:ext>
            </a:extLst>
          </p:cNvPr>
          <p:cNvSpPr txBox="1"/>
          <p:nvPr userDrawn="1"/>
        </p:nvSpPr>
        <p:spPr>
          <a:xfrm>
            <a:off x="1762015" y="2508126"/>
            <a:ext cx="6901952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5400" b="1" spc="100" dirty="0">
                <a:solidFill>
                  <a:srgbClr val="0587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XiaoBiaoSong-B05S" charset="-122"/>
              </a:rPr>
              <a:t>JavaScript</a:t>
            </a:r>
            <a:r>
              <a:rPr kumimoji="1" lang="zh-CN" altLang="en-US" sz="5400" b="1" spc="100" dirty="0">
                <a:solidFill>
                  <a:srgbClr val="0587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XiaoBiaoSong-B05S" charset="-122"/>
              </a:rPr>
              <a:t>前端开发</a:t>
            </a:r>
            <a:endParaRPr kumimoji="1" lang="en-US" altLang="zh-CN" sz="5400" b="1" spc="100" dirty="0">
              <a:solidFill>
                <a:srgbClr val="0587C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XiaoBiaoSong-B05S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87C07B4-FFD3-4439-94A8-FBD6058B3BB4}"/>
              </a:ext>
            </a:extLst>
          </p:cNvPr>
          <p:cNvSpPr txBox="1"/>
          <p:nvPr userDrawn="1"/>
        </p:nvSpPr>
        <p:spPr>
          <a:xfrm>
            <a:off x="220980" y="182571"/>
            <a:ext cx="629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工业和信息化“十三五”人才培养规划教材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924F968-D5FC-491E-B4ED-44C0299F5424}"/>
              </a:ext>
            </a:extLst>
          </p:cNvPr>
          <p:cNvSpPr txBox="1"/>
          <p:nvPr userDrawn="1"/>
        </p:nvSpPr>
        <p:spPr>
          <a:xfrm>
            <a:off x="4082143" y="6493804"/>
            <a:ext cx="293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人民邮电出版社 北京</a:t>
            </a:r>
          </a:p>
        </p:txBody>
      </p:sp>
    </p:spTree>
    <p:extLst>
      <p:ext uri="{BB962C8B-B14F-4D97-AF65-F5344CB8AC3E}">
        <p14:creationId xmlns:p14="http://schemas.microsoft.com/office/powerpoint/2010/main" val="133389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5082"/>
            <a:ext cx="10972800" cy="5850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49220-03CE-40BF-AB02-D6B5397AD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00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49C85A6-CBBF-4A27-AEA7-789B211B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3374808-80C2-4592-B594-641061B8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9EF8EFD-8B20-42CE-ADEA-A558240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625600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838450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4046538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02D68DB7-B94B-44E6-8FE3-7E087A2E49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63938" y="5254625"/>
            <a:ext cx="827087" cy="828675"/>
            <a:chOff x="3563616" y="5254690"/>
            <a:chExt cx="828000" cy="828000"/>
          </a:xfrm>
        </p:grpSpPr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FCF2626A-EB24-4FEB-8373-A35A8BEBA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895904D7-D9BB-4F1D-89B3-E19DEF2304E1}"/>
                </a:ext>
              </a:extLst>
            </p:cNvPr>
            <p:cNvSpPr txBox="1"/>
            <p:nvPr/>
          </p:nvSpPr>
          <p:spPr>
            <a:xfrm>
              <a:off x="3639900" y="5406966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762244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="" xmlns:a16="http://schemas.microsoft.com/office/drawing/2014/main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964040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="" xmlns:a16="http://schemas.microsoft.com/office/drawing/2014/main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4189887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文本占位符 10">
            <a:extLst>
              <a:ext uri="{FF2B5EF4-FFF2-40B4-BE49-F238E27FC236}">
                <a16:creationId xmlns="" xmlns:a16="http://schemas.microsoft.com/office/drawing/2014/main" id="{BDA26BA9-292D-4100-9B71-5B27D1AE8C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1221" y="5394183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241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49C85A6-CBBF-4A27-AEA7-789B211B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3374808-80C2-4592-B594-641061B8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9EF8EFD-8B20-42CE-ADEA-A558240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625600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838450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4046538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762244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="" xmlns:a16="http://schemas.microsoft.com/office/drawing/2014/main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964040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="" xmlns:a16="http://schemas.microsoft.com/office/drawing/2014/main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4189887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="" xmlns:a16="http://schemas.microsoft.com/office/drawing/2014/main" id="{65575793-6C41-4604-997F-5B4793B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082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188864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401714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3609802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325508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="" xmlns:a16="http://schemas.microsoft.com/office/drawing/2014/main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527304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="" xmlns:a16="http://schemas.microsoft.com/office/drawing/2014/main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3753151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="" xmlns:a16="http://schemas.microsoft.com/office/drawing/2014/main" id="{65575793-6C41-4604-997F-5B4793B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EC9ED0FA-43B5-4714-80CF-1F058B31B1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51237" y="4703817"/>
            <a:ext cx="828675" cy="828675"/>
            <a:chOff x="2984793" y="4046659"/>
            <a:chExt cx="828000" cy="828000"/>
          </a:xfrm>
        </p:grpSpPr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884636AC-9C50-421E-A6CE-00BA8995CA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9D7C3DF2-E86E-4D64-9C96-FB88FB1B1C8C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占位符 10">
            <a:extLst>
              <a:ext uri="{FF2B5EF4-FFF2-40B4-BE49-F238E27FC236}">
                <a16:creationId xmlns="" xmlns:a16="http://schemas.microsoft.com/office/drawing/2014/main" id="{BD585C31-96A4-4B83-ADB0-C8C3C71F20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05337" y="4847166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BA06C19D-D1ED-4911-920E-9FF2CF32F7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69154" y="5785991"/>
            <a:ext cx="828675" cy="828675"/>
            <a:chOff x="2984793" y="4046659"/>
            <a:chExt cx="828000" cy="828000"/>
          </a:xfrm>
        </p:grpSpPr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3A91035-BD44-409B-9529-54636B026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85D38F56-C5D0-4A48-A9BB-9B8185725272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占位符 10">
            <a:extLst>
              <a:ext uri="{FF2B5EF4-FFF2-40B4-BE49-F238E27FC236}">
                <a16:creationId xmlns="" xmlns:a16="http://schemas.microsoft.com/office/drawing/2014/main" id="{B93458B5-5680-4CE6-86FD-77588A25CC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3254" y="5929340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989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188864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128754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3159418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325508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="" xmlns:a16="http://schemas.microsoft.com/office/drawing/2014/main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254344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="" xmlns:a16="http://schemas.microsoft.com/office/drawing/2014/main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3302767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="" xmlns:a16="http://schemas.microsoft.com/office/drawing/2014/main" id="{65575793-6C41-4604-997F-5B4793B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EC9ED0FA-43B5-4714-80CF-1F058B31B1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51237" y="4089657"/>
            <a:ext cx="828675" cy="828675"/>
            <a:chOff x="2984793" y="4046659"/>
            <a:chExt cx="828000" cy="828000"/>
          </a:xfrm>
        </p:grpSpPr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884636AC-9C50-421E-A6CE-00BA8995CA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9D7C3DF2-E86E-4D64-9C96-FB88FB1B1C8C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占位符 10">
            <a:extLst>
              <a:ext uri="{FF2B5EF4-FFF2-40B4-BE49-F238E27FC236}">
                <a16:creationId xmlns="" xmlns:a16="http://schemas.microsoft.com/office/drawing/2014/main" id="{BD585C31-96A4-4B83-ADB0-C8C3C71F20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05337" y="4233006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BA06C19D-D1ED-4911-920E-9FF2CF32F7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69154" y="5089943"/>
            <a:ext cx="828675" cy="828675"/>
            <a:chOff x="2984793" y="4046659"/>
            <a:chExt cx="828000" cy="828000"/>
          </a:xfrm>
        </p:grpSpPr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3A91035-BD44-409B-9529-54636B026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85D38F56-C5D0-4A48-A9BB-9B8185725272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占位符 10">
            <a:extLst>
              <a:ext uri="{FF2B5EF4-FFF2-40B4-BE49-F238E27FC236}">
                <a16:creationId xmlns="" xmlns:a16="http://schemas.microsoft.com/office/drawing/2014/main" id="{B93458B5-5680-4CE6-86FD-77588A25CC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3254" y="5233292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F9A6A77B-522B-4CAA-8F65-2CC18E55808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717339" y="6038462"/>
            <a:ext cx="828675" cy="828675"/>
            <a:chOff x="2984793" y="4046659"/>
            <a:chExt cx="828000" cy="828000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876F4BFF-6835-4A3D-9E52-F2B295B5D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="" xmlns:a16="http://schemas.microsoft.com/office/drawing/2014/main" id="{163EBC8F-7EF4-4210-892D-FE3499BAE19D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占位符 10">
            <a:extLst>
              <a:ext uri="{FF2B5EF4-FFF2-40B4-BE49-F238E27FC236}">
                <a16:creationId xmlns="" xmlns:a16="http://schemas.microsoft.com/office/drawing/2014/main" id="{28C423EE-4922-443F-8E2A-1B105910A6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71439" y="6181811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09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0839"/>
            <a:ext cx="10515600" cy="4676321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5792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3652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1408"/>
            <a:ext cx="7769772" cy="894769"/>
          </a:xfrm>
          <a:prstGeom prst="rect">
            <a:avLst/>
          </a:prstGeom>
        </p:spPr>
        <p:txBody>
          <a:bodyPr anchor="b"/>
          <a:lstStyle>
            <a:lvl1pPr>
              <a:defRPr sz="4400" b="1">
                <a:solidFill>
                  <a:srgbClr val="0587C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3894773" y="2420303"/>
            <a:ext cx="8297227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7"/>
          <p:cNvCxnSpPr/>
          <p:nvPr userDrawn="1"/>
        </p:nvCxnSpPr>
        <p:spPr>
          <a:xfrm>
            <a:off x="3890269" y="4160084"/>
            <a:ext cx="8301731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0" y="2414588"/>
            <a:ext cx="3900488" cy="1757362"/>
          </a:xfrm>
          <a:prstGeom prst="rect">
            <a:avLst/>
          </a:prstGeom>
          <a:solidFill>
            <a:srgbClr val="0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848567" y="2989661"/>
            <a:ext cx="723309" cy="723309"/>
          </a:xfrm>
          <a:prstGeom prst="ellipse">
            <a:avLst/>
          </a:prstGeom>
          <a:noFill/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7"/>
          <p:cNvGrpSpPr/>
          <p:nvPr userDrawn="1"/>
        </p:nvGrpSpPr>
        <p:grpSpPr>
          <a:xfrm>
            <a:off x="3146961" y="3170712"/>
            <a:ext cx="166255" cy="389093"/>
            <a:chOff x="3146961" y="3170712"/>
            <a:chExt cx="166255" cy="389093"/>
          </a:xfrm>
        </p:grpSpPr>
        <p:cxnSp>
          <p:nvCxnSpPr>
            <p:cNvPr id="15" name="直线连接符 14"/>
            <p:cNvCxnSpPr/>
            <p:nvPr/>
          </p:nvCxnSpPr>
          <p:spPr>
            <a:xfrm>
              <a:off x="3146961" y="3170712"/>
              <a:ext cx="166255" cy="195943"/>
            </a:xfrm>
            <a:prstGeom prst="line">
              <a:avLst/>
            </a:prstGeom>
            <a:ln w="127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 flipV="1">
              <a:off x="3146961" y="3363862"/>
              <a:ext cx="166255" cy="195943"/>
            </a:xfrm>
            <a:prstGeom prst="line">
              <a:avLst/>
            </a:prstGeom>
            <a:ln w="127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55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41" y="92170"/>
            <a:ext cx="10515600" cy="6584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80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80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E0DC-6F04-B345-A63D-829BA653CC9A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3300"/>
            <a:ext cx="10515600" cy="517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C74E9D2-8E79-4450-9EE6-5AEC95D7353C}"/>
              </a:ext>
            </a:extLst>
          </p:cNvPr>
          <p:cNvSpPr/>
          <p:nvPr userDrawn="1"/>
        </p:nvSpPr>
        <p:spPr>
          <a:xfrm>
            <a:off x="0" y="-1"/>
            <a:ext cx="7820167" cy="823913"/>
          </a:xfrm>
          <a:prstGeom prst="rect">
            <a:avLst/>
          </a:prstGeom>
          <a:solidFill>
            <a:srgbClr val="2987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2" r:id="rId4"/>
    <p:sldLayoutId id="2147483663" r:id="rId5"/>
    <p:sldLayoutId id="2147483650" r:id="rId6"/>
    <p:sldLayoutId id="2147483651" r:id="rId7"/>
    <p:sldLayoutId id="2147483654" r:id="rId8"/>
    <p:sldLayoutId id="2147483655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tags" Target="../tags/tag117.xml"/><Relationship Id="rId3" Type="http://schemas.openxmlformats.org/officeDocument/2006/relationships/tags" Target="../tags/tag94.xml"/><Relationship Id="rId21" Type="http://schemas.openxmlformats.org/officeDocument/2006/relationships/tags" Target="../tags/tag112.xml"/><Relationship Id="rId34" Type="http://schemas.openxmlformats.org/officeDocument/2006/relationships/slide" Target="slide6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tags" Target="../tags/tag116.xml"/><Relationship Id="rId33" Type="http://schemas.openxmlformats.org/officeDocument/2006/relationships/slide" Target="slide4.xm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29" Type="http://schemas.openxmlformats.org/officeDocument/2006/relationships/tags" Target="../tags/tag120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32" Type="http://schemas.openxmlformats.org/officeDocument/2006/relationships/slide" Target="slide2.xm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28" Type="http://schemas.openxmlformats.org/officeDocument/2006/relationships/tags" Target="../tags/tag119.xml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Relationship Id="rId27" Type="http://schemas.openxmlformats.org/officeDocument/2006/relationships/tags" Target="../tags/tag118.xml"/><Relationship Id="rId30" Type="http://schemas.openxmlformats.org/officeDocument/2006/relationships/tags" Target="../tags/tag1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34" Type="http://schemas.openxmlformats.org/officeDocument/2006/relationships/slide" Target="slide6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slide" Target="slide4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tags" Target="../tags/tag145.xml"/><Relationship Id="rId32" Type="http://schemas.openxmlformats.org/officeDocument/2006/relationships/slide" Target="slide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tags" Target="../tags/tag177.xml"/><Relationship Id="rId3" Type="http://schemas.openxmlformats.org/officeDocument/2006/relationships/tags" Target="../tags/tag154.xml"/><Relationship Id="rId21" Type="http://schemas.openxmlformats.org/officeDocument/2006/relationships/tags" Target="../tags/tag172.xml"/><Relationship Id="rId34" Type="http://schemas.openxmlformats.org/officeDocument/2006/relationships/slide" Target="slide6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33" Type="http://schemas.openxmlformats.org/officeDocument/2006/relationships/slide" Target="slide4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tags" Target="../tags/tag180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32" Type="http://schemas.openxmlformats.org/officeDocument/2006/relationships/slide" Target="slide2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tags" Target="../tags/tag179.xml"/><Relationship Id="rId36" Type="http://schemas.openxmlformats.org/officeDocument/2006/relationships/slide" Target="slide15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Relationship Id="rId30" Type="http://schemas.openxmlformats.org/officeDocument/2006/relationships/tags" Target="../tags/tag181.xml"/><Relationship Id="rId35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34" Type="http://schemas.openxmlformats.org/officeDocument/2006/relationships/slide" Target="slide6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33" Type="http://schemas.openxmlformats.org/officeDocument/2006/relationships/slide" Target="slide4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tags" Target="../tags/tag210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32" Type="http://schemas.openxmlformats.org/officeDocument/2006/relationships/slide" Target="slide2.xml"/><Relationship Id="rId37" Type="http://schemas.openxmlformats.org/officeDocument/2006/relationships/slide" Target="slide17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tags" Target="../tags/tag209.xml"/><Relationship Id="rId36" Type="http://schemas.openxmlformats.org/officeDocument/2006/relationships/slide" Target="slide15.xml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tags" Target="../tags/tag208.xml"/><Relationship Id="rId30" Type="http://schemas.openxmlformats.org/officeDocument/2006/relationships/tags" Target="../tags/tag211.xml"/><Relationship Id="rId35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26" Type="http://schemas.openxmlformats.org/officeDocument/2006/relationships/tags" Target="../tags/tag237.xml"/><Relationship Id="rId3" Type="http://schemas.openxmlformats.org/officeDocument/2006/relationships/tags" Target="../tags/tag214.xml"/><Relationship Id="rId21" Type="http://schemas.openxmlformats.org/officeDocument/2006/relationships/tags" Target="../tags/tag232.xml"/><Relationship Id="rId34" Type="http://schemas.openxmlformats.org/officeDocument/2006/relationships/slide" Target="slide6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tags" Target="../tags/tag236.xml"/><Relationship Id="rId33" Type="http://schemas.openxmlformats.org/officeDocument/2006/relationships/slide" Target="slide4.xml"/><Relationship Id="rId38" Type="http://schemas.openxmlformats.org/officeDocument/2006/relationships/slide" Target="slide19.xml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29" Type="http://schemas.openxmlformats.org/officeDocument/2006/relationships/tags" Target="../tags/tag240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24" Type="http://schemas.openxmlformats.org/officeDocument/2006/relationships/tags" Target="../tags/tag235.xml"/><Relationship Id="rId32" Type="http://schemas.openxmlformats.org/officeDocument/2006/relationships/slide" Target="slide2.xml"/><Relationship Id="rId37" Type="http://schemas.openxmlformats.org/officeDocument/2006/relationships/slide" Target="slide17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28" Type="http://schemas.openxmlformats.org/officeDocument/2006/relationships/tags" Target="../tags/tag239.xml"/><Relationship Id="rId36" Type="http://schemas.openxmlformats.org/officeDocument/2006/relationships/slide" Target="slide15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Relationship Id="rId27" Type="http://schemas.openxmlformats.org/officeDocument/2006/relationships/tags" Target="../tags/tag238.xml"/><Relationship Id="rId30" Type="http://schemas.openxmlformats.org/officeDocument/2006/relationships/tags" Target="../tags/tag241.xml"/><Relationship Id="rId35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2" Type="http://schemas.openxmlformats.org/officeDocument/2006/relationships/tags" Target="../tags/tag243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tags" Target="../tags/tag256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tags" Target="../tags/tag57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tags" Target="../tags/tag56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tags" Target="../tags/tag60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32" Type="http://schemas.openxmlformats.org/officeDocument/2006/relationships/slide" Target="slide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tags" Target="../tags/tag59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tags" Target="../tags/tag58.xml"/><Relationship Id="rId30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tags" Target="../tags/tag87.xml"/><Relationship Id="rId3" Type="http://schemas.openxmlformats.org/officeDocument/2006/relationships/tags" Target="../tags/tag64.xml"/><Relationship Id="rId21" Type="http://schemas.openxmlformats.org/officeDocument/2006/relationships/tags" Target="../tags/tag8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tags" Target="../tags/tag86.xml"/><Relationship Id="rId33" Type="http://schemas.openxmlformats.org/officeDocument/2006/relationships/slide" Target="slide4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29" Type="http://schemas.openxmlformats.org/officeDocument/2006/relationships/tags" Target="../tags/tag90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tags" Target="../tags/tag85.xml"/><Relationship Id="rId32" Type="http://schemas.openxmlformats.org/officeDocument/2006/relationships/slide" Target="slide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tags" Target="../tags/tag84.xml"/><Relationship Id="rId28" Type="http://schemas.openxmlformats.org/officeDocument/2006/relationships/tags" Target="../tags/tag89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Relationship Id="rId27" Type="http://schemas.openxmlformats.org/officeDocument/2006/relationships/tags" Target="../tags/tag88.xml"/><Relationship Id="rId30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20DBBE0-68E9-4D84-BC07-25D9543A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E7607A6B-0A44-41F2-B170-42F0644E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中，除了内置对象外，还可以根据需求自己创建对象即自定义对象。对象是由属性和方法组成的，所以在创建自定义对象时主要就是声明对象的属性和方法。创建对象时一般使用</a:t>
            </a:r>
            <a:r>
              <a:rPr lang="en-US" altLang="zh-CN" dirty="0"/>
              <a:t>new</a:t>
            </a:r>
            <a:r>
              <a:rPr lang="zh-CN" altLang="en-US" dirty="0"/>
              <a:t>运算符来创建对象。语法如下所示。</a:t>
            </a:r>
          </a:p>
          <a:p>
            <a:r>
              <a:rPr lang="zh-CN" altLang="en-US" dirty="0"/>
              <a:t>引用变量</a:t>
            </a:r>
            <a:r>
              <a:rPr lang="en-US" altLang="zh-CN" dirty="0"/>
              <a:t>=new </a:t>
            </a:r>
            <a:r>
              <a:rPr lang="zh-CN" altLang="en-US" dirty="0"/>
              <a:t>对象类（）；</a:t>
            </a:r>
          </a:p>
          <a:p>
            <a:r>
              <a:rPr lang="zh-CN" altLang="en-US" dirty="0"/>
              <a:t>将创建的对象赋值给一个变量后，这个变量就是引用类型的变量，简称引用变量。通过引用变量就可以访问对象的属性和方法。如获取当前年份，可以用如下代码来实现。</a:t>
            </a:r>
          </a:p>
          <a:p>
            <a:r>
              <a:rPr lang="en-US" altLang="zh-CN" dirty="0"/>
              <a:t>var date=new Date();</a:t>
            </a:r>
          </a:p>
          <a:p>
            <a:r>
              <a:rPr lang="en-US" altLang="zh-CN" dirty="0"/>
              <a:t>var year=</a:t>
            </a:r>
            <a:r>
              <a:rPr lang="en-US" altLang="zh-CN" dirty="0" err="1"/>
              <a:t>date.getFullYear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document.write</a:t>
            </a:r>
            <a:r>
              <a:rPr lang="en-US" altLang="zh-CN" dirty="0"/>
              <a:t>(year);</a:t>
            </a:r>
          </a:p>
          <a:p>
            <a:r>
              <a:rPr lang="zh-CN" altLang="en-US" dirty="0"/>
              <a:t>上面的代码实现后，就可以输出当前的年份了。</a:t>
            </a:r>
          </a:p>
          <a:p>
            <a:r>
              <a:rPr lang="zh-CN" altLang="en-US" dirty="0"/>
              <a:t>创建自定义对象的方法很多，其中常用方法有通过</a:t>
            </a:r>
            <a:r>
              <a:rPr lang="en-US" altLang="zh-CN" dirty="0"/>
              <a:t>Object</a:t>
            </a:r>
            <a:r>
              <a:rPr lang="zh-CN" altLang="en-US" dirty="0"/>
              <a:t>对象、字面量对象、构造函数等</a:t>
            </a:r>
            <a:r>
              <a:rPr lang="en-US" altLang="zh-CN" dirty="0"/>
              <a:t>3</a:t>
            </a:r>
            <a:r>
              <a:rPr lang="zh-CN" altLang="en-US" dirty="0"/>
              <a:t>种创建自定义对象的方法。创建自定义对象后，还可以通过</a:t>
            </a:r>
            <a:r>
              <a:rPr lang="en-US" altLang="zh-CN" dirty="0"/>
              <a:t>Function</a:t>
            </a:r>
            <a:r>
              <a:rPr lang="zh-CN" altLang="en-US" dirty="0"/>
              <a:t>对象创建方法。下面对创建自定义对象进行详细讲解。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66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CC7E1E-4F30-4FE9-9E56-236D0F18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8115CE-CE14-4DA5-83CE-37138D56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．类对象的</a:t>
            </a:r>
            <a:r>
              <a:rPr lang="en-US" altLang="zh-CN" dirty="0"/>
              <a:t>prototype</a:t>
            </a:r>
            <a:r>
              <a:rPr lang="zh-CN" altLang="zh-CN" dirty="0"/>
              <a:t>原型属性</a:t>
            </a:r>
          </a:p>
          <a:p>
            <a:r>
              <a:rPr lang="en-US" altLang="zh-CN" dirty="0"/>
              <a:t>prototype</a:t>
            </a:r>
            <a:r>
              <a:rPr lang="zh-CN" altLang="zh-CN" dirty="0"/>
              <a:t>属性是构造函数（对象类）对一个对象的引用。该对象称为类实例对象的原型对象，一般来说，原型对象指的是</a:t>
            </a:r>
            <a:r>
              <a:rPr lang="en-US" altLang="zh-CN" dirty="0"/>
              <a:t>Object</a:t>
            </a:r>
            <a:r>
              <a:rPr lang="zh-CN" altLang="zh-CN" dirty="0"/>
              <a:t>对象。</a:t>
            </a:r>
          </a:p>
          <a:p>
            <a:r>
              <a:rPr lang="zh-CN" altLang="zh-CN" dirty="0"/>
              <a:t>原型对象的用途是类的实例对象提供共享的方法和属性，从而避免为每个对象定义代码相同的属性和方法。因此通过实例对象可以访问的属性和方法分为以下两类：一类是实例对象自定义的属性和方法，另一类是来自原型对象的属性和方法（原型属性和原型方法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38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Function</a:t>
            </a:r>
            <a:r>
              <a:rPr lang="zh-CN" altLang="en-US" dirty="0"/>
              <a:t>对象定义方法</a:t>
            </a:r>
          </a:p>
        </p:txBody>
      </p:sp>
      <p:sp>
        <p:nvSpPr>
          <p:cNvPr id="64" name="MH_Number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076282-D395-4DC0-A232-C0BC3AF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252745-4B26-4F38-BB2A-E3E62CA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Function</a:t>
            </a:r>
            <a:r>
              <a:rPr lang="zh-CN" altLang="en-US" dirty="0"/>
              <a:t>对象定义方法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CEA378F-66AF-4D1A-9177-23A87712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定义方法也即是定义函数，那如何来定义函数呢？在</a:t>
            </a:r>
            <a:r>
              <a:rPr lang="en-US" altLang="zh-CN" dirty="0"/>
              <a:t>JavaScript</a:t>
            </a:r>
            <a:r>
              <a:rPr lang="zh-CN" altLang="en-US" dirty="0"/>
              <a:t>中，提供了一个</a:t>
            </a:r>
            <a:r>
              <a:rPr lang="en-US" altLang="zh-CN" dirty="0"/>
              <a:t>Function</a:t>
            </a:r>
            <a:r>
              <a:rPr lang="zh-CN" altLang="en-US" dirty="0"/>
              <a:t>内置对象，通过</a:t>
            </a:r>
            <a:r>
              <a:rPr lang="en-US" altLang="zh-CN" dirty="0"/>
              <a:t>Function</a:t>
            </a:r>
            <a:r>
              <a:rPr lang="zh-CN" altLang="en-US" dirty="0"/>
              <a:t>对象就可以来进行定义函数。实际上，</a:t>
            </a:r>
            <a:r>
              <a:rPr lang="en-US" altLang="zh-CN" dirty="0"/>
              <a:t>JavaScript</a:t>
            </a:r>
            <a:r>
              <a:rPr lang="zh-CN" altLang="en-US" dirty="0"/>
              <a:t>的所有函数都是</a:t>
            </a:r>
            <a:r>
              <a:rPr lang="en-US" altLang="zh-CN" dirty="0"/>
              <a:t>Function</a:t>
            </a:r>
            <a:r>
              <a:rPr lang="zh-CN" altLang="en-US" dirty="0"/>
              <a:t>对象。定义函数的方法通常有两种：一种是常用的定义方法，即用</a:t>
            </a:r>
            <a:r>
              <a:rPr lang="en-US" altLang="zh-CN" dirty="0"/>
              <a:t>function</a:t>
            </a:r>
            <a:r>
              <a:rPr lang="zh-CN" altLang="en-US" dirty="0"/>
              <a:t>关键字隐式地创建</a:t>
            </a:r>
            <a:r>
              <a:rPr lang="en-US" altLang="zh-CN" dirty="0"/>
              <a:t>Function</a:t>
            </a:r>
            <a:r>
              <a:rPr lang="zh-CN" altLang="en-US" dirty="0"/>
              <a:t>对象，另一种是使用关键字</a:t>
            </a:r>
            <a:r>
              <a:rPr lang="en-US" altLang="zh-CN" dirty="0"/>
              <a:t>new</a:t>
            </a:r>
            <a:r>
              <a:rPr lang="zh-CN" altLang="en-US" dirty="0"/>
              <a:t>来显式地创建</a:t>
            </a:r>
            <a:r>
              <a:rPr lang="en-US" altLang="zh-CN" dirty="0"/>
              <a:t>Function</a:t>
            </a:r>
            <a:r>
              <a:rPr lang="zh-CN" altLang="en-US" dirty="0"/>
              <a:t>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31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252745-4B26-4F38-BB2A-E3E62CA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Function</a:t>
            </a:r>
            <a:r>
              <a:rPr lang="zh-CN" altLang="en-US" dirty="0"/>
              <a:t>对象定义方法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CEA378F-66AF-4D1A-9177-23A87712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．显式地创建</a:t>
            </a:r>
            <a:r>
              <a:rPr lang="en-US" altLang="zh-CN" dirty="0"/>
              <a:t>Function</a:t>
            </a:r>
            <a:r>
              <a:rPr lang="zh-CN" altLang="en-US" dirty="0"/>
              <a:t>对象</a:t>
            </a:r>
          </a:p>
          <a:p>
            <a:r>
              <a:rPr lang="zh-CN" altLang="en-US" dirty="0"/>
              <a:t>显式地创建</a:t>
            </a:r>
            <a:r>
              <a:rPr lang="en-US" altLang="zh-CN" dirty="0"/>
              <a:t>Function</a:t>
            </a:r>
            <a:r>
              <a:rPr lang="zh-CN" altLang="en-US" dirty="0"/>
              <a:t>对象，是</a:t>
            </a:r>
            <a:r>
              <a:rPr lang="en-US" altLang="zh-CN" dirty="0"/>
              <a:t>JavaScript</a:t>
            </a:r>
            <a:r>
              <a:rPr lang="zh-CN" altLang="en-US" dirty="0"/>
              <a:t>定义函数的另外一种方式。其语法如下所示。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fun_name</a:t>
            </a:r>
            <a:r>
              <a:rPr lang="en-US" altLang="zh-CN" dirty="0"/>
              <a:t>=new Function(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……,</a:t>
            </a:r>
            <a:r>
              <a:rPr lang="zh-CN" altLang="en-US" dirty="0"/>
              <a:t>函数体代码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fun_name</a:t>
            </a:r>
            <a:r>
              <a:rPr lang="en-US" altLang="zh-CN" dirty="0"/>
              <a:t>:</a:t>
            </a:r>
            <a:r>
              <a:rPr lang="zh-CN" altLang="en-US" dirty="0"/>
              <a:t>函数名。</a:t>
            </a:r>
          </a:p>
          <a:p>
            <a:r>
              <a:rPr lang="zh-CN" altLang="en-US" dirty="0"/>
              <a:t>在定义函数时，可以定义一个或多个参数，每个参数都是字符串。最后一个参数为函数体的代码。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00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252745-4B26-4F38-BB2A-E3E62CA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Function</a:t>
            </a:r>
            <a:r>
              <a:rPr lang="zh-CN" altLang="en-US" dirty="0"/>
              <a:t>对象定义方法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CEA378F-66AF-4D1A-9177-23A87712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．隐式地创建</a:t>
            </a:r>
            <a:r>
              <a:rPr lang="en-US" altLang="zh-CN" dirty="0"/>
              <a:t>Function</a:t>
            </a:r>
            <a:r>
              <a:rPr lang="zh-CN" altLang="zh-CN" dirty="0"/>
              <a:t>对象</a:t>
            </a:r>
          </a:p>
          <a:p>
            <a:r>
              <a:rPr lang="zh-CN" altLang="zh-CN" dirty="0"/>
              <a:t>隐式地创建</a:t>
            </a:r>
            <a:r>
              <a:rPr lang="en-US" altLang="zh-CN" dirty="0"/>
              <a:t>Function</a:t>
            </a:r>
            <a:r>
              <a:rPr lang="zh-CN" altLang="zh-CN" dirty="0"/>
              <a:t>对象，实际上是用</a:t>
            </a:r>
            <a:r>
              <a:rPr lang="en-US" altLang="zh-CN" dirty="0"/>
              <a:t>function</a:t>
            </a:r>
            <a:r>
              <a:rPr lang="zh-CN" altLang="zh-CN" dirty="0"/>
              <a:t>关键字来创建构造函数，从前面的构造函数章节中知道，创建的构造函数即为对象。也就是说，当使用</a:t>
            </a:r>
            <a:r>
              <a:rPr lang="en-US" altLang="zh-CN" dirty="0"/>
              <a:t>function</a:t>
            </a:r>
            <a:r>
              <a:rPr lang="zh-CN" altLang="zh-CN" dirty="0"/>
              <a:t>关键字创建了一个函数时，也隐式地创建了一个</a:t>
            </a:r>
            <a:r>
              <a:rPr lang="en-US" altLang="zh-CN" dirty="0"/>
              <a:t>Function</a:t>
            </a:r>
            <a:r>
              <a:rPr lang="zh-CN" altLang="zh-CN" dirty="0"/>
              <a:t>对象。此时，函数名就是隐式创建</a:t>
            </a:r>
            <a:r>
              <a:rPr lang="en-US" altLang="zh-CN" dirty="0"/>
              <a:t>Function</a:t>
            </a:r>
            <a:r>
              <a:rPr lang="zh-CN" altLang="zh-CN" dirty="0"/>
              <a:t>对象的引用变量。将显式创建函数对象的语法“</a:t>
            </a:r>
            <a:r>
              <a:rPr lang="en-US" altLang="zh-CN" dirty="0"/>
              <a:t>var </a:t>
            </a:r>
            <a:r>
              <a:rPr lang="en-US" altLang="zh-CN" dirty="0" err="1"/>
              <a:t>fun_name</a:t>
            </a:r>
            <a:r>
              <a:rPr lang="en-US" altLang="zh-CN" dirty="0"/>
              <a:t>=new Function(</a:t>
            </a:r>
            <a:r>
              <a:rPr lang="zh-CN" altLang="zh-CN" dirty="0"/>
              <a:t>参数</a:t>
            </a:r>
            <a:r>
              <a:rPr lang="en-US" altLang="zh-CN" dirty="0"/>
              <a:t>1</a:t>
            </a:r>
            <a:r>
              <a:rPr lang="zh-CN" altLang="zh-CN" dirty="0"/>
              <a:t>，参数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……</a:t>
            </a:r>
            <a:r>
              <a:rPr lang="zh-CN" altLang="zh-CN" dirty="0"/>
              <a:t>，函数体代码</a:t>
            </a:r>
            <a:r>
              <a:rPr lang="en-US" altLang="zh-CN" dirty="0"/>
              <a:t>);</a:t>
            </a:r>
            <a:r>
              <a:rPr lang="zh-CN" altLang="zh-CN" dirty="0"/>
              <a:t>”可以改为普通的隐式创建函数的语法，如下所示。</a:t>
            </a:r>
          </a:p>
          <a:p>
            <a:r>
              <a:rPr lang="zh-CN" altLang="zh-CN" dirty="0"/>
              <a:t>function fun_name(参数1，参数2，……,){</a:t>
            </a:r>
          </a:p>
          <a:p>
            <a:r>
              <a:rPr lang="zh-CN" altLang="zh-CN" dirty="0"/>
              <a:t>函数体代码；</a:t>
            </a:r>
          </a:p>
          <a:p>
            <a:r>
              <a:rPr lang="zh-CN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66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00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通过原型对象（</a:t>
            </a:r>
            <a:r>
              <a:rPr lang="en-US" altLang="zh-CN" dirty="0"/>
              <a:t>prototype</a:t>
            </a:r>
            <a:r>
              <a:rPr lang="zh-CN" altLang="en-US" dirty="0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64B61F-4E62-4066-B948-153579A2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00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3BE82720-0414-4E72-BF0A-5EF5A50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通过原型对象（</a:t>
            </a:r>
            <a:r>
              <a:rPr lang="en-US" altLang="zh-CN" sz="3600" dirty="0"/>
              <a:t>prototype</a:t>
            </a:r>
            <a:r>
              <a:rPr lang="zh-CN" altLang="en-US" sz="3600" dirty="0"/>
              <a:t>）定义方法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4EEAADA-53DA-4CAD-9F1C-1E252448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中，除了用</a:t>
            </a:r>
            <a:r>
              <a:rPr lang="en-US" altLang="zh-CN" dirty="0"/>
              <a:t>Function</a:t>
            </a:r>
            <a:r>
              <a:rPr lang="zh-CN" altLang="en-US" dirty="0"/>
              <a:t>对象创建属性外，还可以用原型对象来进行创建方法，创建语法格式如下所示。</a:t>
            </a:r>
          </a:p>
          <a:p>
            <a:r>
              <a:rPr lang="en-US" altLang="zh-CN" dirty="0" err="1"/>
              <a:t>obj_name.prototype.fun_name</a:t>
            </a:r>
            <a:r>
              <a:rPr lang="en-US" altLang="zh-CN" dirty="0"/>
              <a:t>=function(){ }</a:t>
            </a:r>
          </a:p>
          <a:p>
            <a:r>
              <a:rPr lang="en-US" altLang="zh-CN" dirty="0" err="1"/>
              <a:t>object_name</a:t>
            </a:r>
            <a:r>
              <a:rPr lang="zh-CN" altLang="en-US" dirty="0"/>
              <a:t>：对象的名字。</a:t>
            </a:r>
          </a:p>
          <a:p>
            <a:r>
              <a:rPr lang="en-US" altLang="zh-CN" dirty="0" err="1"/>
              <a:t>fun_name</a:t>
            </a:r>
            <a:r>
              <a:rPr lang="zh-CN" altLang="en-US" dirty="0"/>
              <a:t>：方法的名字。</a:t>
            </a:r>
          </a:p>
          <a:p>
            <a:r>
              <a:rPr lang="en-US" altLang="zh-CN" dirty="0"/>
              <a:t>function(){ }</a:t>
            </a:r>
            <a:r>
              <a:rPr lang="zh-CN" altLang="en-US" dirty="0"/>
              <a:t>：匿名函数，实现方法的功能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71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85000" lnSpcReduction="1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for…in</a:t>
            </a:r>
            <a:r>
              <a:rPr lang="zh-CN" altLang="en-US" dirty="0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1D472C9-1BF7-4832-8212-1580781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44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48CD06-F3EE-4840-BDFF-6A90686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for…in</a:t>
            </a:r>
            <a:r>
              <a:rPr lang="zh-CN" altLang="en-US" dirty="0"/>
              <a:t>语句访问对象的属性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CF96D10-B64C-4A2B-AD33-11F1001D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自定义对象的属性可以访问，访问方法类似遍历数组。使用</a:t>
            </a:r>
            <a:r>
              <a:rPr lang="en-US" altLang="zh-CN" dirty="0"/>
              <a:t>for…in</a:t>
            </a:r>
            <a:r>
              <a:rPr lang="zh-CN" altLang="en-US" dirty="0"/>
              <a:t>循环语句可以轻松地访问对象的所有属性。其语法格式如下所示。</a:t>
            </a:r>
          </a:p>
          <a:p>
            <a:r>
              <a:rPr lang="en-US" altLang="zh-CN" dirty="0"/>
              <a:t>for(var </a:t>
            </a:r>
            <a:r>
              <a:rPr lang="en-US" altLang="zh-CN" dirty="0" err="1"/>
              <a:t>variableName</a:t>
            </a:r>
            <a:r>
              <a:rPr lang="en-US" altLang="zh-CN" dirty="0"/>
              <a:t> in Obj){</a:t>
            </a:r>
          </a:p>
          <a:p>
            <a:r>
              <a:rPr lang="zh-CN" altLang="en-US" dirty="0"/>
              <a:t>遍历循环体；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32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>
            <a:hlinkClick r:id="rId37" action="ppaction://hlinksldjump"/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>
            <a:hlinkClick r:id="rId37" action="ppaction://hlinksldjump"/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85000" lnSpcReduction="1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with</a:t>
            </a:r>
            <a:r>
              <a:rPr lang="zh-CN" altLang="en-US" dirty="0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3C3F23-8DC8-4BD0-B31B-D368B8F8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0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Object</a:t>
            </a:r>
            <a:r>
              <a:rPr lang="zh-CN" altLang="en-US" dirty="0"/>
              <a:t>类创建对象</a:t>
            </a:r>
          </a:p>
        </p:txBody>
      </p:sp>
      <p:sp>
        <p:nvSpPr>
          <p:cNvPr id="23" name="MH_Number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C5A350-F3B1-4B7F-B3A6-A7FBAC10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17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4DC2908-7940-4350-B98B-D7624688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</a:t>
            </a:r>
            <a:r>
              <a:rPr lang="zh-CN" altLang="en-US" dirty="0"/>
              <a:t>语句访问对象的属性和方法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434EAB-9B60-44CB-940D-38C3922B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访问一个对象的属性时，会经常遇到要重复访问一个对象的属性的情况，按照普通的对象属性的访问方法，需要多次使用这个对象引用。例如，需要多次获取日期对象的年份、月份、日期信息，每次实现都要调用“</a:t>
            </a:r>
            <a:r>
              <a:rPr lang="en-US" altLang="zh-CN" dirty="0"/>
              <a:t>Date”</a:t>
            </a:r>
            <a:r>
              <a:rPr lang="zh-CN" altLang="en-US" dirty="0"/>
              <a:t>。使用</a:t>
            </a:r>
            <a:r>
              <a:rPr lang="en-US" altLang="zh-CN" dirty="0"/>
              <a:t>with</a:t>
            </a:r>
            <a:r>
              <a:rPr lang="zh-CN" altLang="en-US" dirty="0"/>
              <a:t>语句就可以避免多次调用对象的现象，只要调用一次就行了。语法格式如下所示。</a:t>
            </a:r>
          </a:p>
          <a:p>
            <a:r>
              <a:rPr lang="en-US" altLang="zh-CN" dirty="0"/>
              <a:t>with(object){</a:t>
            </a:r>
          </a:p>
          <a:p>
            <a:r>
              <a:rPr lang="en-US" altLang="zh-CN" dirty="0"/>
              <a:t>statements;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18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>
            <a:hlinkClick r:id="rId37" action="ppaction://hlinksldjump"/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>
            <a:hlinkClick r:id="rId37" action="ppaction://hlinksldjump"/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>
            <a:hlinkClick r:id="rId38" action="ppaction://hlinksldjump"/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>
            <a:hlinkClick r:id="rId38" action="ppaction://hlinksldjump"/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7B940A-A12B-4FED-BD56-A2D27FC9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0786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F9EA9EB1-A8A3-4AC1-A454-44C21171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DFD28DD-4A3A-4C26-8D9A-6A2CC3E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是基于对象的语言，同面向对象语言一样，也有继承的基本特性。</a:t>
            </a:r>
            <a:r>
              <a:rPr lang="en-US" altLang="zh-CN" dirty="0"/>
              <a:t>JavaScript</a:t>
            </a:r>
            <a:r>
              <a:rPr lang="zh-CN" altLang="en-US" dirty="0"/>
              <a:t>语言的继承机制是通过原型链来实现的，所以</a:t>
            </a:r>
            <a:r>
              <a:rPr lang="en-US" altLang="zh-CN" dirty="0"/>
              <a:t>JavaScript</a:t>
            </a:r>
            <a:r>
              <a:rPr lang="zh-CN" altLang="en-US" dirty="0"/>
              <a:t>也被称为基于原型（</a:t>
            </a:r>
            <a:r>
              <a:rPr lang="en-US" altLang="zh-CN" dirty="0"/>
              <a:t>prototype</a:t>
            </a:r>
            <a:r>
              <a:rPr lang="zh-CN" altLang="en-US" dirty="0"/>
              <a:t>）的语言。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．父类与子类</a:t>
            </a:r>
          </a:p>
          <a:p>
            <a:r>
              <a:rPr lang="zh-CN" altLang="en-US" dirty="0"/>
              <a:t>父类与子类指的是对象的继承关系，一个对象（如</a:t>
            </a:r>
            <a:r>
              <a:rPr lang="en-US" altLang="zh-CN" dirty="0"/>
              <a:t>A</a:t>
            </a:r>
            <a:r>
              <a:rPr lang="zh-CN" altLang="en-US" dirty="0"/>
              <a:t>）继承于另一个对象（如</a:t>
            </a:r>
            <a:r>
              <a:rPr lang="en-US" altLang="zh-CN" dirty="0"/>
              <a:t>B</a:t>
            </a:r>
            <a:r>
              <a:rPr lang="zh-CN" altLang="en-US" dirty="0"/>
              <a:t>），则</a:t>
            </a:r>
            <a:r>
              <a:rPr lang="en-US" altLang="zh-CN" dirty="0"/>
              <a:t>A</a:t>
            </a:r>
            <a:r>
              <a:rPr lang="zh-CN" altLang="en-US" dirty="0"/>
              <a:t>称为</a:t>
            </a:r>
            <a:r>
              <a:rPr lang="en-US" altLang="zh-CN" dirty="0"/>
              <a:t>B</a:t>
            </a:r>
            <a:r>
              <a:rPr lang="zh-CN" altLang="en-US" dirty="0"/>
              <a:t>的子类，而</a:t>
            </a:r>
            <a:r>
              <a:rPr lang="en-US" altLang="zh-CN" dirty="0"/>
              <a:t>B</a:t>
            </a:r>
            <a:r>
              <a:rPr lang="zh-CN" altLang="en-US" dirty="0"/>
              <a:t>称为</a:t>
            </a:r>
            <a:r>
              <a:rPr lang="en-US" altLang="zh-CN" dirty="0"/>
              <a:t>A</a:t>
            </a:r>
            <a:r>
              <a:rPr lang="zh-CN" altLang="en-US" dirty="0"/>
              <a:t>的父类。在继承关系中，子类的属性和方法可以来自于父类，并且可以重新修改属性和方法。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中，为子类</a:t>
            </a:r>
            <a:r>
              <a:rPr lang="en-US" altLang="zh-CN" dirty="0"/>
              <a:t>A</a:t>
            </a:r>
            <a:r>
              <a:rPr lang="zh-CN" altLang="en-US" dirty="0"/>
              <a:t>指定父类</a:t>
            </a:r>
            <a:r>
              <a:rPr lang="en-US" altLang="zh-CN" dirty="0"/>
              <a:t>B</a:t>
            </a:r>
            <a:r>
              <a:rPr lang="zh-CN" altLang="en-US" dirty="0"/>
              <a:t>的方法是将父类</a:t>
            </a:r>
            <a:r>
              <a:rPr lang="en-US" altLang="zh-CN" dirty="0"/>
              <a:t>B</a:t>
            </a:r>
            <a:r>
              <a:rPr lang="zh-CN" altLang="en-US" dirty="0"/>
              <a:t>的实例对象赋值给子类</a:t>
            </a:r>
            <a:r>
              <a:rPr lang="en-US" altLang="zh-CN" dirty="0"/>
              <a:t>A</a:t>
            </a:r>
            <a:r>
              <a:rPr lang="zh-CN" altLang="en-US" dirty="0"/>
              <a:t>的 </a:t>
            </a:r>
            <a:r>
              <a:rPr lang="en-US" altLang="zh-CN" dirty="0"/>
              <a:t>prototype</a:t>
            </a:r>
            <a:r>
              <a:rPr lang="zh-CN" altLang="en-US" dirty="0"/>
              <a:t>属性即可。代码如下所示。</a:t>
            </a:r>
          </a:p>
          <a:p>
            <a:r>
              <a:rPr lang="en-US" altLang="zh-CN" dirty="0" err="1"/>
              <a:t>A.prototype</a:t>
            </a:r>
            <a:r>
              <a:rPr lang="en-US" altLang="zh-CN" dirty="0"/>
              <a:t>=new B(…);</a:t>
            </a:r>
          </a:p>
          <a:p>
            <a:r>
              <a:rPr lang="zh-CN" altLang="en-US" dirty="0"/>
              <a:t>执行了上述代码后，</a:t>
            </a:r>
            <a:r>
              <a:rPr lang="en-US" altLang="zh-CN" dirty="0"/>
              <a:t>A</a:t>
            </a:r>
            <a:r>
              <a:rPr lang="zh-CN" altLang="en-US" dirty="0"/>
              <a:t>就成了</a:t>
            </a:r>
            <a:r>
              <a:rPr lang="en-US" altLang="zh-CN" dirty="0"/>
              <a:t>B</a:t>
            </a:r>
            <a:r>
              <a:rPr lang="zh-CN" altLang="en-US" dirty="0"/>
              <a:t>的子类。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12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F9EA9EB1-A8A3-4AC1-A454-44C21171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DFD28DD-4A3A-4C26-8D9A-6A2CC3E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call()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中，经常用到</a:t>
            </a:r>
            <a:r>
              <a:rPr lang="en-US" altLang="zh-CN" dirty="0"/>
              <a:t>call()</a:t>
            </a:r>
            <a:r>
              <a:rPr lang="zh-CN" altLang="en-US" dirty="0"/>
              <a:t>方法。</a:t>
            </a:r>
            <a:r>
              <a:rPr lang="en-US" altLang="zh-CN" dirty="0"/>
              <a:t>call()</a:t>
            </a:r>
            <a:r>
              <a:rPr lang="zh-CN" altLang="en-US" dirty="0"/>
              <a:t>方法是</a:t>
            </a:r>
            <a:r>
              <a:rPr lang="en-US" altLang="zh-CN" dirty="0"/>
              <a:t>Function</a:t>
            </a:r>
            <a:r>
              <a:rPr lang="zh-CN" altLang="en-US" dirty="0"/>
              <a:t>对象的一个方法，作用是调用一个对象的方法，以另一个对象替换当前对象。语法如下所示。</a:t>
            </a:r>
          </a:p>
          <a:p>
            <a:r>
              <a:rPr lang="en-US" altLang="zh-CN" dirty="0"/>
              <a:t>obj1.call(obj2,arg1,arg2,…,arg3); </a:t>
            </a:r>
          </a:p>
          <a:p>
            <a:r>
              <a:rPr lang="en-US" altLang="zh-CN" dirty="0"/>
              <a:t>obj1</a:t>
            </a:r>
            <a:r>
              <a:rPr lang="zh-CN" altLang="en-US" dirty="0"/>
              <a:t>：当前的对象。</a:t>
            </a:r>
          </a:p>
          <a:p>
            <a:r>
              <a:rPr lang="en-US" altLang="zh-CN" dirty="0"/>
              <a:t>obj2</a:t>
            </a:r>
            <a:r>
              <a:rPr lang="zh-CN" altLang="en-US" dirty="0"/>
              <a:t>：替换当前对象</a:t>
            </a:r>
            <a:r>
              <a:rPr lang="en-US" altLang="zh-CN" dirty="0"/>
              <a:t>obj1</a:t>
            </a:r>
            <a:r>
              <a:rPr lang="zh-CN" altLang="en-US" dirty="0"/>
              <a:t>的对象。</a:t>
            </a:r>
          </a:p>
          <a:p>
            <a:r>
              <a:rPr lang="zh-CN" altLang="en-US" dirty="0"/>
              <a:t>方法还是当前对象</a:t>
            </a:r>
            <a:r>
              <a:rPr lang="en-US" altLang="zh-CN" dirty="0"/>
              <a:t>obj1</a:t>
            </a:r>
            <a:r>
              <a:rPr lang="zh-CN" altLang="en-US" dirty="0"/>
              <a:t>的方法，但经过</a:t>
            </a:r>
            <a:r>
              <a:rPr lang="en-US" altLang="zh-CN" dirty="0"/>
              <a:t>call()</a:t>
            </a:r>
            <a:r>
              <a:rPr lang="zh-CN" altLang="en-US" dirty="0"/>
              <a:t>方法后，</a:t>
            </a:r>
            <a:r>
              <a:rPr lang="en-US" altLang="zh-CN" dirty="0"/>
              <a:t>obj2</a:t>
            </a:r>
            <a:r>
              <a:rPr lang="zh-CN" altLang="en-US" dirty="0"/>
              <a:t>替换了</a:t>
            </a:r>
            <a:r>
              <a:rPr lang="en-US" altLang="zh-CN" dirty="0"/>
              <a:t>obj1</a:t>
            </a:r>
            <a:r>
              <a:rPr lang="zh-CN" altLang="en-US" dirty="0"/>
              <a:t>，也是</a:t>
            </a:r>
            <a:r>
              <a:rPr lang="en-US" altLang="zh-CN" dirty="0"/>
              <a:t>obj2</a:t>
            </a:r>
            <a:r>
              <a:rPr lang="zh-CN" altLang="en-US" dirty="0"/>
              <a:t>继承了</a:t>
            </a:r>
            <a:r>
              <a:rPr lang="en-US" altLang="zh-CN" dirty="0"/>
              <a:t>obj1</a:t>
            </a:r>
            <a:r>
              <a:rPr lang="zh-CN" altLang="en-US" dirty="0"/>
              <a:t>的方法。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3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6089650" y="1355718"/>
            <a:ext cx="51625" cy="5508000"/>
          </a:xfrm>
          <a:custGeom>
            <a:avLst/>
            <a:gdLst>
              <a:gd name="connsiteX0" fmla="*/ 0 w 3276600"/>
              <a:gd name="connsiteY0" fmla="*/ 6311900 h 6311900"/>
              <a:gd name="connsiteX1" fmla="*/ 0 w 3276600"/>
              <a:gd name="connsiteY1" fmla="*/ 0 h 6311900"/>
              <a:gd name="connsiteX2" fmla="*/ 3276600 w 3276600"/>
              <a:gd name="connsiteY2" fmla="*/ 0 h 6311900"/>
              <a:gd name="connsiteX0" fmla="*/ 0 w 0"/>
              <a:gd name="connsiteY0" fmla="*/ 6311900 h 6311900"/>
              <a:gd name="connsiteX1" fmla="*/ 0 w 0"/>
              <a:gd name="connsiteY1" fmla="*/ 0 h 63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311900">
                <a:moveTo>
                  <a:pt x="0" y="631190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Others_2"/>
          <p:cNvSpPr/>
          <p:nvPr>
            <p:custDataLst>
              <p:tags r:id="rId3"/>
            </p:custDataLst>
          </p:nvPr>
        </p:nvSpPr>
        <p:spPr>
          <a:xfrm flipH="1">
            <a:off x="6016507" y="2625030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1"/>
          <p:cNvSpPr/>
          <p:nvPr>
            <p:custDataLst>
              <p:tags r:id="rId4"/>
            </p:custDataLst>
          </p:nvPr>
        </p:nvSpPr>
        <p:spPr>
          <a:xfrm flipH="1">
            <a:off x="4921787" y="2363020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MH_Entry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1785257" y="2213373"/>
            <a:ext cx="2886129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+mn-ea"/>
                <a:ea typeface="+mn-ea"/>
              </a:rPr>
              <a:t>什么是数组</a:t>
            </a:r>
          </a:p>
        </p:txBody>
      </p:sp>
      <p:sp>
        <p:nvSpPr>
          <p:cNvPr id="18" name="MH_Others_3"/>
          <p:cNvSpPr/>
          <p:nvPr>
            <p:custDataLst>
              <p:tags r:id="rId6"/>
            </p:custDataLst>
          </p:nvPr>
        </p:nvSpPr>
        <p:spPr>
          <a:xfrm>
            <a:off x="6016507" y="3506422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MH_Number_2"/>
          <p:cNvSpPr/>
          <p:nvPr>
            <p:custDataLst>
              <p:tags r:id="rId7"/>
            </p:custDataLst>
          </p:nvPr>
        </p:nvSpPr>
        <p:spPr>
          <a:xfrm>
            <a:off x="6293166" y="3244412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Entry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40351" y="3094765"/>
            <a:ext cx="2866391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+mn-ea"/>
                <a:ea typeface="+mn-ea"/>
              </a:rPr>
              <a:t>创建数组对象</a:t>
            </a:r>
          </a:p>
        </p:txBody>
      </p:sp>
      <p:sp>
        <p:nvSpPr>
          <p:cNvPr id="23" name="MH_Others_4"/>
          <p:cNvSpPr/>
          <p:nvPr>
            <p:custDataLst>
              <p:tags r:id="rId9"/>
            </p:custDataLst>
          </p:nvPr>
        </p:nvSpPr>
        <p:spPr>
          <a:xfrm flipH="1">
            <a:off x="6016507" y="4387814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MH_Number_3"/>
          <p:cNvSpPr/>
          <p:nvPr>
            <p:custDataLst>
              <p:tags r:id="rId10"/>
            </p:custDataLst>
          </p:nvPr>
        </p:nvSpPr>
        <p:spPr>
          <a:xfrm flipH="1">
            <a:off x="4921787" y="4125804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MH_Entry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1785257" y="3976157"/>
            <a:ext cx="2886129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+mn-ea"/>
                <a:ea typeface="+mn-ea"/>
              </a:rPr>
              <a:t>数组的属性和方法</a:t>
            </a:r>
          </a:p>
        </p:txBody>
      </p:sp>
      <p:sp>
        <p:nvSpPr>
          <p:cNvPr id="28" name="MH_Others_5"/>
          <p:cNvSpPr/>
          <p:nvPr>
            <p:custDataLst>
              <p:tags r:id="rId12"/>
            </p:custDataLst>
          </p:nvPr>
        </p:nvSpPr>
        <p:spPr>
          <a:xfrm>
            <a:off x="6016507" y="5269207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MH_Number_4"/>
          <p:cNvSpPr/>
          <p:nvPr>
            <p:custDataLst>
              <p:tags r:id="rId13"/>
            </p:custDataLst>
          </p:nvPr>
        </p:nvSpPr>
        <p:spPr>
          <a:xfrm>
            <a:off x="6293166" y="5007197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4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MH_Entry_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540351" y="4857550"/>
            <a:ext cx="2866391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+mn-ea"/>
                <a:ea typeface="+mn-ea"/>
              </a:rPr>
              <a:t>数组的访问</a:t>
            </a:r>
          </a:p>
        </p:txBody>
      </p:sp>
      <p:sp>
        <p:nvSpPr>
          <p:cNvPr id="27" name="MH_Others_6"/>
          <p:cNvSpPr/>
          <p:nvPr>
            <p:custDataLst>
              <p:tags r:id="rId15"/>
            </p:custDataLst>
          </p:nvPr>
        </p:nvSpPr>
        <p:spPr>
          <a:xfrm>
            <a:off x="4586227" y="762207"/>
            <a:ext cx="3024188" cy="586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8575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spc="20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600" spc="20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标题 4">
            <a:extLst>
              <a:ext uri="{FF2B5EF4-FFF2-40B4-BE49-F238E27FC236}">
                <a16:creationId xmlns="" xmlns:a16="http://schemas.microsoft.com/office/drawing/2014/main" id="{2ADB898B-C04F-45DE-8D81-B31E5A9EECB0}"/>
              </a:ext>
            </a:extLst>
          </p:cNvPr>
          <p:cNvSpPr txBox="1">
            <a:spLocks/>
          </p:cNvSpPr>
          <p:nvPr/>
        </p:nvSpPr>
        <p:spPr>
          <a:xfrm>
            <a:off x="278641" y="92170"/>
            <a:ext cx="10515600" cy="6584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数组对象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607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0F718B8-D7E7-4D81-A83B-C15DD7CB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5EB2212-3CF9-49EF-BCA4-A7C486A3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数组是在内存中保存一组数据的集合，实质上数组也是一种变量，不过这个变量同其他变量不同，只能保存一个值不同，数组变量能够保存多个值，这也是数组变量同其他变量本质的区别。数组变量的多值性相当于一个数组变量可以包含多个子变量，而每个子变量与普通变量的作用一样，可以被赋值，也可以从中取值。为了区别数组变量和普通变量，我们把数组的子变量称为数组元素变量（简称数组元素）。也就是一个数组包含多个数组元素。另外，把数组中数组元素的个数称为数组大小（或数组长度）。一个数组具有如下特性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）和变量一样，每个数组都有一个唯一标识的名称，称为数组名。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）同一个数组的数组元素具有相同的数据类型。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）每个元素都有索引和值两个属性，索引用于定义和标识数组元素的位置，是一个从</a:t>
            </a:r>
            <a:r>
              <a:rPr lang="en-US" altLang="zh-CN" dirty="0"/>
              <a:t>0</a:t>
            </a:r>
            <a:r>
              <a:rPr lang="zh-CN" altLang="en-US" dirty="0"/>
              <a:t>开始的整数；值是数组元素对应的值。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）一个数组可以有一个或多个索引，索引的数值也称为数组的维度。拥有一个索引的数组就是一维数组，拥有</a:t>
            </a:r>
            <a:r>
              <a:rPr lang="en-US" altLang="zh-CN" dirty="0"/>
              <a:t>2</a:t>
            </a:r>
            <a:r>
              <a:rPr lang="zh-CN" altLang="en-US" dirty="0"/>
              <a:t>个索引的数组就是二维数组，以此类推。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71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97884E-6F0C-4F11-A3AC-E6FD9FA4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创建数组对象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D52544-E463-49D6-9677-957211B3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中创建数组对象使用</a:t>
            </a:r>
            <a:r>
              <a:rPr lang="en-US" altLang="zh-CN" dirty="0"/>
              <a:t>Array</a:t>
            </a:r>
            <a:r>
              <a:rPr lang="zh-CN" altLang="en-US" dirty="0"/>
              <a:t>来创建，</a:t>
            </a:r>
            <a:r>
              <a:rPr lang="en-US" altLang="zh-CN" dirty="0"/>
              <a:t>Array</a:t>
            </a:r>
            <a:r>
              <a:rPr lang="zh-CN" altLang="en-US" dirty="0"/>
              <a:t>是一个内置对象类。其基本格式如下所示。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arrayname</a:t>
            </a:r>
            <a:r>
              <a:rPr lang="en-US" altLang="zh-CN" dirty="0"/>
              <a:t>=new Array(</a:t>
            </a:r>
            <a:r>
              <a:rPr lang="en-US" altLang="zh-CN" dirty="0" err="1"/>
              <a:t>arraysize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arrayname</a:t>
            </a:r>
            <a:r>
              <a:rPr lang="zh-CN" altLang="en-US" dirty="0"/>
              <a:t>：数组变量名。</a:t>
            </a:r>
          </a:p>
          <a:p>
            <a:r>
              <a:rPr lang="en-US" altLang="zh-CN" dirty="0"/>
              <a:t>Array</a:t>
            </a:r>
            <a:r>
              <a:rPr lang="zh-CN" altLang="en-US" dirty="0"/>
              <a:t>：内置数组类。</a:t>
            </a:r>
          </a:p>
          <a:p>
            <a:r>
              <a:rPr lang="zh-CN" altLang="en-US" dirty="0"/>
              <a:t>例如，创建一个有</a:t>
            </a:r>
            <a:r>
              <a:rPr lang="en-US" altLang="zh-CN" dirty="0"/>
              <a:t>5</a:t>
            </a:r>
            <a:r>
              <a:rPr lang="zh-CN" altLang="en-US" dirty="0"/>
              <a:t>个数组元素的数组</a:t>
            </a:r>
            <a:r>
              <a:rPr lang="en-US" altLang="zh-CN" dirty="0" err="1"/>
              <a:t>myArr</a:t>
            </a:r>
            <a:r>
              <a:rPr lang="zh-CN" altLang="en-US" dirty="0"/>
              <a:t>，可以使用如下代码。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myArr</a:t>
            </a:r>
            <a:r>
              <a:rPr lang="en-US" altLang="zh-CN" dirty="0"/>
              <a:t>=new Array(5);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中，不同的数组元素通过下标来区分，即一个数组元素由数组名、一对方括号</a:t>
            </a:r>
            <a:r>
              <a:rPr lang="en-US" altLang="zh-CN" dirty="0"/>
              <a:t>[]</a:t>
            </a:r>
            <a:r>
              <a:rPr lang="zh-CN" altLang="en-US" dirty="0"/>
              <a:t>和这对方括号中的下标组合起来表示。例如</a:t>
            </a:r>
            <a:r>
              <a:rPr lang="en-US" altLang="zh-CN" dirty="0" err="1"/>
              <a:t>myArr</a:t>
            </a:r>
            <a:r>
              <a:rPr lang="en-US" altLang="zh-CN" dirty="0"/>
              <a:t>[0]</a:t>
            </a:r>
            <a:r>
              <a:rPr lang="zh-CN" altLang="en-US" dirty="0"/>
              <a:t>、</a:t>
            </a:r>
            <a:r>
              <a:rPr lang="en-US" altLang="zh-CN" dirty="0" err="1"/>
              <a:t>myArr</a:t>
            </a:r>
            <a:r>
              <a:rPr lang="en-US" altLang="zh-CN" dirty="0"/>
              <a:t>[</a:t>
            </a:r>
            <a:r>
              <a:rPr lang="zh-CN" altLang="en-US" dirty="0"/>
              <a:t>１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 err="1"/>
              <a:t>myArr</a:t>
            </a:r>
            <a:r>
              <a:rPr lang="en-US" altLang="zh-CN" dirty="0"/>
              <a:t>[</a:t>
            </a:r>
            <a:r>
              <a:rPr lang="zh-CN" altLang="en-US" dirty="0"/>
              <a:t>２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 err="1"/>
              <a:t>myArr</a:t>
            </a:r>
            <a:r>
              <a:rPr lang="en-US" altLang="zh-CN" dirty="0"/>
              <a:t>[</a:t>
            </a:r>
            <a:r>
              <a:rPr lang="zh-CN" altLang="en-US" dirty="0"/>
              <a:t>３</a:t>
            </a:r>
            <a:r>
              <a:rPr lang="en-US" altLang="zh-CN" dirty="0"/>
              <a:t>]</a:t>
            </a:r>
            <a:r>
              <a:rPr lang="zh-CN" altLang="en-US" dirty="0"/>
              <a:t>，其中，数组元素的下标是从</a:t>
            </a:r>
            <a:r>
              <a:rPr lang="en-US" altLang="zh-CN" dirty="0"/>
              <a:t>0</a:t>
            </a:r>
            <a:r>
              <a:rPr lang="zh-CN" altLang="en-US" dirty="0"/>
              <a:t>开始，第</a:t>
            </a:r>
            <a:r>
              <a:rPr lang="en-US" altLang="zh-CN" dirty="0"/>
              <a:t>1</a:t>
            </a:r>
            <a:r>
              <a:rPr lang="zh-CN" altLang="en-US" dirty="0"/>
              <a:t>个元素的下标为</a:t>
            </a:r>
            <a:r>
              <a:rPr lang="en-US" altLang="zh-CN" dirty="0"/>
              <a:t>0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个元素的下标为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，依次类推，最后一个元素为</a:t>
            </a:r>
            <a:r>
              <a:rPr lang="en-US" altLang="zh-CN" dirty="0" err="1"/>
              <a:t>myArr</a:t>
            </a:r>
            <a:r>
              <a:rPr lang="en-US" altLang="zh-CN" dirty="0"/>
              <a:t>[arraysize-1]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201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E2B72E-CE02-4450-868F-C7931D69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数组的属性和方法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2F57E40-EDE1-4635-B610-91D5A26F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数组对象同其他对象一样，也有自己的属性和方法。</a:t>
            </a:r>
          </a:p>
          <a:p>
            <a:r>
              <a:rPr lang="en-US" altLang="zh-CN" dirty="0"/>
              <a:t>Array</a:t>
            </a:r>
            <a:r>
              <a:rPr lang="zh-CN" altLang="en-US" dirty="0"/>
              <a:t>数组对象是内置对象，可以直接使用其属性和方法实现特定的功能。如在页面上显示当前的日期和时间，并显示出是星期几，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48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3564E2-8151-4526-8904-6349D20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B584C0-EB08-446E-9822-456492A2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访问数组实际上是访问数组中的数组元素，也就是输出数组元素。在</a:t>
            </a:r>
            <a:r>
              <a:rPr lang="en-US" altLang="zh-CN" dirty="0"/>
              <a:t>JavaScript</a:t>
            </a:r>
            <a:r>
              <a:rPr lang="zh-CN" altLang="en-US" dirty="0"/>
              <a:t>中。输出数组元素有</a:t>
            </a:r>
            <a:r>
              <a:rPr lang="en-US" altLang="zh-CN" dirty="0"/>
              <a:t>3</a:t>
            </a:r>
            <a:r>
              <a:rPr lang="zh-CN" altLang="en-US" dirty="0"/>
              <a:t>种方法，分别是使用数组对象名输出数组元素、使用数组对象的下标来获得元素和使用</a:t>
            </a:r>
            <a:r>
              <a:rPr lang="en-US" altLang="zh-CN" dirty="0"/>
              <a:t>for</a:t>
            </a:r>
            <a:r>
              <a:rPr lang="zh-CN" altLang="en-US" dirty="0"/>
              <a:t>循环语句遍历数组。下面一一进行介绍。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．使用数组对象名输出数组元素</a:t>
            </a:r>
          </a:p>
          <a:p>
            <a:r>
              <a:rPr lang="zh-CN" altLang="en-US" dirty="0"/>
              <a:t>该方法是用创建的数组对象本身来显示数组中所有元素的值，如下代码所示。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arrayObj</a:t>
            </a:r>
            <a:r>
              <a:rPr lang="en-US" altLang="zh-CN" dirty="0"/>
              <a:t>=new Array(“a”</a:t>
            </a:r>
            <a:r>
              <a:rPr lang="zh-CN" altLang="en-US" dirty="0"/>
              <a:t>，“</a:t>
            </a:r>
            <a:r>
              <a:rPr lang="en-US" altLang="zh-CN" dirty="0"/>
              <a:t>b”</a:t>
            </a:r>
            <a:r>
              <a:rPr lang="zh-CN" altLang="en-US" dirty="0"/>
              <a:t>，“</a:t>
            </a:r>
            <a:r>
              <a:rPr lang="en-US" altLang="zh-CN" dirty="0"/>
              <a:t>c”</a:t>
            </a:r>
            <a:r>
              <a:rPr lang="zh-CN" altLang="en-US" dirty="0"/>
              <a:t>，“</a:t>
            </a:r>
            <a:r>
              <a:rPr lang="en-US" altLang="zh-CN" dirty="0"/>
              <a:t>d”);</a:t>
            </a:r>
          </a:p>
          <a:p>
            <a:r>
              <a:rPr lang="en-US" altLang="zh-CN" dirty="0" err="1"/>
              <a:t>document.write</a:t>
            </a:r>
            <a:r>
              <a:rPr lang="en-US" altLang="zh-CN" dirty="0"/>
              <a:t>(</a:t>
            </a:r>
            <a:r>
              <a:rPr lang="en-US" altLang="zh-CN" dirty="0" err="1"/>
              <a:t>arrayObj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运行的结果为：</a:t>
            </a:r>
            <a:r>
              <a:rPr lang="en-US" altLang="zh-CN" dirty="0" err="1"/>
              <a:t>abcd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．用数组对象的下标获得数组值</a:t>
            </a:r>
          </a:p>
          <a:p>
            <a:r>
              <a:rPr lang="zh-CN" altLang="en-US" dirty="0"/>
              <a:t>该方法是通过数组对象的下标获得指定的元素值，如下代码所示，可以获得数组第</a:t>
            </a:r>
            <a:r>
              <a:rPr lang="en-US" altLang="zh-CN" dirty="0"/>
              <a:t>3</a:t>
            </a:r>
            <a:r>
              <a:rPr lang="zh-CN" altLang="en-US" dirty="0"/>
              <a:t>个元素的值。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arrayObj</a:t>
            </a:r>
            <a:r>
              <a:rPr lang="en-US" altLang="zh-CN" dirty="0"/>
              <a:t>=new Array(“a”</a:t>
            </a:r>
            <a:r>
              <a:rPr lang="zh-CN" altLang="en-US" dirty="0"/>
              <a:t>，“</a:t>
            </a:r>
            <a:r>
              <a:rPr lang="en-US" altLang="zh-CN" dirty="0"/>
              <a:t>b”</a:t>
            </a:r>
            <a:r>
              <a:rPr lang="zh-CN" altLang="en-US" dirty="0"/>
              <a:t>，“</a:t>
            </a:r>
            <a:r>
              <a:rPr lang="en-US" altLang="zh-CN" dirty="0"/>
              <a:t>c”</a:t>
            </a:r>
            <a:r>
              <a:rPr lang="zh-CN" altLang="en-US" dirty="0"/>
              <a:t>，“</a:t>
            </a:r>
            <a:r>
              <a:rPr lang="en-US" altLang="zh-CN" dirty="0"/>
              <a:t>d”);</a:t>
            </a:r>
          </a:p>
          <a:p>
            <a:r>
              <a:rPr lang="en-US" altLang="zh-CN" dirty="0" err="1"/>
              <a:t>document.write</a:t>
            </a:r>
            <a:r>
              <a:rPr lang="en-US" altLang="zh-CN" dirty="0"/>
              <a:t>(</a:t>
            </a:r>
            <a:r>
              <a:rPr lang="en-US" altLang="zh-CN" dirty="0" err="1"/>
              <a:t>arrayObj</a:t>
            </a:r>
            <a:r>
              <a:rPr lang="en-US" altLang="zh-CN" dirty="0"/>
              <a:t>[2]);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40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3564E2-8151-4526-8904-6349D20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B584C0-EB08-446E-9822-456492A2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．使用</a:t>
            </a:r>
            <a:r>
              <a:rPr lang="en-US" altLang="zh-CN" dirty="0"/>
              <a:t>for</a:t>
            </a:r>
            <a:r>
              <a:rPr lang="zh-CN" altLang="en-US" dirty="0"/>
              <a:t>循环语句访问数组元素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循环语句访问数组元素，有两种方法，如下所示。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/>
              <a:t>for</a:t>
            </a:r>
            <a:r>
              <a:rPr lang="zh-CN" altLang="en-US" dirty="0"/>
              <a:t>循环语句来遍历数组元素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循环语句遍历数组元素，实际上通过</a:t>
            </a:r>
            <a:r>
              <a:rPr lang="en-US" altLang="zh-CN" dirty="0"/>
              <a:t>for</a:t>
            </a:r>
            <a:r>
              <a:rPr lang="zh-CN" altLang="en-US" dirty="0"/>
              <a:t>循环语句遍历数组所有的下标，通过下标来输出元素的值，即数组元素值</a:t>
            </a:r>
            <a:r>
              <a:rPr lang="en-US" altLang="zh-CN" dirty="0"/>
              <a:t>=</a:t>
            </a:r>
            <a:r>
              <a:rPr lang="zh-CN" altLang="en-US" dirty="0"/>
              <a:t>数组名</a:t>
            </a:r>
            <a:r>
              <a:rPr lang="en-US" altLang="zh-CN" dirty="0"/>
              <a:t>[</a:t>
            </a:r>
            <a:r>
              <a:rPr lang="zh-CN" altLang="en-US" dirty="0"/>
              <a:t>下标</a:t>
            </a:r>
            <a:r>
              <a:rPr lang="en-US" altLang="zh-CN" dirty="0"/>
              <a:t>]</a:t>
            </a:r>
            <a:r>
              <a:rPr lang="zh-CN" altLang="en-US" dirty="0"/>
              <a:t>。一般的代码形式如下所示。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arrayObj</a:t>
            </a:r>
            <a:r>
              <a:rPr lang="en-US" altLang="zh-CN" dirty="0"/>
              <a:t>=new Array(“a”</a:t>
            </a:r>
            <a:r>
              <a:rPr lang="zh-CN" altLang="en-US" dirty="0"/>
              <a:t>，“</a:t>
            </a:r>
            <a:r>
              <a:rPr lang="en-US" altLang="zh-CN" dirty="0"/>
              <a:t>b”</a:t>
            </a:r>
            <a:r>
              <a:rPr lang="zh-CN" altLang="en-US" dirty="0"/>
              <a:t>，“</a:t>
            </a:r>
            <a:r>
              <a:rPr lang="en-US" altLang="zh-CN" dirty="0"/>
              <a:t>c”</a:t>
            </a:r>
            <a:r>
              <a:rPr lang="zh-CN" altLang="en-US" dirty="0"/>
              <a:t>，“</a:t>
            </a:r>
            <a:r>
              <a:rPr lang="en-US" altLang="zh-CN" dirty="0"/>
              <a:t>d”);</a:t>
            </a:r>
          </a:p>
          <a:p>
            <a:r>
              <a:rPr lang="en-US" altLang="zh-CN" dirty="0"/>
              <a:t>for(var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arrayObj.length;i</a:t>
            </a:r>
            <a:r>
              <a:rPr lang="en-US" altLang="zh-CN" dirty="0"/>
              <a:t>++){</a:t>
            </a:r>
          </a:p>
          <a:p>
            <a:r>
              <a:rPr lang="en-US" altLang="zh-CN" dirty="0" err="1"/>
              <a:t>arrayObj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68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2A3BF7-A32A-4FF0-8330-5283D9F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Object</a:t>
            </a:r>
            <a:r>
              <a:rPr lang="zh-CN" altLang="en-US" dirty="0"/>
              <a:t>类创建对象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3F97AAD-645C-434F-8E09-1F4EB0AC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对象类是所有对象的基类，主要用途为所有的</a:t>
            </a:r>
            <a:r>
              <a:rPr lang="en-US" altLang="zh-CN" dirty="0"/>
              <a:t>JavaScript</a:t>
            </a:r>
            <a:r>
              <a:rPr lang="zh-CN" altLang="en-US" dirty="0"/>
              <a:t>对象提供通用的功能。实际上，</a:t>
            </a:r>
            <a:r>
              <a:rPr lang="en-US" altLang="zh-CN" dirty="0"/>
              <a:t>JavaScript</a:t>
            </a:r>
            <a:r>
              <a:rPr lang="zh-CN" altLang="en-US" dirty="0"/>
              <a:t>的所有对象都是</a:t>
            </a:r>
            <a:r>
              <a:rPr lang="en-US" altLang="zh-CN" dirty="0"/>
              <a:t>Object</a:t>
            </a:r>
            <a:r>
              <a:rPr lang="zh-CN" altLang="en-US" dirty="0"/>
              <a:t>对象类的实例，任何对象都可以使用</a:t>
            </a:r>
            <a:r>
              <a:rPr lang="en-US" altLang="zh-CN" dirty="0"/>
              <a:t>Object</a:t>
            </a:r>
            <a:r>
              <a:rPr lang="zh-CN" altLang="en-US" dirty="0"/>
              <a:t>对象的属性和方法。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）通过</a:t>
            </a:r>
            <a:r>
              <a:rPr lang="en-US" altLang="zh-CN" dirty="0"/>
              <a:t>Object</a:t>
            </a:r>
            <a:r>
              <a:rPr lang="zh-CN" altLang="en-US" dirty="0"/>
              <a:t>对象创建新的对象，方法是先创建</a:t>
            </a:r>
            <a:r>
              <a:rPr lang="en-US" altLang="zh-CN" dirty="0"/>
              <a:t>Object</a:t>
            </a:r>
            <a:r>
              <a:rPr lang="zh-CN" altLang="en-US" dirty="0"/>
              <a:t>对象，再为该对象添加新型对象的属性和方法。基本语法如下所示。</a:t>
            </a:r>
          </a:p>
          <a:p>
            <a:r>
              <a:rPr lang="zh-CN" altLang="en-US" dirty="0"/>
              <a:t>变量</a:t>
            </a:r>
            <a:r>
              <a:rPr lang="en-US" altLang="zh-CN" dirty="0"/>
              <a:t>=new Object();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）创建好新对象后，就可以为对象创建属性，对象的属性包含从</a:t>
            </a:r>
            <a:r>
              <a:rPr lang="en-US" altLang="zh-CN" dirty="0"/>
              <a:t>Object</a:t>
            </a:r>
            <a:r>
              <a:rPr lang="zh-CN" altLang="en-US" dirty="0"/>
              <a:t>继承的预定义的属性，也可以自己为新对象定义属性。定义属性的方法就是直接为新对象的属性赋值。如下代码所示。</a:t>
            </a:r>
          </a:p>
          <a:p>
            <a:r>
              <a:rPr lang="en-US" altLang="zh-CN" dirty="0" err="1"/>
              <a:t>obj.new_attr</a:t>
            </a:r>
            <a:r>
              <a:rPr lang="en-US" altLang="zh-CN" dirty="0"/>
              <a:t>=</a:t>
            </a:r>
            <a:r>
              <a:rPr lang="en-US" altLang="zh-CN" dirty="0" err="1"/>
              <a:t>attr_value</a:t>
            </a:r>
            <a:endParaRPr lang="en-US" altLang="zh-CN" dirty="0"/>
          </a:p>
          <a:p>
            <a:r>
              <a:rPr lang="en-US" altLang="zh-CN" dirty="0" err="1"/>
              <a:t>obj.new_attr</a:t>
            </a:r>
            <a:r>
              <a:rPr lang="zh-CN" altLang="en-US" dirty="0"/>
              <a:t>：对象的新属性名。</a:t>
            </a:r>
          </a:p>
          <a:p>
            <a:r>
              <a:rPr lang="en-US" altLang="zh-CN" dirty="0" err="1"/>
              <a:t>attr_value</a:t>
            </a:r>
            <a:r>
              <a:rPr lang="zh-CN" altLang="en-US" dirty="0"/>
              <a:t>：属性值。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225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3564E2-8151-4526-8904-6349D20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B584C0-EB08-446E-9822-456492A2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for…in </a:t>
            </a:r>
            <a:r>
              <a:rPr lang="zh-CN" altLang="en-US" dirty="0"/>
              <a:t>语句来访问数组元素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/>
              <a:t>for…in</a:t>
            </a:r>
            <a:r>
              <a:rPr lang="zh-CN" altLang="en-US" dirty="0"/>
              <a:t>语句是一种特殊的</a:t>
            </a:r>
            <a:r>
              <a:rPr lang="en-US" altLang="zh-CN" dirty="0"/>
              <a:t>for</a:t>
            </a:r>
            <a:r>
              <a:rPr lang="zh-CN" altLang="en-US" dirty="0"/>
              <a:t>语句，专门用来处理与数组和对象相关的循环操作。用</a:t>
            </a:r>
            <a:r>
              <a:rPr lang="en-US" altLang="zh-CN" dirty="0"/>
              <a:t>for…in</a:t>
            </a:r>
            <a:r>
              <a:rPr lang="zh-CN" altLang="en-US" dirty="0"/>
              <a:t>语句来访问数组元素，可以依次对数组中的每个数组元素执行一条或多条操作。其基本的语法格式如下所示。</a:t>
            </a:r>
          </a:p>
          <a:p>
            <a:r>
              <a:rPr lang="en-US" altLang="zh-CN" dirty="0"/>
              <a:t>for(variable in </a:t>
            </a:r>
            <a:r>
              <a:rPr lang="en-US" altLang="zh-CN" dirty="0" err="1"/>
              <a:t>array_name</a:t>
            </a:r>
            <a:r>
              <a:rPr lang="en-US" altLang="zh-CN" dirty="0"/>
              <a:t>){</a:t>
            </a:r>
          </a:p>
          <a:p>
            <a:r>
              <a:rPr lang="zh-CN" altLang="en-US" dirty="0"/>
              <a:t>循环体语句，主要是通过</a:t>
            </a:r>
            <a:r>
              <a:rPr lang="en-US" altLang="zh-CN" dirty="0" err="1"/>
              <a:t>array_name</a:t>
            </a:r>
            <a:r>
              <a:rPr lang="en-US" altLang="zh-CN" dirty="0"/>
              <a:t>[variable]</a:t>
            </a:r>
            <a:r>
              <a:rPr lang="zh-CN" altLang="en-US" dirty="0"/>
              <a:t>来访问数组元素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通常执行步骤如下所示。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</a:t>
            </a:r>
            <a:r>
              <a:rPr lang="en-US" altLang="zh-CN" dirty="0"/>
              <a:t>variable</a:t>
            </a:r>
            <a:r>
              <a:rPr lang="zh-CN" altLang="en-US" dirty="0"/>
              <a:t>，被赋值为数组的第</a:t>
            </a:r>
            <a:r>
              <a:rPr lang="en-US" altLang="zh-CN" dirty="0"/>
              <a:t>1</a:t>
            </a:r>
            <a:r>
              <a:rPr lang="zh-CN" altLang="en-US" dirty="0"/>
              <a:t>个元素的下标索引值（一般为</a:t>
            </a:r>
            <a:r>
              <a:rPr lang="en-US" altLang="zh-CN" dirty="0"/>
              <a:t>0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步：如果</a:t>
            </a:r>
            <a:r>
              <a:rPr lang="en-US" altLang="zh-CN" dirty="0"/>
              <a:t>variable</a:t>
            </a:r>
            <a:r>
              <a:rPr lang="zh-CN" altLang="en-US" dirty="0"/>
              <a:t>值是一个有效的下标索引，就执行步骤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步：执行循环体语句。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</a:t>
            </a:r>
            <a:r>
              <a:rPr lang="en-US" altLang="zh-CN" dirty="0"/>
              <a:t>variable</a:t>
            </a:r>
            <a:r>
              <a:rPr lang="zh-CN" altLang="en-US" dirty="0"/>
              <a:t>被赋值为数组的下一个下标索引，转而去执行步骤</a:t>
            </a:r>
            <a:r>
              <a:rPr lang="en-US" altLang="zh-CN" dirty="0"/>
              <a:t>2</a:t>
            </a:r>
            <a:r>
              <a:rPr lang="zh-CN" altLang="en-US" dirty="0"/>
              <a:t>，进行循环判断。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978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0" y="2322598"/>
            <a:ext cx="1385889" cy="2214565"/>
            <a:chOff x="0" y="2322598"/>
            <a:chExt cx="1385889" cy="2214565"/>
          </a:xfrm>
        </p:grpSpPr>
        <p:sp>
          <p:nvSpPr>
            <p:cNvPr id="5" name="提取 4"/>
            <p:cNvSpPr/>
            <p:nvPr/>
          </p:nvSpPr>
          <p:spPr>
            <a:xfrm rot="5400000">
              <a:off x="-414338" y="2736936"/>
              <a:ext cx="2214565" cy="1385889"/>
            </a:xfrm>
            <a:prstGeom prst="flowChartExtract">
              <a:avLst/>
            </a:prstGeom>
            <a:solidFill>
              <a:srgbClr val="2A87C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提取 5"/>
            <p:cNvSpPr/>
            <p:nvPr/>
          </p:nvSpPr>
          <p:spPr>
            <a:xfrm rot="5400000">
              <a:off x="866236" y="3060197"/>
              <a:ext cx="639256" cy="400050"/>
            </a:xfrm>
            <a:prstGeom prst="flowChartExtract">
              <a:avLst/>
            </a:prstGeom>
            <a:solidFill>
              <a:srgbClr val="DF6A2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提取 6"/>
          <p:cNvSpPr/>
          <p:nvPr/>
        </p:nvSpPr>
        <p:spPr>
          <a:xfrm rot="16200000" flipH="1">
            <a:off x="7786735" y="1557330"/>
            <a:ext cx="5442231" cy="3405783"/>
          </a:xfrm>
          <a:prstGeom prst="flowChartExtract">
            <a:avLst/>
          </a:prstGeom>
          <a:solidFill>
            <a:srgbClr val="2A87C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41930" y="3045159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400">
                <a:solidFill>
                  <a:srgbClr val="231715"/>
                </a:solidFill>
                <a:latin typeface="FZXiaoBiaoSong-B05S" charset="-122"/>
                <a:ea typeface="FZXiaoBiaoSong-B05S" charset="-122"/>
                <a:cs typeface="FZXiaoBiaoSong-B05S" charset="-122"/>
              </a:defRPr>
            </a:lvl1pPr>
          </a:lstStyle>
          <a:p>
            <a:pPr algn="ctr"/>
            <a:r>
              <a:rPr lang="zh-CN" altLang="en-US" b="1" dirty="0">
                <a:solidFill>
                  <a:srgbClr val="281C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2486000" y="2515421"/>
            <a:ext cx="1163926" cy="1378091"/>
            <a:chOff x="2596840" y="2515421"/>
            <a:chExt cx="1163926" cy="1378091"/>
          </a:xfrm>
        </p:grpSpPr>
        <p:sp>
          <p:nvSpPr>
            <p:cNvPr id="12" name="椭圆 11"/>
            <p:cNvSpPr/>
            <p:nvPr/>
          </p:nvSpPr>
          <p:spPr>
            <a:xfrm>
              <a:off x="3455963" y="3759192"/>
              <a:ext cx="134320" cy="134320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48955" y="3066700"/>
              <a:ext cx="211811" cy="21181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670531" y="3432326"/>
              <a:ext cx="304801" cy="30480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96840" y="2515421"/>
              <a:ext cx="425173" cy="425173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9"/>
          <p:cNvGrpSpPr/>
          <p:nvPr/>
        </p:nvGrpSpPr>
        <p:grpSpPr>
          <a:xfrm flipH="1">
            <a:off x="6517677" y="2515421"/>
            <a:ext cx="1163926" cy="1378091"/>
            <a:chOff x="2596840" y="2515421"/>
            <a:chExt cx="1163926" cy="1378091"/>
          </a:xfrm>
        </p:grpSpPr>
        <p:sp>
          <p:nvSpPr>
            <p:cNvPr id="21" name="椭圆 20"/>
            <p:cNvSpPr/>
            <p:nvPr/>
          </p:nvSpPr>
          <p:spPr>
            <a:xfrm>
              <a:off x="3455963" y="3759192"/>
              <a:ext cx="134320" cy="134320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48955" y="3066700"/>
              <a:ext cx="211811" cy="21181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670531" y="3432326"/>
              <a:ext cx="304801" cy="30480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596840" y="2515421"/>
              <a:ext cx="425173" cy="425173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5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通过字面量创建对象</a:t>
            </a:r>
          </a:p>
        </p:txBody>
      </p:sp>
      <p:sp>
        <p:nvSpPr>
          <p:cNvPr id="39" name="MH_Number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D2731B8C-9A95-4EE0-8768-334D6A7A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54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8A98B0-E581-47D9-91D1-3B222AE1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通过字面量创建对象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4B60AF7-4441-4587-BDA8-E12CEF51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创建自定义对象的另一个方法是可以通过字面量对象进行创建。所谓的字面量对象是在程序代码中直接书写对象，其格式主要是使用一对大括号</a:t>
            </a:r>
            <a:r>
              <a:rPr lang="en-US" altLang="zh-CN" dirty="0"/>
              <a:t>{ }</a:t>
            </a:r>
            <a:r>
              <a:rPr lang="zh-CN" altLang="en-US" dirty="0"/>
              <a:t>括起来的一个或多个用逗号分隔的属性声明，而每个属性声明写成“属性名：属性值”对。其语法格式如下所示。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obj_name</a:t>
            </a:r>
            <a:r>
              <a:rPr lang="en-US" altLang="zh-CN" dirty="0"/>
              <a:t>={</a:t>
            </a:r>
          </a:p>
          <a:p>
            <a:r>
              <a:rPr lang="en-US" altLang="zh-CN" dirty="0"/>
              <a:t>obj_attr1</a:t>
            </a:r>
            <a:r>
              <a:rPr lang="zh-CN" altLang="en-US" dirty="0"/>
              <a:t>：</a:t>
            </a:r>
            <a:r>
              <a:rPr lang="en-US" altLang="zh-CN" dirty="0" err="1"/>
              <a:t>attr_value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obj_attr1</a:t>
            </a:r>
            <a:r>
              <a:rPr lang="zh-CN" altLang="en-US" dirty="0"/>
              <a:t>：</a:t>
            </a:r>
            <a:r>
              <a:rPr lang="en-US" altLang="zh-CN" dirty="0" err="1"/>
              <a:t>attr_value</a:t>
            </a:r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obj_namer</a:t>
            </a:r>
            <a:r>
              <a:rPr lang="zh-CN" altLang="en-US" dirty="0"/>
              <a:t>：新对象名。</a:t>
            </a:r>
          </a:p>
          <a:p>
            <a:r>
              <a:rPr lang="en-US" altLang="zh-CN" dirty="0" err="1"/>
              <a:t>obj_attr</a:t>
            </a:r>
            <a:r>
              <a:rPr lang="zh-CN" altLang="en-US" dirty="0"/>
              <a:t>：对象的新属性名。</a:t>
            </a:r>
          </a:p>
          <a:p>
            <a:r>
              <a:rPr lang="en-US" altLang="zh-CN" dirty="0" err="1"/>
              <a:t>attr_value</a:t>
            </a:r>
            <a:r>
              <a:rPr lang="zh-CN" altLang="en-US" dirty="0"/>
              <a:t>：属性值。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45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00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）创建对象</a:t>
            </a:r>
          </a:p>
        </p:txBody>
      </p:sp>
      <p:sp>
        <p:nvSpPr>
          <p:cNvPr id="59" name="MH_Number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B3CEBF-6DCD-40F8-B03B-65023529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0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1128DD-26AA-42E6-B4B5-00064F2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）创建对象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7237D1-8642-4B09-8B9E-AB6458C5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中，通过构造函数定义对象是定义对象的标准方法。本质上定义了构造函数就是定义了对象类，构造函数名就是对象名，可以通过</a:t>
            </a:r>
            <a:r>
              <a:rPr lang="en-US" altLang="zh-CN" dirty="0"/>
              <a:t>new</a:t>
            </a:r>
            <a:r>
              <a:rPr lang="zh-CN" altLang="en-US" dirty="0"/>
              <a:t>关键字来创建对象实例。通过构造函数创建对象，用到</a:t>
            </a:r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/>
              <a:t>this</a:t>
            </a:r>
            <a:r>
              <a:rPr lang="zh-CN" altLang="en-US" dirty="0"/>
              <a:t>关键字，</a:t>
            </a:r>
            <a:r>
              <a:rPr lang="en-US" altLang="zh-CN" dirty="0"/>
              <a:t>function</a:t>
            </a:r>
            <a:r>
              <a:rPr lang="zh-CN" altLang="en-US" dirty="0"/>
              <a:t>关键字和</a:t>
            </a:r>
            <a:r>
              <a:rPr lang="en-US" altLang="zh-CN" dirty="0"/>
              <a:t>new</a:t>
            </a:r>
            <a:r>
              <a:rPr lang="zh-CN" altLang="en-US" dirty="0"/>
              <a:t>关键字。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this</a:t>
            </a:r>
            <a:r>
              <a:rPr lang="zh-CN" altLang="en-US" dirty="0"/>
              <a:t>关键字用于引用本类对象，可以隐式地引用对象的属性和方法。在对象中</a:t>
            </a:r>
            <a:r>
              <a:rPr lang="en-US" altLang="zh-CN" dirty="0"/>
              <a:t>this</a:t>
            </a:r>
            <a:r>
              <a:rPr lang="zh-CN" altLang="en-US" dirty="0"/>
              <a:t>关键字的常用用法如下代码所示。</a:t>
            </a:r>
          </a:p>
          <a:p>
            <a:r>
              <a:rPr lang="en-US" altLang="zh-CN" dirty="0"/>
              <a:t>var Obj=new Object();</a:t>
            </a:r>
          </a:p>
          <a:p>
            <a:r>
              <a:rPr lang="en-US" altLang="zh-CN" dirty="0"/>
              <a:t>Obj.name="</a:t>
            </a:r>
            <a:r>
              <a:rPr lang="zh-CN" altLang="en-US" dirty="0"/>
              <a:t>张三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Obj.age</a:t>
            </a:r>
            <a:r>
              <a:rPr lang="en-US" altLang="zh-CN" dirty="0"/>
              <a:t>=28;</a:t>
            </a:r>
          </a:p>
          <a:p>
            <a:r>
              <a:rPr lang="en-US" altLang="zh-CN" dirty="0" err="1"/>
              <a:t>Obj.fun</a:t>
            </a:r>
            <a:r>
              <a:rPr lang="en-US" altLang="zh-CN" dirty="0"/>
              <a:t>=function(){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document.write</a:t>
            </a:r>
            <a:r>
              <a:rPr lang="en-US" altLang="zh-CN" dirty="0"/>
              <a:t>("</a:t>
            </a:r>
            <a:r>
              <a:rPr lang="zh-CN" altLang="en-US" dirty="0"/>
              <a:t>我是</a:t>
            </a:r>
            <a:r>
              <a:rPr lang="en-US" altLang="zh-CN" dirty="0"/>
              <a:t>"+this.name+","+</a:t>
            </a:r>
            <a:r>
              <a:rPr lang="en-US" altLang="zh-CN" dirty="0" err="1"/>
              <a:t>this.age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zh-CN" altLang="en-US" dirty="0"/>
              <a:t>在上述代码中，</a:t>
            </a:r>
            <a:r>
              <a:rPr lang="en-US" altLang="zh-CN" dirty="0"/>
              <a:t>this.name</a:t>
            </a:r>
            <a:r>
              <a:rPr lang="zh-CN" altLang="en-US" dirty="0"/>
              <a:t>指的是对象中的</a:t>
            </a:r>
            <a:r>
              <a:rPr lang="en-US" altLang="zh-CN" dirty="0"/>
              <a:t>name</a:t>
            </a:r>
            <a:r>
              <a:rPr lang="zh-CN" altLang="en-US" dirty="0"/>
              <a:t>属性，而</a:t>
            </a:r>
            <a:r>
              <a:rPr lang="en-US" altLang="zh-CN" dirty="0"/>
              <a:t>this.name=name</a:t>
            </a:r>
            <a:r>
              <a:rPr lang="zh-CN" altLang="en-US" dirty="0"/>
              <a:t>语句中的第二个</a:t>
            </a:r>
            <a:r>
              <a:rPr lang="en-US" altLang="zh-CN" dirty="0"/>
              <a:t>name</a:t>
            </a:r>
            <a:r>
              <a:rPr lang="zh-CN" altLang="en-US" dirty="0"/>
              <a:t>则指的是形参</a:t>
            </a:r>
            <a:r>
              <a:rPr lang="en-US" altLang="zh-CN" dirty="0"/>
              <a:t>name</a:t>
            </a:r>
            <a:r>
              <a:rPr lang="zh-CN" altLang="en-US" dirty="0"/>
              <a:t>，在使用的时候就是将形参</a:t>
            </a:r>
            <a:r>
              <a:rPr lang="en-US" altLang="zh-CN" dirty="0"/>
              <a:t>name</a:t>
            </a:r>
            <a:r>
              <a:rPr lang="zh-CN" altLang="en-US" dirty="0"/>
              <a:t>的值赋予属性</a:t>
            </a:r>
            <a:r>
              <a:rPr lang="en-US" altLang="zh-CN" dirty="0"/>
              <a:t>name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9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1128DD-26AA-42E6-B4B5-00064F2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）创建对象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7237D1-8642-4B09-8B9E-AB6458C5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39"/>
            <a:ext cx="10515600" cy="547621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．使用</a:t>
            </a:r>
            <a:r>
              <a:rPr lang="en-US" altLang="zh-CN" dirty="0"/>
              <a:t>function</a:t>
            </a:r>
            <a:r>
              <a:rPr lang="zh-CN" altLang="en-US" dirty="0"/>
              <a:t>定义构造函数</a:t>
            </a:r>
          </a:p>
          <a:p>
            <a:r>
              <a:rPr lang="zh-CN" altLang="en-US" dirty="0"/>
              <a:t>构造函数创建方式可以使用</a:t>
            </a:r>
            <a:r>
              <a:rPr lang="en-US" altLang="zh-CN" dirty="0"/>
              <a:t>function</a:t>
            </a:r>
            <a:r>
              <a:rPr lang="zh-CN" altLang="en-US" dirty="0"/>
              <a:t>关键字同定义普通函数一样来定义构造函数。不同之处是在构造函数内部一般不使用</a:t>
            </a:r>
            <a:r>
              <a:rPr lang="en-US" altLang="zh-CN" dirty="0"/>
              <a:t>return</a:t>
            </a:r>
            <a:r>
              <a:rPr lang="zh-CN" altLang="en-US" dirty="0"/>
              <a:t>语句，并且通常要使用</a:t>
            </a:r>
            <a:r>
              <a:rPr lang="en-US" altLang="zh-CN" dirty="0"/>
              <a:t>this</a:t>
            </a:r>
            <a:r>
              <a:rPr lang="zh-CN" altLang="en-US" dirty="0"/>
              <a:t>关键字来引用创建的对象。例如，要创建一个</a:t>
            </a:r>
            <a:r>
              <a:rPr lang="en-US" altLang="zh-CN" dirty="0"/>
              <a:t>Animal</a:t>
            </a:r>
            <a:r>
              <a:rPr lang="zh-CN" altLang="en-US" dirty="0"/>
              <a:t>（动物）类，则可以使用如下代码来实现。</a:t>
            </a:r>
          </a:p>
          <a:p>
            <a:r>
              <a:rPr lang="en-US" altLang="zh-CN" dirty="0"/>
              <a:t>function Animal(</a:t>
            </a:r>
            <a:r>
              <a:rPr lang="en-US" altLang="zh-CN" dirty="0" err="1"/>
              <a:t>name,color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this.name=name; //</a:t>
            </a:r>
            <a:r>
              <a:rPr lang="zh-CN" altLang="en-US" dirty="0"/>
              <a:t>定义属性</a:t>
            </a:r>
            <a:r>
              <a:rPr lang="en-US" altLang="zh-CN" dirty="0"/>
              <a:t>name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this.color</a:t>
            </a:r>
            <a:r>
              <a:rPr lang="en-US" altLang="zh-CN" dirty="0"/>
              <a:t>=color; //</a:t>
            </a:r>
            <a:r>
              <a:rPr lang="zh-CN" altLang="en-US" dirty="0"/>
              <a:t>定义属性</a:t>
            </a:r>
            <a:r>
              <a:rPr lang="en-US" altLang="zh-CN" dirty="0"/>
              <a:t>color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定义了构造函数之后就可以使用</a:t>
            </a:r>
            <a:r>
              <a:rPr lang="en-US" altLang="zh-CN" dirty="0"/>
              <a:t>new</a:t>
            </a:r>
            <a:r>
              <a:rPr lang="zh-CN" altLang="en-US" dirty="0"/>
              <a:t>关键字来创建对象实例了，如下代码所示。</a:t>
            </a:r>
          </a:p>
          <a:p>
            <a:r>
              <a:rPr lang="en-US" altLang="zh-CN" dirty="0"/>
              <a:t>var animal=new Animal("</a:t>
            </a:r>
            <a:r>
              <a:rPr lang="zh-CN" altLang="en-US" dirty="0"/>
              <a:t>花花</a:t>
            </a:r>
            <a:r>
              <a:rPr lang="en-US" altLang="zh-CN" dirty="0"/>
              <a:t>","</a:t>
            </a:r>
            <a:r>
              <a:rPr lang="zh-CN" altLang="en-US" dirty="0"/>
              <a:t>黑色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构造函数的调用同普通函数的调用基本相同，不同之处在于构造函数在调用前须用</a:t>
            </a:r>
            <a:r>
              <a:rPr lang="en-US" altLang="zh-CN" dirty="0"/>
              <a:t>new</a:t>
            </a:r>
            <a:r>
              <a:rPr lang="zh-CN" altLang="en-US" dirty="0"/>
              <a:t>关键字。用</a:t>
            </a:r>
            <a:r>
              <a:rPr lang="en-US" altLang="zh-CN" dirty="0"/>
              <a:t>new</a:t>
            </a:r>
            <a:r>
              <a:rPr lang="zh-CN" altLang="en-US" dirty="0"/>
              <a:t>关键字来调用构造函数，大致上可以分以下几个步骤来进行。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步：利用构造函数创建一个新对象。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步：构造函数的函数体用</a:t>
            </a:r>
            <a:r>
              <a:rPr lang="en-US" altLang="zh-CN" dirty="0"/>
              <a:t>this</a:t>
            </a:r>
            <a:r>
              <a:rPr lang="zh-CN" altLang="en-US" dirty="0"/>
              <a:t>关键字来引用新对象，定义属性。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步：创建完构造函数，利用</a:t>
            </a:r>
            <a:r>
              <a:rPr lang="en-US" altLang="zh-CN" dirty="0"/>
              <a:t>new</a:t>
            </a:r>
            <a:r>
              <a:rPr lang="zh-CN" altLang="en-US" dirty="0"/>
              <a:t>运算符来调用构造函数。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2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CC7E1E-4F30-4FE9-9E56-236D0F18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8115CE-CE14-4DA5-83CE-37138D56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．使用</a:t>
            </a:r>
            <a:r>
              <a:rPr lang="en-US" altLang="zh-CN" dirty="0"/>
              <a:t>new</a:t>
            </a:r>
            <a:r>
              <a:rPr lang="zh-CN" altLang="en-US" dirty="0"/>
              <a:t>关键字来创建构造函数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中，构造函数就是类，而构造函数名就是类名，</a:t>
            </a:r>
            <a:r>
              <a:rPr lang="en-US" altLang="zh-CN" dirty="0"/>
              <a:t>JavaScript</a:t>
            </a:r>
            <a:r>
              <a:rPr lang="zh-CN" altLang="en-US" dirty="0"/>
              <a:t>类也称为对象类。使用</a:t>
            </a:r>
            <a:r>
              <a:rPr lang="en-US" altLang="zh-CN" dirty="0"/>
              <a:t>new</a:t>
            </a:r>
            <a:r>
              <a:rPr lang="zh-CN" altLang="en-US" dirty="0"/>
              <a:t>关键字的语法格式如下所示。</a:t>
            </a:r>
          </a:p>
          <a:p>
            <a:r>
              <a:rPr lang="en-US" altLang="zh-CN" dirty="0"/>
              <a:t>new constructor(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…,</a:t>
            </a:r>
            <a:r>
              <a:rPr lang="zh-CN" altLang="en-US" dirty="0"/>
              <a:t>参数</a:t>
            </a:r>
            <a:r>
              <a:rPr lang="en-US" altLang="zh-CN" dirty="0"/>
              <a:t>n);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327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91,292,293,294,295,296,297,298,"/>
  <p:tag name="MH_CONTENTSID" val="3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AUTOCOLOR" val="TRUE"/>
  <p:tag name="MH_TYPE" val="CONTENTS"/>
  <p:tag name="ID" val="54714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NUMBER"/>
  <p:tag name="ID" val="547144"/>
  <p:tag name="MH_ORDER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ENTRY"/>
  <p:tag name="ID" val="547144"/>
  <p:tag name="MH_ORDER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NUMBER"/>
  <p:tag name="ID" val="547144"/>
  <p:tag name="MH_ORDER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ENTRY"/>
  <p:tag name="ID" val="547144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NUMBER"/>
  <p:tag name="ID" val="547144"/>
  <p:tag name="MH_ORDER" val="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ENTRY"/>
  <p:tag name="ID" val="547144"/>
  <p:tag name="MH_ORDER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NUMBER"/>
  <p:tag name="ID" val="547144"/>
  <p:tag name="MH_ORDER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ENTRY"/>
  <p:tag name="ID" val="547144"/>
  <p:tag name="MH_ORDER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3294</Words>
  <Application>Microsoft Office PowerPoint</Application>
  <PresentationFormat>自定义</PresentationFormat>
  <Paragraphs>307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自定义对象</vt:lpstr>
      <vt:lpstr>自定义对象</vt:lpstr>
      <vt:lpstr>通过Object类创建对象 </vt:lpstr>
      <vt:lpstr>自定义对象</vt:lpstr>
      <vt:lpstr>通过字面量创建对象 </vt:lpstr>
      <vt:lpstr>自定义对象</vt:lpstr>
      <vt:lpstr>通过构造函数（Constructor）创建对象 </vt:lpstr>
      <vt:lpstr>通过构造函数（Constructor）创建对象 </vt:lpstr>
      <vt:lpstr>通过构造函数（Constructor）</vt:lpstr>
      <vt:lpstr>通过构造函数（Constructor）</vt:lpstr>
      <vt:lpstr>自定义对象</vt:lpstr>
      <vt:lpstr>通过Function对象定义方法 </vt:lpstr>
      <vt:lpstr>通过Function对象定义方法 </vt:lpstr>
      <vt:lpstr>通过Function对象定义方法 </vt:lpstr>
      <vt:lpstr>自定义对象</vt:lpstr>
      <vt:lpstr>通过原型对象（prototype）定义方法 </vt:lpstr>
      <vt:lpstr>自定义对象</vt:lpstr>
      <vt:lpstr>通过for…in语句访问对象的属性 </vt:lpstr>
      <vt:lpstr>自定义对象</vt:lpstr>
      <vt:lpstr>with语句访问对象的属性和方法 </vt:lpstr>
      <vt:lpstr>自定义对象</vt:lpstr>
      <vt:lpstr>继承 </vt:lpstr>
      <vt:lpstr>继承 </vt:lpstr>
      <vt:lpstr>PowerPoint 演示文稿</vt:lpstr>
      <vt:lpstr>什么是数组</vt:lpstr>
      <vt:lpstr>创建数组对象</vt:lpstr>
      <vt:lpstr>数组的属性和方法</vt:lpstr>
      <vt:lpstr>数组的访问</vt:lpstr>
      <vt:lpstr>数组的访问</vt:lpstr>
      <vt:lpstr>数组的访问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tdcqwynl@163.com</dc:creator>
  <cp:lastModifiedBy>周小丽</cp:lastModifiedBy>
  <cp:revision>127</cp:revision>
  <dcterms:created xsi:type="dcterms:W3CDTF">2017-05-18T02:24:29Z</dcterms:created>
  <dcterms:modified xsi:type="dcterms:W3CDTF">2020-05-11T03:58:06Z</dcterms:modified>
</cp:coreProperties>
</file>