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9" r:id="rId2"/>
    <p:sldId id="260" r:id="rId3"/>
    <p:sldId id="264" r:id="rId4"/>
    <p:sldId id="284" r:id="rId5"/>
    <p:sldId id="307" r:id="rId6"/>
    <p:sldId id="290" r:id="rId7"/>
    <p:sldId id="296" r:id="rId8"/>
    <p:sldId id="291" r:id="rId9"/>
    <p:sldId id="304" r:id="rId10"/>
    <p:sldId id="314" r:id="rId11"/>
    <p:sldId id="285" r:id="rId12"/>
    <p:sldId id="292" r:id="rId13"/>
    <p:sldId id="298" r:id="rId14"/>
    <p:sldId id="30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7351"/>
    <a:srgbClr val="FFF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0" y="24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093AD-7C06-486F-9754-D5B73F7C37DE}" type="datetimeFigureOut">
              <a:rPr lang="zh-CN" altLang="en-US" smtClean="0"/>
              <a:t>2017/5/30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EDE87-FC43-4F0C-9C51-E666AB0AC5F3}" type="slidenum">
              <a:rPr lang="zh-CN" altLang="en-US" smtClean="0"/>
              <a:t>‹#›</a:t>
            </a:fld>
            <a:endParaRPr lang="zh-CN" altLang="en-US"/>
          </a:p>
        </p:txBody>
      </p:sp>
    </p:spTree>
    <p:extLst>
      <p:ext uri="{BB962C8B-B14F-4D97-AF65-F5344CB8AC3E}">
        <p14:creationId xmlns:p14="http://schemas.microsoft.com/office/powerpoint/2010/main" val="1640440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3362328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420135026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09538984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14748137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400020278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43114372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88620354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6839715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0288FD-FF8E-4205-8603-C8BB8BCBCB26}" type="slidenum">
              <a:rPr lang="zh-CN" altLang="en-US" smtClean="0"/>
              <a:t>‹#›</a:t>
            </a:fld>
            <a:endParaRPr lang="zh-CN" altLang="en-US"/>
          </a:p>
        </p:txBody>
      </p:sp>
      <p:sp>
        <p:nvSpPr>
          <p:cNvPr id="5" name="矩形 4"/>
          <p:cNvSpPr/>
          <p:nvPr userDrawn="1"/>
        </p:nvSpPr>
        <p:spPr>
          <a:xfrm>
            <a:off x="0" y="327025"/>
            <a:ext cx="152400" cy="565150"/>
          </a:xfrm>
          <a:prstGeom prst="rect">
            <a:avLst/>
          </a:prstGeom>
          <a:solidFill>
            <a:srgbClr val="3D7351"/>
          </a:solid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a typeface="华文细黑" panose="02010600040101010101" pitchFamily="2" charset="-122"/>
            </a:endParaRPr>
          </a:p>
        </p:txBody>
      </p:sp>
      <p:grpSp>
        <p:nvGrpSpPr>
          <p:cNvPr id="6" name="组合 5"/>
          <p:cNvGrpSpPr/>
          <p:nvPr userDrawn="1"/>
        </p:nvGrpSpPr>
        <p:grpSpPr>
          <a:xfrm>
            <a:off x="245745" y="327660"/>
            <a:ext cx="563880" cy="563880"/>
            <a:chOff x="276225" y="213360"/>
            <a:chExt cx="563880" cy="563880"/>
          </a:xfrm>
          <a:solidFill>
            <a:srgbClr val="3D7351"/>
          </a:solidFill>
        </p:grpSpPr>
        <p:sp>
          <p:nvSpPr>
            <p:cNvPr id="7" name="矩形 6"/>
            <p:cNvSpPr/>
            <p:nvPr/>
          </p:nvSpPr>
          <p:spPr>
            <a:xfrm>
              <a:off x="276225" y="213360"/>
              <a:ext cx="250031" cy="563880"/>
            </a:xfrm>
            <a:prstGeom prst="rect">
              <a:avLst/>
            </a:prstGeom>
            <a:grp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a typeface="华文细黑" panose="02010600040101010101" pitchFamily="2" charset="-122"/>
              </a:endParaRPr>
            </a:p>
          </p:txBody>
        </p:sp>
        <p:sp>
          <p:nvSpPr>
            <p:cNvPr id="8" name="椭圆 7"/>
            <p:cNvSpPr/>
            <p:nvPr/>
          </p:nvSpPr>
          <p:spPr>
            <a:xfrm>
              <a:off x="276225" y="213360"/>
              <a:ext cx="563880" cy="563880"/>
            </a:xfrm>
            <a:prstGeom prst="ellipse">
              <a:avLst/>
            </a:prstGeom>
            <a:grp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a typeface="华文细黑" panose="02010600040101010101" pitchFamily="2" charset="-122"/>
              </a:endParaRPr>
            </a:p>
          </p:txBody>
        </p:sp>
      </p:grpSp>
      <p:sp>
        <p:nvSpPr>
          <p:cNvPr id="9" name="文本占位符 7"/>
          <p:cNvSpPr>
            <a:spLocks noGrp="1"/>
          </p:cNvSpPr>
          <p:nvPr>
            <p:ph type="body" sz="quarter" idx="13"/>
          </p:nvPr>
        </p:nvSpPr>
        <p:spPr>
          <a:xfrm>
            <a:off x="902970" y="259080"/>
            <a:ext cx="7886700" cy="431800"/>
          </a:xfrm>
          <a:prstGeom prst="rect">
            <a:avLst/>
          </a:prstGeo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10" name="文本占位符 7"/>
          <p:cNvSpPr>
            <a:spLocks noGrp="1"/>
          </p:cNvSpPr>
          <p:nvPr>
            <p:ph type="body" sz="quarter" idx="14"/>
          </p:nvPr>
        </p:nvSpPr>
        <p:spPr>
          <a:xfrm>
            <a:off x="902970" y="614680"/>
            <a:ext cx="7886700" cy="304800"/>
          </a:xfrm>
          <a:prstGeom prst="rect">
            <a:avLst/>
          </a:prstGeom>
        </p:spPr>
        <p:txBody>
          <a:bodyPr>
            <a:normAutofit/>
          </a:bodyPr>
          <a:lstStyle>
            <a:lvl1pPr marL="0" indent="0">
              <a:buNone/>
              <a:defRPr sz="16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extLst>
      <p:ext uri="{BB962C8B-B14F-4D97-AF65-F5344CB8AC3E}">
        <p14:creationId xmlns:p14="http://schemas.microsoft.com/office/powerpoint/2010/main" val="26020646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0932479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2017/5/30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2530512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E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00E00-5D83-46E2-B18B-6027595511CC}" type="datetimeFigureOut">
              <a:rPr lang="zh-CN" altLang="en-US" smtClean="0"/>
              <a:t>2017/5/30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87954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2010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grpSp>
        <p:nvGrpSpPr>
          <p:cNvPr id="19" name="组合 18"/>
          <p:cNvGrpSpPr/>
          <p:nvPr/>
        </p:nvGrpSpPr>
        <p:grpSpPr>
          <a:xfrm>
            <a:off x="2499581" y="2377924"/>
            <a:ext cx="7121285" cy="2412883"/>
            <a:chOff x="2499582" y="2288278"/>
            <a:chExt cx="7121285" cy="2412883"/>
          </a:xfrm>
        </p:grpSpPr>
        <p:grpSp>
          <p:nvGrpSpPr>
            <p:cNvPr id="4" name="组合 3"/>
            <p:cNvGrpSpPr/>
            <p:nvPr/>
          </p:nvGrpSpPr>
          <p:grpSpPr>
            <a:xfrm>
              <a:off x="3136582" y="2288278"/>
              <a:ext cx="5784408" cy="1579611"/>
              <a:chOff x="2863748" y="2313054"/>
              <a:chExt cx="5784408" cy="1579611"/>
            </a:xfrm>
          </p:grpSpPr>
          <p:sp>
            <p:nvSpPr>
              <p:cNvPr id="6" name="文本框 5"/>
              <p:cNvSpPr txBox="1"/>
              <p:nvPr/>
            </p:nvSpPr>
            <p:spPr>
              <a:xfrm>
                <a:off x="4086821" y="2313054"/>
                <a:ext cx="3472688" cy="938719"/>
              </a:xfrm>
              <a:prstGeom prst="rect">
                <a:avLst/>
              </a:prstGeom>
              <a:noFill/>
            </p:spPr>
            <p:txBody>
              <a:bodyPr wrap="square" rtlCol="0">
                <a:spAutoFit/>
              </a:bodyPr>
              <a:lstStyle/>
              <a:p>
                <a:pPr algn="ctr"/>
                <a:r>
                  <a:rPr lang="en-US" altLang="zh-CN" sz="5500" dirty="0" err="1" smtClean="0">
                    <a:solidFill>
                      <a:srgbClr val="3D7351"/>
                    </a:solidFill>
                    <a:latin typeface="华文细黑" panose="02010600040101010101" pitchFamily="2" charset="-122"/>
                    <a:ea typeface="华文细黑" panose="02010600040101010101" pitchFamily="2" charset="-122"/>
                  </a:rPr>
                  <a:t>HIKVision</a:t>
                </a:r>
                <a:endParaRPr lang="zh-CN" altLang="en-US" sz="5500" dirty="0">
                  <a:solidFill>
                    <a:srgbClr val="3D7351"/>
                  </a:solidFill>
                  <a:latin typeface="华文细黑" panose="02010600040101010101" pitchFamily="2" charset="-122"/>
                  <a:ea typeface="华文细黑" panose="02010600040101010101" pitchFamily="2" charset="-122"/>
                </a:endParaRPr>
              </a:p>
            </p:txBody>
          </p:sp>
          <p:sp>
            <p:nvSpPr>
              <p:cNvPr id="7" name="文本框 6"/>
              <p:cNvSpPr txBox="1"/>
              <p:nvPr/>
            </p:nvSpPr>
            <p:spPr>
              <a:xfrm>
                <a:off x="2863748" y="3184779"/>
                <a:ext cx="5784408" cy="707886"/>
              </a:xfrm>
              <a:prstGeom prst="rect">
                <a:avLst/>
              </a:prstGeom>
              <a:noFill/>
            </p:spPr>
            <p:txBody>
              <a:bodyPr wrap="square" rtlCol="0">
                <a:spAutoFit/>
              </a:bodyPr>
              <a:lstStyle/>
              <a:p>
                <a:pPr algn="ctr"/>
                <a:r>
                  <a:rPr lang="zh-CN" altLang="en-US" sz="4000" dirty="0" smtClean="0">
                    <a:solidFill>
                      <a:srgbClr val="3D7351"/>
                    </a:solidFill>
                    <a:latin typeface="华文细黑" panose="02010600040101010101" pitchFamily="2" charset="-122"/>
                    <a:ea typeface="华文细黑" panose="02010600040101010101" pitchFamily="2" charset="-122"/>
                  </a:rPr>
                  <a:t>泊车机器人路径规划项目</a:t>
                </a:r>
                <a:endParaRPr lang="zh-CN" altLang="en-US" sz="4000" dirty="0">
                  <a:solidFill>
                    <a:srgbClr val="3D7351"/>
                  </a:solidFill>
                  <a:latin typeface="华文细黑" panose="02010600040101010101" pitchFamily="2" charset="-122"/>
                  <a:ea typeface="华文细黑" panose="02010600040101010101" pitchFamily="2" charset="-122"/>
                </a:endParaRPr>
              </a:p>
            </p:txBody>
          </p:sp>
        </p:grpSp>
        <p:grpSp>
          <p:nvGrpSpPr>
            <p:cNvPr id="5" name="组合 4"/>
            <p:cNvGrpSpPr/>
            <p:nvPr/>
          </p:nvGrpSpPr>
          <p:grpSpPr>
            <a:xfrm>
              <a:off x="2499582" y="4302795"/>
              <a:ext cx="7121285" cy="398366"/>
              <a:chOff x="2836959" y="4373995"/>
              <a:chExt cx="7121285" cy="398366"/>
            </a:xfrm>
          </p:grpSpPr>
          <p:sp>
            <p:nvSpPr>
              <p:cNvPr id="15" name="矩形: 圆角 14"/>
              <p:cNvSpPr/>
              <p:nvPr/>
            </p:nvSpPr>
            <p:spPr>
              <a:xfrm>
                <a:off x="8398066" y="4376231"/>
                <a:ext cx="1560178" cy="39613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3D7351"/>
                    </a:solidFill>
                    <a:latin typeface="华文细黑" panose="02010600040101010101" pitchFamily="2" charset="-122"/>
                    <a:ea typeface="华文细黑" panose="02010600040101010101" pitchFamily="2" charset="-122"/>
                  </a:rPr>
                  <a:t>汇报人</a:t>
                </a:r>
                <a:r>
                  <a:rPr lang="zh-CN" altLang="en-US" sz="1050" dirty="0" smtClean="0">
                    <a:solidFill>
                      <a:srgbClr val="3D7351"/>
                    </a:solidFill>
                    <a:latin typeface="华文细黑" panose="02010600040101010101" pitchFamily="2" charset="-122"/>
                    <a:ea typeface="华文细黑" panose="02010600040101010101" pitchFamily="2" charset="-122"/>
                  </a:rPr>
                  <a:t>：叶天奇</a:t>
                </a:r>
                <a:endParaRPr lang="zh-CN" altLang="en-US" sz="1050" dirty="0">
                  <a:solidFill>
                    <a:srgbClr val="3D7351"/>
                  </a:solidFill>
                  <a:latin typeface="华文细黑" panose="02010600040101010101" pitchFamily="2" charset="-122"/>
                  <a:ea typeface="华文细黑" panose="02010600040101010101" pitchFamily="2" charset="-122"/>
                </a:endParaRPr>
              </a:p>
            </p:txBody>
          </p:sp>
          <p:sp>
            <p:nvSpPr>
              <p:cNvPr id="16" name="矩形: 圆角 15"/>
              <p:cNvSpPr/>
              <p:nvPr/>
            </p:nvSpPr>
            <p:spPr>
              <a:xfrm>
                <a:off x="2836959" y="4373995"/>
                <a:ext cx="2409881" cy="39613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3D7351"/>
                    </a:solidFill>
                    <a:latin typeface="华文细黑" panose="02010600040101010101" pitchFamily="2" charset="-122"/>
                    <a:ea typeface="华文细黑" panose="02010600040101010101" pitchFamily="2" charset="-122"/>
                  </a:rPr>
                  <a:t>团队：捉水母小队</a:t>
                </a:r>
                <a:endParaRPr lang="zh-CN" altLang="en-US" sz="1050" dirty="0">
                  <a:solidFill>
                    <a:srgbClr val="3D7351"/>
                  </a:solidFill>
                  <a:latin typeface="华文细黑" panose="02010600040101010101" pitchFamily="2" charset="-122"/>
                  <a:ea typeface="华文细黑" panose="02010600040101010101" pitchFamily="2" charset="-122"/>
                </a:endParaRPr>
              </a:p>
            </p:txBody>
          </p:sp>
        </p:grpSp>
        <p:sp>
          <p:nvSpPr>
            <p:cNvPr id="18" name="文本占位符 2"/>
            <p:cNvSpPr txBox="1">
              <a:spLocks/>
            </p:cNvSpPr>
            <p:nvPr/>
          </p:nvSpPr>
          <p:spPr>
            <a:xfrm>
              <a:off x="3136582" y="3967222"/>
              <a:ext cx="5918837" cy="290016"/>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1100" b="0" dirty="0" smtClean="0">
                  <a:solidFill>
                    <a:schemeClr val="tx1">
                      <a:lumMod val="75000"/>
                      <a:lumOff val="25000"/>
                    </a:schemeClr>
                  </a:solidFill>
                  <a:effectLst/>
                  <a:latin typeface="华文细黑" panose="02010600040101010101" pitchFamily="2" charset="-122"/>
                  <a:ea typeface="华文细黑" panose="02010600040101010101" pitchFamily="2" charset="-122"/>
                  <a:sym typeface="+mn-lt"/>
                </a:rPr>
                <a:t>2017 5 28</a:t>
              </a:r>
              <a:endParaRPr lang="en-US" sz="11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endParaRPr>
            </a:p>
          </p:txBody>
        </p:sp>
      </p:grpSp>
      <p:sp>
        <p:nvSpPr>
          <p:cNvPr id="14" name="矩形: 圆角 15"/>
          <p:cNvSpPr/>
          <p:nvPr/>
        </p:nvSpPr>
        <p:spPr>
          <a:xfrm>
            <a:off x="5097221" y="4394677"/>
            <a:ext cx="2150571" cy="39613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3D7351"/>
                </a:solidFill>
                <a:latin typeface="华文细黑" panose="02010600040101010101" pitchFamily="2" charset="-122"/>
                <a:ea typeface="华文细黑" panose="02010600040101010101" pitchFamily="2" charset="-122"/>
              </a:rPr>
              <a:t>成员：陈欣、徐嘉熠，叶天奇</a:t>
            </a:r>
            <a:endParaRPr lang="zh-CN" altLang="en-US" sz="1050" dirty="0">
              <a:solidFill>
                <a:srgbClr val="3D735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462576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算法设计</a:t>
            </a:r>
            <a:endParaRPr lang="zh-CN" altLang="en-US" dirty="0"/>
          </a:p>
          <a:p>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时钟、事件、快照</a:t>
            </a:r>
            <a:endParaRPr lang="zh-CN" altLang="en-US" dirty="0"/>
          </a:p>
          <a:p>
            <a:endParaRPr lang="zh-CN" altLang="en-US" dirty="0"/>
          </a:p>
        </p:txBody>
      </p:sp>
      <p:sp>
        <p:nvSpPr>
          <p:cNvPr id="39" name="新月形 5"/>
          <p:cNvSpPr>
            <a:spLocks noChangeArrowheads="1"/>
          </p:cNvSpPr>
          <p:nvPr/>
        </p:nvSpPr>
        <p:spPr bwMode="auto">
          <a:xfrm rot="4551297">
            <a:off x="5189538" y="1391444"/>
            <a:ext cx="1589088" cy="3176587"/>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38" name="新月形 4"/>
          <p:cNvSpPr>
            <a:spLocks noChangeArrowheads="1"/>
          </p:cNvSpPr>
          <p:nvPr/>
        </p:nvSpPr>
        <p:spPr bwMode="auto">
          <a:xfrm rot="20751297">
            <a:off x="4376738" y="2426494"/>
            <a:ext cx="1589087" cy="3178175"/>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0" name="新月形 6"/>
          <p:cNvSpPr>
            <a:spLocks noChangeArrowheads="1"/>
          </p:cNvSpPr>
          <p:nvPr/>
        </p:nvSpPr>
        <p:spPr bwMode="auto">
          <a:xfrm rot="9951297">
            <a:off x="6226175" y="2205832"/>
            <a:ext cx="1589088" cy="3178175"/>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1" name="新月形 7"/>
          <p:cNvSpPr>
            <a:spLocks noChangeArrowheads="1"/>
          </p:cNvSpPr>
          <p:nvPr/>
        </p:nvSpPr>
        <p:spPr bwMode="auto">
          <a:xfrm rot="15351297">
            <a:off x="5426075" y="3229769"/>
            <a:ext cx="1589088" cy="3176588"/>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2" name="TextBox 11"/>
          <p:cNvSpPr>
            <a:spLocks noChangeArrowheads="1"/>
          </p:cNvSpPr>
          <p:nvPr/>
        </p:nvSpPr>
        <p:spPr bwMode="auto">
          <a:xfrm flipH="1">
            <a:off x="5089525" y="3602832"/>
            <a:ext cx="2111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r>
              <a:rPr lang="zh-CN" altLang="en-US"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时钟问题</a:t>
            </a:r>
            <a:endParaRPr lang="en-US" sz="2400" b="1" dirty="0">
              <a:solidFill>
                <a:schemeClr val="tx1">
                  <a:lumMod val="50000"/>
                  <a:lumOff val="50000"/>
                </a:schemeClr>
              </a:solidFill>
              <a:ea typeface="华文细黑" panose="02010600040101010101" pitchFamily="2" charset="-122"/>
              <a:cs typeface="+mn-ea"/>
              <a:sym typeface="Arial" panose="020B0604020202020204" pitchFamily="34" charset="0"/>
            </a:endParaRPr>
          </a:p>
        </p:txBody>
      </p:sp>
      <p:sp>
        <p:nvSpPr>
          <p:cNvPr id="28" name="Rectangle 24"/>
          <p:cNvSpPr>
            <a:spLocks noChangeArrowheads="1"/>
          </p:cNvSpPr>
          <p:nvPr/>
        </p:nvSpPr>
        <p:spPr bwMode="auto">
          <a:xfrm>
            <a:off x="1042740" y="2473402"/>
            <a:ext cx="2806145" cy="153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400" b="1" dirty="0" smtClean="0">
                <a:solidFill>
                  <a:schemeClr val="tx1">
                    <a:lumMod val="75000"/>
                    <a:lumOff val="25000"/>
                  </a:schemeClr>
                </a:solidFill>
              </a:rPr>
              <a:t>在决策的时候需要掌握全局信息，这是一个同步问题，需要时钟。但模拟物理时钟会给编程带来不必要的麻烦，通常采用事件驱动的方式来解决问题。</a:t>
            </a:r>
            <a:endParaRPr lang="zh-CN" altLang="en-US" sz="1400" dirty="0">
              <a:solidFill>
                <a:schemeClr val="tx1">
                  <a:lumMod val="75000"/>
                  <a:lumOff val="25000"/>
                </a:schemeClr>
              </a:solidFill>
            </a:endParaRPr>
          </a:p>
          <a:p>
            <a:pPr algn="r">
              <a:lnSpc>
                <a:spcPct val="120000"/>
              </a:lnSpc>
              <a:spcBef>
                <a:spcPts val="300"/>
              </a:spcBef>
            </a:pPr>
            <a:r>
              <a:rPr lang="en-US" altLang="zh-CN" sz="1100" dirty="0" smtClean="0">
                <a:solidFill>
                  <a:schemeClr val="bg1">
                    <a:lumMod val="50000"/>
                  </a:schemeClr>
                </a:solidFill>
              </a:rPr>
              <a:t>.</a:t>
            </a:r>
            <a:endParaRPr lang="zh-CN" altLang="en-US" sz="1100" dirty="0">
              <a:solidFill>
                <a:schemeClr val="bg1">
                  <a:lumMod val="50000"/>
                </a:schemeClr>
              </a:solidFill>
            </a:endParaRPr>
          </a:p>
        </p:txBody>
      </p:sp>
      <p:sp>
        <p:nvSpPr>
          <p:cNvPr id="29" name="Rectangle 24"/>
          <p:cNvSpPr>
            <a:spLocks noChangeArrowheads="1"/>
          </p:cNvSpPr>
          <p:nvPr/>
        </p:nvSpPr>
        <p:spPr bwMode="auto">
          <a:xfrm>
            <a:off x="8343116" y="2473402"/>
            <a:ext cx="3464571" cy="196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定义事件的依赖关系，以“≤”表示。一</a:t>
            </a:r>
            <a:r>
              <a:rPr lang="en-US" altLang="zh-CN" sz="1400" b="1" dirty="0" smtClean="0">
                <a:solidFill>
                  <a:schemeClr val="tx1">
                    <a:lumMod val="75000"/>
                    <a:lumOff val="25000"/>
                  </a:schemeClr>
                </a:solidFill>
              </a:rPr>
              <a:t>.</a:t>
            </a:r>
            <a:r>
              <a:rPr lang="zh-CN" altLang="en-US" sz="1400" b="1" dirty="0" smtClean="0">
                <a:solidFill>
                  <a:schemeClr val="tx1">
                    <a:lumMod val="75000"/>
                    <a:lumOff val="25000"/>
                  </a:schemeClr>
                </a:solidFill>
              </a:rPr>
              <a:t>同一辆车先进后出，如图中</a:t>
            </a:r>
            <a:r>
              <a:rPr lang="en-US" altLang="zh-CN" sz="1400" b="1" dirty="0" smtClean="0">
                <a:solidFill>
                  <a:schemeClr val="tx1">
                    <a:lumMod val="75000"/>
                    <a:lumOff val="25000"/>
                  </a:schemeClr>
                </a:solidFill>
              </a:rPr>
              <a:t>E1</a:t>
            </a:r>
            <a:r>
              <a:rPr lang="zh-CN" altLang="en-US" sz="1400" b="1" dirty="0" smtClean="0">
                <a:solidFill>
                  <a:schemeClr val="tx1">
                    <a:lumMod val="75000"/>
                    <a:lumOff val="25000"/>
                  </a:schemeClr>
                </a:solidFill>
              </a:rPr>
              <a:t>、</a:t>
            </a:r>
            <a:r>
              <a:rPr lang="en-US" altLang="zh-CN" sz="1400" b="1" dirty="0" smtClean="0">
                <a:solidFill>
                  <a:schemeClr val="tx1">
                    <a:lumMod val="75000"/>
                    <a:lumOff val="25000"/>
                  </a:schemeClr>
                </a:solidFill>
              </a:rPr>
              <a:t>E2</a:t>
            </a:r>
            <a:endParaRPr lang="en-US" altLang="zh-CN" sz="1400" b="1" dirty="0">
              <a:solidFill>
                <a:schemeClr val="tx1">
                  <a:lumMod val="75000"/>
                  <a:lumOff val="25000"/>
                </a:schemeClr>
              </a:solidFill>
            </a:endParaRPr>
          </a:p>
          <a:p>
            <a:pPr>
              <a:lnSpc>
                <a:spcPct val="120000"/>
              </a:lnSpc>
              <a:spcBef>
                <a:spcPts val="300"/>
              </a:spcBef>
            </a:pPr>
            <a:r>
              <a:rPr lang="en-US" altLang="zh-CN" sz="1400" b="1" dirty="0" smtClean="0">
                <a:solidFill>
                  <a:schemeClr val="tx1">
                    <a:lumMod val="75000"/>
                    <a:lumOff val="25000"/>
                  </a:schemeClr>
                </a:solidFill>
              </a:rPr>
              <a:t>E(ci,t1,pj,in) </a:t>
            </a:r>
            <a:r>
              <a:rPr lang="zh-CN" altLang="en-US" sz="1400" b="1" dirty="0" smtClean="0">
                <a:solidFill>
                  <a:schemeClr val="tx1">
                    <a:lumMod val="75000"/>
                    <a:lumOff val="25000"/>
                  </a:schemeClr>
                </a:solidFill>
              </a:rPr>
              <a:t>≤ </a:t>
            </a:r>
            <a:r>
              <a:rPr lang="en-US" altLang="zh-CN" sz="1400" b="1" dirty="0" smtClean="0">
                <a:solidFill>
                  <a:schemeClr val="tx1">
                    <a:lumMod val="75000"/>
                    <a:lumOff val="25000"/>
                  </a:schemeClr>
                </a:solidFill>
              </a:rPr>
              <a:t>E(ci,t2,pj,out),t1&lt;t2</a:t>
            </a:r>
          </a:p>
          <a:p>
            <a:pPr>
              <a:lnSpc>
                <a:spcPct val="120000"/>
              </a:lnSpc>
              <a:spcBef>
                <a:spcPts val="300"/>
              </a:spcBef>
            </a:pPr>
            <a:r>
              <a:rPr lang="zh-CN" altLang="en-US" sz="1400" b="1" dirty="0" smtClean="0">
                <a:solidFill>
                  <a:schemeClr val="tx1">
                    <a:lumMod val="75000"/>
                    <a:lumOff val="25000"/>
                  </a:schemeClr>
                </a:solidFill>
              </a:rPr>
              <a:t>二</a:t>
            </a:r>
            <a:r>
              <a:rPr lang="en-US" altLang="zh-CN" sz="1400" b="1" dirty="0" smtClean="0">
                <a:solidFill>
                  <a:schemeClr val="tx1">
                    <a:lumMod val="75000"/>
                    <a:lumOff val="25000"/>
                  </a:schemeClr>
                </a:solidFill>
              </a:rPr>
              <a:t>.</a:t>
            </a:r>
            <a:r>
              <a:rPr lang="zh-CN" altLang="en-US" sz="1400" b="1" dirty="0" smtClean="0">
                <a:solidFill>
                  <a:schemeClr val="tx1">
                    <a:lumMod val="75000"/>
                    <a:lumOff val="25000"/>
                  </a:schemeClr>
                </a:solidFill>
              </a:rPr>
              <a:t>如果某车位上有车，必须等该车出库才能在上面泊车，如图中</a:t>
            </a:r>
            <a:r>
              <a:rPr lang="en-US" altLang="zh-CN" sz="1400" b="1" dirty="0" smtClean="0">
                <a:solidFill>
                  <a:schemeClr val="tx1">
                    <a:lumMod val="75000"/>
                    <a:lumOff val="25000"/>
                  </a:schemeClr>
                </a:solidFill>
              </a:rPr>
              <a:t>E2</a:t>
            </a:r>
            <a:r>
              <a:rPr lang="zh-CN" altLang="en-US" sz="1400" b="1" dirty="0" smtClean="0">
                <a:solidFill>
                  <a:schemeClr val="tx1">
                    <a:lumMod val="75000"/>
                    <a:lumOff val="25000"/>
                  </a:schemeClr>
                </a:solidFill>
              </a:rPr>
              <a:t>、</a:t>
            </a:r>
            <a:r>
              <a:rPr lang="en-US" altLang="zh-CN" sz="1400" b="1" dirty="0" smtClean="0">
                <a:solidFill>
                  <a:schemeClr val="tx1">
                    <a:lumMod val="75000"/>
                    <a:lumOff val="25000"/>
                  </a:schemeClr>
                </a:solidFill>
              </a:rPr>
              <a:t>E3</a:t>
            </a:r>
          </a:p>
          <a:p>
            <a:pPr>
              <a:lnSpc>
                <a:spcPct val="120000"/>
              </a:lnSpc>
              <a:spcBef>
                <a:spcPts val="300"/>
              </a:spcBef>
            </a:pPr>
            <a:r>
              <a:rPr lang="en-US" altLang="zh-CN" sz="1400" b="1" dirty="0" smtClean="0">
                <a:solidFill>
                  <a:schemeClr val="tx1">
                    <a:lumMod val="75000"/>
                    <a:lumOff val="25000"/>
                  </a:schemeClr>
                </a:solidFill>
              </a:rPr>
              <a:t>E(ci1,t1,pj,out) </a:t>
            </a:r>
            <a:r>
              <a:rPr lang="zh-CN" altLang="en-US" sz="1400" b="1" dirty="0" smtClean="0">
                <a:solidFill>
                  <a:schemeClr val="tx1">
                    <a:lumMod val="75000"/>
                    <a:lumOff val="25000"/>
                  </a:schemeClr>
                </a:solidFill>
              </a:rPr>
              <a:t>≤ </a:t>
            </a:r>
            <a:r>
              <a:rPr lang="en-US" altLang="zh-CN" sz="1400" b="1" dirty="0" smtClean="0">
                <a:solidFill>
                  <a:schemeClr val="tx1">
                    <a:lumMod val="75000"/>
                    <a:lumOff val="25000"/>
                  </a:schemeClr>
                </a:solidFill>
              </a:rPr>
              <a:t>E(ci2,t2,pj,in),t1&lt;t2</a:t>
            </a:r>
          </a:p>
          <a:p>
            <a:pPr>
              <a:lnSpc>
                <a:spcPct val="120000"/>
              </a:lnSpc>
              <a:spcBef>
                <a:spcPts val="300"/>
              </a:spcBef>
            </a:pPr>
            <a:endParaRPr lang="en-US" altLang="zh-CN" sz="1400" b="1" dirty="0">
              <a:solidFill>
                <a:schemeClr val="tx1">
                  <a:lumMod val="75000"/>
                  <a:lumOff val="25000"/>
                </a:schemeClr>
              </a:solidFill>
            </a:endParaRPr>
          </a:p>
        </p:txBody>
      </p:sp>
      <p:sp>
        <p:nvSpPr>
          <p:cNvPr id="32" name="Rectangle 24"/>
          <p:cNvSpPr>
            <a:spLocks noChangeArrowheads="1"/>
          </p:cNvSpPr>
          <p:nvPr/>
        </p:nvSpPr>
        <p:spPr bwMode="auto">
          <a:xfrm>
            <a:off x="1042740" y="4621129"/>
            <a:ext cx="2806145" cy="127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400" b="1" dirty="0" smtClean="0">
                <a:solidFill>
                  <a:schemeClr val="tx1">
                    <a:lumMod val="75000"/>
                    <a:lumOff val="25000"/>
                  </a:schemeClr>
                </a:solidFill>
              </a:rPr>
              <a:t>定义</a:t>
            </a:r>
            <a:r>
              <a:rPr lang="zh-CN" altLang="en-US" sz="1400" b="1" dirty="0">
                <a:solidFill>
                  <a:schemeClr val="tx1">
                    <a:lumMod val="75000"/>
                    <a:lumOff val="25000"/>
                  </a:schemeClr>
                </a:solidFill>
              </a:rPr>
              <a:t>入库</a:t>
            </a:r>
            <a:r>
              <a:rPr lang="zh-CN" altLang="en-US" sz="1400" b="1" dirty="0" smtClean="0">
                <a:solidFill>
                  <a:schemeClr val="tx1">
                    <a:lumMod val="75000"/>
                    <a:lumOff val="25000"/>
                  </a:schemeClr>
                </a:solidFill>
              </a:rPr>
              <a:t>事件</a:t>
            </a:r>
            <a:r>
              <a:rPr lang="en-US" altLang="zh-CN" sz="1400" b="1" dirty="0" smtClean="0">
                <a:solidFill>
                  <a:schemeClr val="tx1">
                    <a:lumMod val="75000"/>
                    <a:lumOff val="25000"/>
                  </a:schemeClr>
                </a:solidFill>
              </a:rPr>
              <a:t>E(</a:t>
            </a:r>
            <a:r>
              <a:rPr lang="en-US" altLang="zh-CN" sz="1400" b="1" dirty="0" err="1" smtClean="0">
                <a:solidFill>
                  <a:schemeClr val="tx1">
                    <a:lumMod val="75000"/>
                    <a:lumOff val="25000"/>
                  </a:schemeClr>
                </a:solidFill>
              </a:rPr>
              <a:t>C,T,P,in</a:t>
            </a:r>
            <a:r>
              <a:rPr lang="en-US" altLang="zh-CN" sz="1400" b="1" dirty="0" smtClean="0">
                <a:solidFill>
                  <a:schemeClr val="tx1">
                    <a:lumMod val="75000"/>
                    <a:lumOff val="25000"/>
                  </a:schemeClr>
                </a:solidFill>
              </a:rPr>
              <a:t>)</a:t>
            </a:r>
            <a:r>
              <a:rPr lang="zh-CN" altLang="en-US" sz="1400" b="1" dirty="0" smtClean="0">
                <a:solidFill>
                  <a:schemeClr val="tx1">
                    <a:lumMod val="75000"/>
                    <a:lumOff val="25000"/>
                  </a:schemeClr>
                </a:solidFill>
              </a:rPr>
              <a:t>和出库事件</a:t>
            </a:r>
            <a:r>
              <a:rPr lang="en-US" altLang="zh-CN" sz="1400" b="1" dirty="0" smtClean="0">
                <a:solidFill>
                  <a:schemeClr val="tx1">
                    <a:lumMod val="75000"/>
                    <a:lumOff val="25000"/>
                  </a:schemeClr>
                </a:solidFill>
              </a:rPr>
              <a:t>E(</a:t>
            </a:r>
            <a:r>
              <a:rPr lang="en-US" altLang="zh-CN" sz="1400" b="1" dirty="0" err="1" smtClean="0">
                <a:solidFill>
                  <a:schemeClr val="tx1">
                    <a:lumMod val="75000"/>
                    <a:lumOff val="25000"/>
                  </a:schemeClr>
                </a:solidFill>
              </a:rPr>
              <a:t>C,T,P,out</a:t>
            </a:r>
            <a:r>
              <a:rPr lang="en-US" altLang="zh-CN" sz="1400" b="1" dirty="0" smtClean="0">
                <a:solidFill>
                  <a:schemeClr val="tx1">
                    <a:lumMod val="75000"/>
                    <a:lumOff val="25000"/>
                  </a:schemeClr>
                </a:solidFill>
              </a:rPr>
              <a:t>)</a:t>
            </a:r>
            <a:r>
              <a:rPr lang="zh-CN" altLang="en-US" sz="1400" b="1" dirty="0" smtClean="0">
                <a:solidFill>
                  <a:schemeClr val="tx1">
                    <a:lumMod val="75000"/>
                    <a:lumOff val="25000"/>
                  </a:schemeClr>
                </a:solidFill>
              </a:rPr>
              <a:t>，其中</a:t>
            </a:r>
            <a:r>
              <a:rPr lang="en-US" altLang="zh-CN" sz="1400" b="1" dirty="0" smtClean="0">
                <a:solidFill>
                  <a:schemeClr val="tx1">
                    <a:lumMod val="75000"/>
                    <a:lumOff val="25000"/>
                  </a:schemeClr>
                </a:solidFill>
              </a:rPr>
              <a:t>C</a:t>
            </a:r>
            <a:r>
              <a:rPr lang="zh-CN" altLang="en-US" sz="1400" b="1" dirty="0" smtClean="0">
                <a:solidFill>
                  <a:schemeClr val="tx1">
                    <a:lumMod val="75000"/>
                    <a:lumOff val="25000"/>
                  </a:schemeClr>
                </a:solidFill>
              </a:rPr>
              <a:t>表示车辆、</a:t>
            </a:r>
            <a:r>
              <a:rPr lang="en-US" altLang="zh-CN" sz="1400" b="1" dirty="0" smtClean="0">
                <a:solidFill>
                  <a:schemeClr val="tx1">
                    <a:lumMod val="75000"/>
                    <a:lumOff val="25000"/>
                  </a:schemeClr>
                </a:solidFill>
              </a:rPr>
              <a:t>T</a:t>
            </a:r>
            <a:r>
              <a:rPr lang="zh-CN" altLang="en-US" sz="1400" b="1" dirty="0" smtClean="0">
                <a:solidFill>
                  <a:schemeClr val="tx1">
                    <a:lumMod val="75000"/>
                    <a:lumOff val="25000"/>
                  </a:schemeClr>
                </a:solidFill>
              </a:rPr>
              <a:t>表示机器人抵达车位的时间，</a:t>
            </a:r>
            <a:r>
              <a:rPr lang="en-US" altLang="zh-CN" sz="1400" b="1" dirty="0" smtClean="0">
                <a:solidFill>
                  <a:schemeClr val="tx1">
                    <a:lumMod val="75000"/>
                    <a:lumOff val="25000"/>
                  </a:schemeClr>
                </a:solidFill>
              </a:rPr>
              <a:t>P</a:t>
            </a:r>
            <a:r>
              <a:rPr lang="zh-CN" altLang="en-US" sz="1400" b="1" dirty="0" smtClean="0">
                <a:solidFill>
                  <a:schemeClr val="tx1">
                    <a:lumMod val="75000"/>
                    <a:lumOff val="25000"/>
                  </a:schemeClr>
                </a:solidFill>
              </a:rPr>
              <a:t>表示停车位，“</a:t>
            </a:r>
            <a:r>
              <a:rPr lang="en-US" altLang="zh-CN" sz="1400" b="1" dirty="0" smtClean="0">
                <a:solidFill>
                  <a:schemeClr val="tx1">
                    <a:lumMod val="75000"/>
                    <a:lumOff val="25000"/>
                  </a:schemeClr>
                </a:solidFill>
              </a:rPr>
              <a:t>in</a:t>
            </a:r>
            <a:r>
              <a:rPr lang="zh-CN" altLang="en-US" sz="1400" b="1" dirty="0" smtClean="0">
                <a:solidFill>
                  <a:schemeClr val="tx1">
                    <a:lumMod val="75000"/>
                    <a:lumOff val="25000"/>
                  </a:schemeClr>
                </a:solidFill>
              </a:rPr>
              <a:t>”、“</a:t>
            </a:r>
            <a:r>
              <a:rPr lang="en-US" altLang="zh-CN" sz="1400" b="1" dirty="0" smtClean="0">
                <a:solidFill>
                  <a:schemeClr val="tx1">
                    <a:lumMod val="75000"/>
                    <a:lumOff val="25000"/>
                  </a:schemeClr>
                </a:solidFill>
              </a:rPr>
              <a:t>out</a:t>
            </a:r>
            <a:r>
              <a:rPr lang="zh-CN" altLang="en-US" sz="1400" b="1" dirty="0" smtClean="0">
                <a:solidFill>
                  <a:schemeClr val="tx1">
                    <a:lumMod val="75000"/>
                    <a:lumOff val="25000"/>
                  </a:schemeClr>
                </a:solidFill>
              </a:rPr>
              <a:t>”为标志位。</a:t>
            </a:r>
            <a:endParaRPr lang="zh-CN" altLang="en-US" sz="1400" dirty="0">
              <a:solidFill>
                <a:schemeClr val="tx1">
                  <a:lumMod val="75000"/>
                  <a:lumOff val="25000"/>
                </a:schemeClr>
              </a:solidFill>
            </a:endParaRPr>
          </a:p>
          <a:p>
            <a:pPr algn="r">
              <a:lnSpc>
                <a:spcPct val="120000"/>
              </a:lnSpc>
              <a:spcBef>
                <a:spcPts val="300"/>
              </a:spcBef>
            </a:pPr>
            <a:r>
              <a:rPr lang="en-US" altLang="zh-CN" sz="1100" dirty="0" smtClean="0">
                <a:solidFill>
                  <a:schemeClr val="bg1">
                    <a:lumMod val="50000"/>
                  </a:schemeClr>
                </a:solidFill>
              </a:rPr>
              <a:t>.</a:t>
            </a:r>
            <a:endParaRPr lang="zh-CN" altLang="en-US" sz="1100" dirty="0">
              <a:solidFill>
                <a:schemeClr val="bg1">
                  <a:lumMod val="50000"/>
                </a:schemeClr>
              </a:solidFill>
            </a:endParaRPr>
          </a:p>
        </p:txBody>
      </p:sp>
      <p:sp>
        <p:nvSpPr>
          <p:cNvPr id="36" name="Rectangle 24"/>
          <p:cNvSpPr>
            <a:spLocks noChangeArrowheads="1"/>
          </p:cNvSpPr>
          <p:nvPr/>
        </p:nvSpPr>
        <p:spPr bwMode="auto">
          <a:xfrm>
            <a:off x="8343116" y="4436449"/>
            <a:ext cx="3464571" cy="23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某时刻车位可分配定义为在机器人载车抵达该车位前该车位空闲且还没有安排泊车。如在图中</a:t>
            </a:r>
            <a:r>
              <a:rPr lang="en-US" altLang="zh-CN" sz="1400" b="1" dirty="0" smtClean="0">
                <a:solidFill>
                  <a:schemeClr val="tx1">
                    <a:lumMod val="75000"/>
                    <a:lumOff val="25000"/>
                  </a:schemeClr>
                </a:solidFill>
              </a:rPr>
              <a:t>t3</a:t>
            </a:r>
            <a:r>
              <a:rPr lang="zh-CN" altLang="en-US" sz="1400" b="1" dirty="0" smtClean="0">
                <a:solidFill>
                  <a:schemeClr val="tx1">
                    <a:lumMod val="75000"/>
                    <a:lumOff val="25000"/>
                  </a:schemeClr>
                </a:solidFill>
              </a:rPr>
              <a:t>时刻，车位空闲，是可分配的；又如在</a:t>
            </a:r>
            <a:r>
              <a:rPr lang="en-US" altLang="zh-CN" sz="1400" b="1" dirty="0" smtClean="0">
                <a:solidFill>
                  <a:schemeClr val="tx1">
                    <a:lumMod val="75000"/>
                    <a:lumOff val="25000"/>
                  </a:schemeClr>
                </a:solidFill>
              </a:rPr>
              <a:t>t4</a:t>
            </a:r>
            <a:r>
              <a:rPr lang="zh-CN" altLang="en-US" sz="1400" b="1" dirty="0" smtClean="0">
                <a:solidFill>
                  <a:schemeClr val="tx1">
                    <a:lumMod val="75000"/>
                    <a:lumOff val="25000"/>
                  </a:schemeClr>
                </a:solidFill>
              </a:rPr>
              <a:t>时虽然该车位有车，但知道已经计划在</a:t>
            </a:r>
            <a:r>
              <a:rPr lang="en-US" altLang="zh-CN" sz="1400" b="1" dirty="0" smtClean="0">
                <a:solidFill>
                  <a:schemeClr val="tx1">
                    <a:lumMod val="75000"/>
                    <a:lumOff val="25000"/>
                  </a:schemeClr>
                </a:solidFill>
              </a:rPr>
              <a:t>t5</a:t>
            </a:r>
            <a:r>
              <a:rPr lang="zh-CN" altLang="en-US" sz="1400" b="1" dirty="0" smtClean="0">
                <a:solidFill>
                  <a:schemeClr val="tx1">
                    <a:lumMod val="75000"/>
                    <a:lumOff val="25000"/>
                  </a:schemeClr>
                </a:solidFill>
              </a:rPr>
              <a:t>时其中的车要出库，所仍是可分配的；但如果紧接着又来一辆车，那么该车位就不可分配。</a:t>
            </a:r>
            <a:endParaRPr lang="en-US" altLang="zh-CN" sz="1400" b="1" dirty="0" smtClean="0">
              <a:solidFill>
                <a:schemeClr val="tx1">
                  <a:lumMod val="75000"/>
                  <a:lumOff val="25000"/>
                </a:schemeClr>
              </a:solidFill>
            </a:endParaRPr>
          </a:p>
          <a:p>
            <a:pPr>
              <a:lnSpc>
                <a:spcPct val="120000"/>
              </a:lnSpc>
              <a:spcBef>
                <a:spcPts val="300"/>
              </a:spcBef>
            </a:pPr>
            <a:r>
              <a:rPr lang="zh-CN" altLang="en-US" sz="1400" b="1" dirty="0" smtClean="0">
                <a:solidFill>
                  <a:schemeClr val="tx1">
                    <a:lumMod val="75000"/>
                    <a:lumOff val="25000"/>
                  </a:schemeClr>
                </a:solidFill>
              </a:rPr>
              <a:t>快照就是记录在给定时刻可分配的车位的情况。</a:t>
            </a:r>
            <a:endParaRPr lang="zh-CN" altLang="en-US" sz="1400" dirty="0">
              <a:solidFill>
                <a:schemeClr val="tx1">
                  <a:lumMod val="75000"/>
                  <a:lumOff val="2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010" y="327122"/>
            <a:ext cx="4191000" cy="1695450"/>
          </a:xfrm>
          <a:prstGeom prst="rect">
            <a:avLst/>
          </a:prstGeom>
        </p:spPr>
      </p:pic>
    </p:spTree>
    <p:extLst>
      <p:ext uri="{BB962C8B-B14F-4D97-AF65-F5344CB8AC3E}">
        <p14:creationId xmlns:p14="http://schemas.microsoft.com/office/powerpoint/2010/main" val="338033300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183313" y="1163638"/>
            <a:ext cx="6008687"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任意多边形 4"/>
          <p:cNvSpPr/>
          <p:nvPr/>
        </p:nvSpPr>
        <p:spPr>
          <a:xfrm rot="18987517">
            <a:off x="5507038" y="4994275"/>
            <a:ext cx="5276850" cy="338138"/>
          </a:xfrm>
          <a:custGeom>
            <a:avLst/>
            <a:gdLst>
              <a:gd name="connsiteX0" fmla="*/ 4920553 w 5276570"/>
              <a:gd name="connsiteY0" fmla="*/ 1 h 338338"/>
              <a:gd name="connsiteX1" fmla="*/ 5276570 w 5276570"/>
              <a:gd name="connsiteY1" fmla="*/ 338338 h 338338"/>
              <a:gd name="connsiteX2" fmla="*/ 356018 w 5276570"/>
              <a:gd name="connsiteY2" fmla="*/ 338337 h 338338"/>
              <a:gd name="connsiteX3" fmla="*/ 0 w 5276570"/>
              <a:gd name="connsiteY3" fmla="*/ 0 h 338338"/>
            </a:gdLst>
            <a:ahLst/>
            <a:cxnLst>
              <a:cxn ang="0">
                <a:pos x="connsiteX0" y="connsiteY0"/>
              </a:cxn>
              <a:cxn ang="0">
                <a:pos x="connsiteX1" y="connsiteY1"/>
              </a:cxn>
              <a:cxn ang="0">
                <a:pos x="connsiteX2" y="connsiteY2"/>
              </a:cxn>
              <a:cxn ang="0">
                <a:pos x="connsiteX3" y="connsiteY3"/>
              </a:cxn>
            </a:cxnLst>
            <a:rect l="l" t="t" r="r" b="b"/>
            <a:pathLst>
              <a:path w="5276570" h="338338">
                <a:moveTo>
                  <a:pt x="4920553" y="1"/>
                </a:moveTo>
                <a:lnTo>
                  <a:pt x="5276570" y="338338"/>
                </a:lnTo>
                <a:lnTo>
                  <a:pt x="356018" y="338337"/>
                </a:lnTo>
                <a:lnTo>
                  <a:pt x="0" y="0"/>
                </a:lnTo>
                <a:close/>
              </a:path>
            </a:pathLst>
          </a:custGeom>
          <a:solidFill>
            <a:srgbClr val="3D73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a typeface="华文细黑" panose="02010600040101010101" pitchFamily="2" charset="-122"/>
            </a:endParaRPr>
          </a:p>
        </p:txBody>
      </p:sp>
      <p:sp>
        <p:nvSpPr>
          <p:cNvPr id="18" name="矩形 17"/>
          <p:cNvSpPr/>
          <p:nvPr/>
        </p:nvSpPr>
        <p:spPr>
          <a:xfrm>
            <a:off x="0" y="212725"/>
            <a:ext cx="152400" cy="565150"/>
          </a:xfrm>
          <a:prstGeom prst="rect">
            <a:avLst/>
          </a:prstGeom>
          <a:solidFill>
            <a:srgbClr val="3D7351"/>
          </a:solid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a typeface="华文细黑" panose="02010600040101010101" pitchFamily="2" charset="-122"/>
            </a:endParaRPr>
          </a:p>
        </p:txBody>
      </p:sp>
      <p:grpSp>
        <p:nvGrpSpPr>
          <p:cNvPr id="19" name="组合 18"/>
          <p:cNvGrpSpPr/>
          <p:nvPr/>
        </p:nvGrpSpPr>
        <p:grpSpPr>
          <a:xfrm>
            <a:off x="245745" y="213360"/>
            <a:ext cx="563880" cy="563880"/>
            <a:chOff x="276225" y="213360"/>
            <a:chExt cx="563880" cy="563880"/>
          </a:xfrm>
          <a:solidFill>
            <a:srgbClr val="3D7351"/>
          </a:solidFill>
        </p:grpSpPr>
        <p:sp>
          <p:nvSpPr>
            <p:cNvPr id="20" name="矩形 19"/>
            <p:cNvSpPr/>
            <p:nvPr/>
          </p:nvSpPr>
          <p:spPr>
            <a:xfrm>
              <a:off x="276225" y="213360"/>
              <a:ext cx="250031" cy="563880"/>
            </a:xfrm>
            <a:prstGeom prst="rect">
              <a:avLst/>
            </a:prstGeom>
            <a:grp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a typeface="华文细黑" panose="02010600040101010101" pitchFamily="2" charset="-122"/>
              </a:endParaRPr>
            </a:p>
          </p:txBody>
        </p:sp>
        <p:sp>
          <p:nvSpPr>
            <p:cNvPr id="21" name="椭圆 20"/>
            <p:cNvSpPr/>
            <p:nvPr/>
          </p:nvSpPr>
          <p:spPr>
            <a:xfrm>
              <a:off x="276225" y="213360"/>
              <a:ext cx="563880" cy="563880"/>
            </a:xfrm>
            <a:prstGeom prst="ellipse">
              <a:avLst/>
            </a:prstGeom>
            <a:grp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a typeface="华文细黑" panose="02010600040101010101" pitchFamily="2" charset="-122"/>
              </a:endParaRPr>
            </a:p>
          </p:txBody>
        </p:sp>
      </p:grpSp>
      <p:sp>
        <p:nvSpPr>
          <p:cNvPr id="22" name="文本框 25"/>
          <p:cNvSpPr txBox="1">
            <a:spLocks noChangeArrowheads="1"/>
          </p:cNvSpPr>
          <p:nvPr/>
        </p:nvSpPr>
        <p:spPr bwMode="auto">
          <a:xfrm>
            <a:off x="902970" y="2127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3D7351"/>
                </a:solidFill>
                <a:latin typeface="华文细黑" panose="02010600040101010101" pitchFamily="2" charset="-122"/>
                <a:ea typeface="华文细黑" panose="02010600040101010101" pitchFamily="2" charset="-122"/>
              </a:rPr>
              <a:t>算法设计</a:t>
            </a:r>
            <a:endParaRPr lang="zh-CN" altLang="en-US" sz="2400" b="1" dirty="0">
              <a:solidFill>
                <a:srgbClr val="3D7351"/>
              </a:solidFill>
              <a:latin typeface="华文细黑" panose="02010600040101010101" pitchFamily="2" charset="-122"/>
              <a:ea typeface="华文细黑" panose="02010600040101010101" pitchFamily="2" charset="-122"/>
            </a:endParaRPr>
          </a:p>
        </p:txBody>
      </p:sp>
      <p:sp>
        <p:nvSpPr>
          <p:cNvPr id="23" name="文本框 22"/>
          <p:cNvSpPr txBox="1"/>
          <p:nvPr/>
        </p:nvSpPr>
        <p:spPr>
          <a:xfrm>
            <a:off x="902970" y="579858"/>
            <a:ext cx="1595309" cy="246221"/>
          </a:xfrm>
          <a:prstGeom prst="rect">
            <a:avLst/>
          </a:prstGeom>
          <a:noFill/>
        </p:spPr>
        <p:txBody>
          <a:bodyPr wrap="none">
            <a:spAutoFit/>
          </a:bodyPr>
          <a:lstStyle/>
          <a:p>
            <a:pPr eaLnBrk="1" fontAlgn="auto" hangingPunct="1">
              <a:spcBef>
                <a:spcPts val="0"/>
              </a:spcBef>
              <a:spcAft>
                <a:spcPts val="0"/>
              </a:spcAft>
              <a:defRPr/>
            </a:pPr>
            <a:r>
              <a:rPr lang="zh-CN" altLang="en-US" sz="1000" b="1" dirty="0" smtClean="0">
                <a:solidFill>
                  <a:srgbClr val="3D7351"/>
                </a:solidFill>
                <a:latin typeface="华文细黑" panose="02010600040101010101" pitchFamily="2" charset="-122"/>
                <a:ea typeface="华文细黑" panose="02010600040101010101" pitchFamily="2" charset="-122"/>
              </a:rPr>
              <a:t>按最短路径优先分配车位</a:t>
            </a:r>
            <a:endParaRPr lang="zh-CN" altLang="en-US" sz="1000" b="1" dirty="0">
              <a:solidFill>
                <a:srgbClr val="3D7351"/>
              </a:solidFill>
              <a:latin typeface="华文细黑" panose="02010600040101010101" pitchFamily="2" charset="-122"/>
              <a:ea typeface="华文细黑" panose="02010600040101010101" pitchFamily="2" charset="-122"/>
            </a:endParaRPr>
          </a:p>
        </p:txBody>
      </p:sp>
      <p:sp>
        <p:nvSpPr>
          <p:cNvPr id="13" name="文本框 5"/>
          <p:cNvSpPr txBox="1">
            <a:spLocks noChangeArrowheads="1"/>
          </p:cNvSpPr>
          <p:nvPr/>
        </p:nvSpPr>
        <p:spPr bwMode="auto">
          <a:xfrm>
            <a:off x="370760" y="826079"/>
            <a:ext cx="6678931"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b="1" dirty="0" err="1">
                <a:solidFill>
                  <a:schemeClr val="tx1">
                    <a:lumMod val="85000"/>
                    <a:lumOff val="15000"/>
                  </a:schemeClr>
                </a:solidFill>
                <a:latin typeface="华文细黑" panose="02010600040101010101" pitchFamily="2" charset="-122"/>
                <a:ea typeface="华文细黑" panose="02010600040101010101" pitchFamily="2" charset="-122"/>
              </a:rPr>
              <a:t>DispatchState</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 </a:t>
            </a:r>
            <a:r>
              <a:rPr lang="en-US" altLang="zh-CN" sz="1600" b="1" dirty="0" err="1">
                <a:solidFill>
                  <a:schemeClr val="tx1">
                    <a:lumMod val="85000"/>
                    <a:lumOff val="15000"/>
                  </a:schemeClr>
                </a:solidFill>
                <a:latin typeface="华文细黑" panose="02010600040101010101" pitchFamily="2" charset="-122"/>
                <a:ea typeface="华文细黑" panose="02010600040101010101" pitchFamily="2" charset="-122"/>
              </a:rPr>
              <a:t>parkingSpaceDispatch</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(VRP[] </a:t>
            </a:r>
            <a:r>
              <a:rPr lang="en-US" altLang="zh-CN" sz="1600" b="1" dirty="0" err="1">
                <a:solidFill>
                  <a:schemeClr val="tx1">
                    <a:lumMod val="85000"/>
                    <a:lumOff val="15000"/>
                  </a:schemeClr>
                </a:solidFill>
                <a:latin typeface="华文细黑" panose="02010600040101010101" pitchFamily="2" charset="-122"/>
                <a:ea typeface="华文细黑" panose="02010600040101010101" pitchFamily="2" charset="-122"/>
              </a:rPr>
              <a:t>vrps</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 </a:t>
            </a:r>
            <a:r>
              <a:rPr lang="en-US" altLang="zh-CN" sz="1600" b="1" dirty="0" err="1">
                <a:solidFill>
                  <a:schemeClr val="tx1">
                    <a:lumMod val="85000"/>
                    <a:lumOff val="15000"/>
                  </a:schemeClr>
                </a:solidFill>
                <a:latin typeface="华文细黑" panose="02010600040101010101" pitchFamily="2" charset="-122"/>
                <a:ea typeface="华文细黑" panose="02010600040101010101" pitchFamily="2" charset="-122"/>
              </a:rPr>
              <a:t>int</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 id, </a:t>
            </a:r>
            <a:r>
              <a:rPr lang="en-US" altLang="zh-CN" sz="1600" b="1" dirty="0" err="1">
                <a:solidFill>
                  <a:schemeClr val="tx1">
                    <a:lumMod val="85000"/>
                    <a:lumOff val="15000"/>
                  </a:schemeClr>
                </a:solidFill>
                <a:latin typeface="华文细黑" panose="02010600040101010101" pitchFamily="2" charset="-122"/>
                <a:ea typeface="华文细黑" panose="02010600040101010101" pitchFamily="2" charset="-122"/>
              </a:rPr>
              <a:t>int</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 time) </a:t>
            </a:r>
            <a:endPar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endParaRPr>
          </a:p>
          <a:p>
            <a:r>
              <a:rPr lang="en-US" altLang="zh-CN" sz="1400" b="1" dirty="0"/>
              <a:t>if(time &lt; </a:t>
            </a:r>
            <a:r>
              <a:rPr lang="en-US" altLang="zh-CN" sz="1400" b="1" dirty="0" err="1" smtClean="0"/>
              <a:t>currentTime</a:t>
            </a:r>
            <a:r>
              <a:rPr lang="en-US" altLang="zh-CN" sz="1400" b="1" dirty="0" smtClean="0"/>
              <a:t>)//</a:t>
            </a:r>
            <a:r>
              <a:rPr lang="zh-CN" altLang="en-US" sz="1400" b="1" dirty="0" smtClean="0"/>
              <a:t>逆时针调整，用于搜索最优解。</a:t>
            </a:r>
            <a:endParaRPr lang="en-US" altLang="zh-CN" sz="1400" b="1" dirty="0"/>
          </a:p>
          <a:p>
            <a:r>
              <a:rPr lang="en-US" altLang="zh-CN" sz="1400" b="1" dirty="0" smtClean="0"/>
              <a:t>    </a:t>
            </a:r>
            <a:r>
              <a:rPr lang="en-US" altLang="zh-CN" sz="1400" b="1" dirty="0" err="1" smtClean="0"/>
              <a:t>stateChangeAnticlockwise</a:t>
            </a:r>
            <a:r>
              <a:rPr lang="en-US" altLang="zh-CN" sz="1400" b="1" dirty="0" smtClean="0"/>
              <a:t>(time);</a:t>
            </a:r>
          </a:p>
          <a:p>
            <a:r>
              <a:rPr lang="en-US" altLang="zh-CN" sz="1400" b="1" dirty="0" smtClean="0"/>
              <a:t>else </a:t>
            </a:r>
            <a:r>
              <a:rPr lang="en-US" altLang="zh-CN" sz="1400" b="1" dirty="0"/>
              <a:t>if(time &gt; </a:t>
            </a:r>
            <a:r>
              <a:rPr lang="en-US" altLang="zh-CN" sz="1400" b="1" dirty="0" err="1" smtClean="0"/>
              <a:t>currentTime</a:t>
            </a:r>
            <a:r>
              <a:rPr lang="en-US" altLang="zh-CN" sz="1400" b="1" dirty="0" smtClean="0"/>
              <a:t>)//</a:t>
            </a:r>
            <a:r>
              <a:rPr lang="zh-CN" altLang="en-US" sz="1400" b="1" dirty="0"/>
              <a:t>时钟调整</a:t>
            </a:r>
          </a:p>
          <a:p>
            <a:r>
              <a:rPr lang="en-US" altLang="zh-CN" sz="1400" dirty="0" smtClean="0"/>
              <a:t> </a:t>
            </a:r>
            <a:r>
              <a:rPr lang="en-US" altLang="zh-CN" sz="1400" b="1" dirty="0" smtClean="0"/>
              <a:t>   </a:t>
            </a:r>
            <a:r>
              <a:rPr lang="en-US" altLang="zh-CN" sz="1400" b="1" dirty="0" err="1" smtClean="0"/>
              <a:t>stateChangeClockwise</a:t>
            </a:r>
            <a:r>
              <a:rPr lang="en-US" altLang="zh-CN" sz="1400" b="1" dirty="0" smtClean="0"/>
              <a:t>(time</a:t>
            </a:r>
            <a:r>
              <a:rPr lang="en-US" altLang="zh-CN" sz="1400" b="1" dirty="0"/>
              <a:t>);</a:t>
            </a:r>
          </a:p>
          <a:p>
            <a:endParaRPr lang="zh-CN" altLang="en-US" sz="1400" b="1" dirty="0"/>
          </a:p>
          <a:p>
            <a:r>
              <a:rPr lang="en-US" altLang="zh-CN" sz="1400" b="1" dirty="0"/>
              <a:t>//</a:t>
            </a:r>
            <a:r>
              <a:rPr lang="zh-CN" altLang="en-US" sz="1400" b="1" dirty="0"/>
              <a:t>将当前距离最短的一个可行的车位调度</a:t>
            </a:r>
            <a:r>
              <a:rPr lang="zh-CN" altLang="en-US" sz="1400" b="1" dirty="0" smtClean="0"/>
              <a:t>出来</a:t>
            </a:r>
            <a:endParaRPr lang="en-US" altLang="zh-CN" sz="1400" b="1" dirty="0" smtClean="0"/>
          </a:p>
          <a:p>
            <a:r>
              <a:rPr lang="en-US" altLang="zh-CN" sz="1400" b="1" dirty="0" smtClean="0"/>
              <a:t>//</a:t>
            </a:r>
            <a:r>
              <a:rPr lang="en-US" altLang="zh-CN" sz="1400" b="1" dirty="0" err="1" smtClean="0"/>
              <a:t>allSpaces</a:t>
            </a:r>
            <a:r>
              <a:rPr lang="zh-CN" altLang="en-US" sz="1400" b="1" dirty="0" smtClean="0"/>
              <a:t>已按从入口到车位到出口的距离由小到大排序</a:t>
            </a:r>
            <a:endParaRPr lang="zh-CN" altLang="en-US" sz="1400" b="1" dirty="0"/>
          </a:p>
          <a:p>
            <a:r>
              <a:rPr lang="en-US" altLang="zh-CN" sz="1400" b="1" dirty="0" err="1" smtClean="0"/>
              <a:t>fessibleSpace</a:t>
            </a:r>
            <a:r>
              <a:rPr lang="en-US" altLang="zh-CN" sz="1400" b="1" dirty="0" smtClean="0"/>
              <a:t> </a:t>
            </a:r>
            <a:r>
              <a:rPr lang="en-US" altLang="zh-CN" sz="1400" b="1" dirty="0"/>
              <a:t>= -1;</a:t>
            </a:r>
          </a:p>
          <a:p>
            <a:r>
              <a:rPr lang="en-US" altLang="zh-CN" sz="1400" b="1" dirty="0" smtClean="0"/>
              <a:t>For  </a:t>
            </a:r>
            <a:r>
              <a:rPr lang="en-US" altLang="zh-CN" sz="1400" b="1" dirty="0" err="1"/>
              <a:t>i</a:t>
            </a:r>
            <a:r>
              <a:rPr lang="en-US" altLang="zh-CN" sz="1400" b="1" dirty="0"/>
              <a:t> </a:t>
            </a:r>
            <a:r>
              <a:rPr lang="en-US" altLang="zh-CN" sz="1400" b="1" dirty="0" smtClean="0"/>
              <a:t>from 0 to </a:t>
            </a:r>
            <a:r>
              <a:rPr lang="en-US" altLang="zh-CN" sz="1400" b="1" dirty="0" err="1" smtClean="0"/>
              <a:t>parkingLot.allSpaces.size</a:t>
            </a:r>
            <a:r>
              <a:rPr lang="en-US" altLang="zh-CN" sz="1400" b="1" dirty="0" smtClean="0"/>
              <a:t>()-1 and </a:t>
            </a:r>
            <a:r>
              <a:rPr lang="en-US" altLang="zh-CN" sz="1400" b="1" dirty="0" err="1"/>
              <a:t>fessibleSpace</a:t>
            </a:r>
            <a:r>
              <a:rPr lang="en-US" altLang="zh-CN" sz="1400" b="1" dirty="0"/>
              <a:t> == -</a:t>
            </a:r>
            <a:r>
              <a:rPr lang="en-US" altLang="zh-CN" sz="1400" b="1" dirty="0" smtClean="0"/>
              <a:t>1 then</a:t>
            </a:r>
          </a:p>
          <a:p>
            <a:r>
              <a:rPr lang="en-US" altLang="zh-CN" sz="1400" b="1" dirty="0"/>
              <a:t> </a:t>
            </a:r>
            <a:r>
              <a:rPr lang="en-US" altLang="zh-CN" sz="1400" b="1" dirty="0" smtClean="0"/>
              <a:t>   </a:t>
            </a:r>
            <a:r>
              <a:rPr lang="en-US" altLang="zh-CN" sz="1400" b="1" dirty="0" err="1" smtClean="0"/>
              <a:t>ParkingSpace</a:t>
            </a:r>
            <a:r>
              <a:rPr lang="en-US" altLang="zh-CN" sz="1400" b="1" dirty="0" smtClean="0"/>
              <a:t> </a:t>
            </a:r>
            <a:r>
              <a:rPr lang="en-US" altLang="zh-CN" sz="1400" b="1" dirty="0"/>
              <a:t>space = </a:t>
            </a:r>
            <a:r>
              <a:rPr lang="en-US" altLang="zh-CN" sz="1400" b="1" dirty="0" err="1"/>
              <a:t>parkingLot.allSpaces.get</a:t>
            </a:r>
            <a:r>
              <a:rPr lang="en-US" altLang="zh-CN" sz="1400" b="1" dirty="0"/>
              <a:t>(</a:t>
            </a:r>
            <a:r>
              <a:rPr lang="en-US" altLang="zh-CN" sz="1400" b="1" dirty="0" err="1"/>
              <a:t>i</a:t>
            </a:r>
            <a:r>
              <a:rPr lang="en-US" altLang="zh-CN" sz="1400" b="1" dirty="0"/>
              <a:t>);</a:t>
            </a:r>
          </a:p>
          <a:p>
            <a:r>
              <a:rPr lang="en-US" altLang="zh-CN" sz="1400" b="1" dirty="0"/>
              <a:t>if(</a:t>
            </a:r>
            <a:r>
              <a:rPr lang="en-US" altLang="zh-CN" sz="1400" b="1" dirty="0" err="1"/>
              <a:t>space.empty</a:t>
            </a:r>
            <a:r>
              <a:rPr lang="en-US" altLang="zh-CN" sz="1400" b="1" dirty="0"/>
              <a:t> </a:t>
            </a:r>
            <a:r>
              <a:rPr lang="en-US" altLang="zh-CN" sz="1400" b="1" dirty="0" smtClean="0"/>
              <a:t>and !</a:t>
            </a:r>
            <a:r>
              <a:rPr lang="en-US" altLang="zh-CN" sz="1400" b="1" dirty="0" err="1" smtClean="0"/>
              <a:t>space.firstPlanningEvent</a:t>
            </a:r>
            <a:r>
              <a:rPr lang="en-US" altLang="zh-CN" sz="1400" b="1" dirty="0"/>
              <a:t>() </a:t>
            </a:r>
            <a:r>
              <a:rPr lang="en-US" altLang="zh-CN" sz="1400" b="1" dirty="0" smtClean="0"/>
              <a:t>)</a:t>
            </a:r>
            <a:endParaRPr lang="en-US" altLang="zh-CN" sz="1400" b="1" dirty="0"/>
          </a:p>
          <a:p>
            <a:r>
              <a:rPr lang="en-US" altLang="zh-CN" sz="1400" b="1" dirty="0" smtClean="0"/>
              <a:t>    </a:t>
            </a:r>
            <a:r>
              <a:rPr lang="en-US" altLang="zh-CN" sz="1400" b="1" dirty="0" err="1" smtClean="0"/>
              <a:t>fessibleSpace</a:t>
            </a:r>
            <a:r>
              <a:rPr lang="en-US" altLang="zh-CN" sz="1400" b="1" dirty="0" smtClean="0"/>
              <a:t> </a:t>
            </a:r>
            <a:r>
              <a:rPr lang="en-US" altLang="zh-CN" sz="1400" b="1" dirty="0"/>
              <a:t>= </a:t>
            </a:r>
            <a:r>
              <a:rPr lang="en-US" altLang="zh-CN" sz="1400" b="1" dirty="0" err="1"/>
              <a:t>i</a:t>
            </a:r>
            <a:r>
              <a:rPr lang="en-US" altLang="zh-CN" sz="1400" b="1" dirty="0"/>
              <a:t>;</a:t>
            </a:r>
          </a:p>
          <a:p>
            <a:r>
              <a:rPr lang="en-US" altLang="zh-CN" sz="1400" b="1" dirty="0"/>
              <a:t>else if(!</a:t>
            </a:r>
            <a:r>
              <a:rPr lang="en-US" altLang="zh-CN" sz="1400" b="1" dirty="0" err="1"/>
              <a:t>space.empty</a:t>
            </a:r>
            <a:r>
              <a:rPr lang="en-US" altLang="zh-CN" sz="1400" b="1" dirty="0"/>
              <a:t> </a:t>
            </a:r>
            <a:r>
              <a:rPr lang="en-US" altLang="zh-CN" sz="1400" b="1" dirty="0" smtClean="0"/>
              <a:t>and </a:t>
            </a:r>
            <a:r>
              <a:rPr lang="en-US" altLang="zh-CN" sz="1400" b="1" dirty="0" err="1" smtClean="0"/>
              <a:t>space.firstPlanningEvent</a:t>
            </a:r>
            <a:r>
              <a:rPr lang="en-US" altLang="zh-CN" sz="1400" b="1" dirty="0" smtClean="0"/>
              <a:t>())</a:t>
            </a:r>
            <a:endParaRPr lang="en-US" altLang="zh-CN" sz="1400" b="1" dirty="0"/>
          </a:p>
          <a:p>
            <a:r>
              <a:rPr lang="en-US" altLang="zh-CN" sz="1400" b="1" dirty="0" smtClean="0"/>
              <a:t>    Task </a:t>
            </a:r>
            <a:r>
              <a:rPr lang="en-US" altLang="zh-CN" sz="1400" b="1" dirty="0" err="1"/>
              <a:t>pevent</a:t>
            </a:r>
            <a:r>
              <a:rPr lang="en-US" altLang="zh-CN" sz="1400" b="1" dirty="0"/>
              <a:t> = </a:t>
            </a:r>
            <a:r>
              <a:rPr lang="en-US" altLang="zh-CN" sz="1400" b="1" dirty="0" err="1"/>
              <a:t>space.firstPlanningEvent</a:t>
            </a:r>
            <a:r>
              <a:rPr lang="en-US" altLang="zh-CN" sz="1400" b="1" dirty="0"/>
              <a:t>();</a:t>
            </a:r>
          </a:p>
          <a:p>
            <a:r>
              <a:rPr lang="en-US" altLang="zh-CN" sz="1400" b="1" dirty="0" smtClean="0"/>
              <a:t>    if(</a:t>
            </a:r>
            <a:r>
              <a:rPr lang="en-US" altLang="zh-CN" sz="1400" b="1" dirty="0" err="1" smtClean="0"/>
              <a:t>pevent.realStartTime</a:t>
            </a:r>
            <a:r>
              <a:rPr lang="en-US" altLang="zh-CN" sz="1400" b="1" dirty="0" smtClean="0"/>
              <a:t> </a:t>
            </a:r>
            <a:r>
              <a:rPr lang="en-US" altLang="zh-CN" sz="1400" b="1" dirty="0"/>
              <a:t>&lt; time + </a:t>
            </a:r>
            <a:r>
              <a:rPr lang="en-US" altLang="zh-CN" sz="1400" b="1" dirty="0" err="1"/>
              <a:t>router.hops</a:t>
            </a:r>
            <a:r>
              <a:rPr lang="en-US" altLang="zh-CN" sz="1400" b="1" dirty="0"/>
              <a:t>(parkingLot.in, </a:t>
            </a:r>
            <a:r>
              <a:rPr lang="en-US" altLang="zh-CN" sz="1400" b="1" dirty="0" err="1"/>
              <a:t>space.location</a:t>
            </a:r>
            <a:r>
              <a:rPr lang="en-US" altLang="zh-CN" sz="1400" b="1" dirty="0"/>
              <a:t>))</a:t>
            </a:r>
          </a:p>
          <a:p>
            <a:r>
              <a:rPr lang="en-US" altLang="zh-CN" sz="1400" b="1" dirty="0" smtClean="0"/>
              <a:t>        </a:t>
            </a:r>
            <a:r>
              <a:rPr lang="en-US" altLang="zh-CN" sz="1400" b="1" dirty="0" err="1" smtClean="0"/>
              <a:t>fessibleSpace</a:t>
            </a:r>
            <a:r>
              <a:rPr lang="en-US" altLang="zh-CN" sz="1400" b="1" dirty="0" smtClean="0"/>
              <a:t> </a:t>
            </a:r>
            <a:r>
              <a:rPr lang="en-US" altLang="zh-CN" sz="1400" b="1" dirty="0"/>
              <a:t>= </a:t>
            </a:r>
            <a:r>
              <a:rPr lang="en-US" altLang="zh-CN" sz="1400" b="1" dirty="0" err="1"/>
              <a:t>i</a:t>
            </a:r>
            <a:r>
              <a:rPr lang="en-US" altLang="zh-CN" sz="1400" b="1" dirty="0" smtClean="0"/>
              <a:t>;</a:t>
            </a:r>
            <a:endParaRPr lang="en-US" altLang="zh-CN" sz="1400" b="1" dirty="0"/>
          </a:p>
          <a:p>
            <a:r>
              <a:rPr lang="en-US" altLang="zh-CN" sz="1400" b="1" dirty="0"/>
              <a:t> </a:t>
            </a:r>
            <a:r>
              <a:rPr lang="en-US" altLang="zh-CN" sz="1400" b="1" dirty="0" smtClean="0"/>
              <a:t> end if</a:t>
            </a:r>
          </a:p>
          <a:p>
            <a:r>
              <a:rPr lang="en-US" altLang="zh-CN" sz="1400" b="1" dirty="0"/>
              <a:t>e</a:t>
            </a:r>
            <a:r>
              <a:rPr lang="en-US" altLang="zh-CN" sz="1400" b="1" dirty="0" smtClean="0"/>
              <a:t>nd for</a:t>
            </a:r>
          </a:p>
          <a:p>
            <a:endParaRPr lang="zh-CN" altLang="en-US" sz="1400" b="1" dirty="0"/>
          </a:p>
          <a:p>
            <a:r>
              <a:rPr lang="en-US" altLang="zh-CN" sz="1400" b="1" dirty="0"/>
              <a:t>if(</a:t>
            </a:r>
            <a:r>
              <a:rPr lang="en-US" altLang="zh-CN" sz="1400" b="1" dirty="0" err="1"/>
              <a:t>fessibleSpace</a:t>
            </a:r>
            <a:r>
              <a:rPr lang="en-US" altLang="zh-CN" sz="1400" b="1" dirty="0"/>
              <a:t> != -1)</a:t>
            </a:r>
          </a:p>
          <a:p>
            <a:r>
              <a:rPr lang="en-US" altLang="zh-CN" sz="1400" b="1" dirty="0" smtClean="0"/>
              <a:t>    return </a:t>
            </a:r>
            <a:r>
              <a:rPr lang="en-US" altLang="zh-CN" sz="1400" b="1" dirty="0"/>
              <a:t>new </a:t>
            </a:r>
            <a:r>
              <a:rPr lang="en-US" altLang="zh-CN" sz="1400" b="1" dirty="0" err="1"/>
              <a:t>DispatchState</a:t>
            </a:r>
            <a:r>
              <a:rPr lang="en-US" altLang="zh-CN" sz="1400" b="1" dirty="0"/>
              <a:t>(true,fessibleSpace,0);</a:t>
            </a:r>
          </a:p>
          <a:p>
            <a:r>
              <a:rPr lang="en-US" altLang="zh-CN" sz="1400" b="1" dirty="0" smtClean="0"/>
              <a:t>End</a:t>
            </a:r>
          </a:p>
          <a:p>
            <a:endParaRPr lang="zh-CN" altLang="en-US" dirty="0"/>
          </a:p>
          <a:p>
            <a:pPr fontAlgn="base">
              <a:spcBef>
                <a:spcPct val="0"/>
              </a:spcBef>
              <a:spcAft>
                <a:spcPct val="0"/>
              </a:spcAft>
              <a:defRPr/>
            </a:pP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9" name="文本框 5"/>
          <p:cNvSpPr txBox="1">
            <a:spLocks noChangeArrowheads="1"/>
          </p:cNvSpPr>
          <p:nvPr/>
        </p:nvSpPr>
        <p:spPr bwMode="auto">
          <a:xfrm>
            <a:off x="6645436" y="832351"/>
            <a:ext cx="6678931"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b="1" dirty="0" smtClean="0"/>
              <a:t>//</a:t>
            </a:r>
            <a:r>
              <a:rPr lang="zh-CN" altLang="en-US" b="1" dirty="0"/>
              <a:t>看今后一段时间内是否有车位会空出，选出距离最短</a:t>
            </a:r>
            <a:r>
              <a:rPr lang="zh-CN" altLang="en-US" b="1" dirty="0" smtClean="0"/>
              <a:t>的</a:t>
            </a:r>
            <a:r>
              <a:rPr lang="en-US" altLang="zh-CN" b="1" dirty="0" smtClean="0"/>
              <a:t>,</a:t>
            </a:r>
            <a:r>
              <a:rPr lang="zh-CN" altLang="en-US" b="1" dirty="0" smtClean="0"/>
              <a:t>记录延时</a:t>
            </a:r>
            <a:endParaRPr lang="zh-CN" altLang="en-US" b="1" dirty="0"/>
          </a:p>
          <a:p>
            <a:r>
              <a:rPr lang="en-US" altLang="zh-CN" sz="1400" b="1" dirty="0"/>
              <a:t>delay = 0;</a:t>
            </a:r>
          </a:p>
          <a:p>
            <a:r>
              <a:rPr lang="en-US" altLang="zh-CN" sz="1400" b="1" dirty="0"/>
              <a:t>For  </a:t>
            </a:r>
            <a:r>
              <a:rPr lang="en-US" altLang="zh-CN" sz="1400" b="1" dirty="0" err="1"/>
              <a:t>i</a:t>
            </a:r>
            <a:r>
              <a:rPr lang="en-US" altLang="zh-CN" sz="1400" b="1" dirty="0"/>
              <a:t> from 0 to </a:t>
            </a:r>
            <a:r>
              <a:rPr lang="en-US" altLang="zh-CN" sz="1400" b="1" dirty="0" err="1"/>
              <a:t>parkingLot.allSpaces.size</a:t>
            </a:r>
            <a:r>
              <a:rPr lang="en-US" altLang="zh-CN" sz="1400" b="1" dirty="0"/>
              <a:t>() – 1 and </a:t>
            </a:r>
            <a:r>
              <a:rPr lang="en-US" altLang="zh-CN" sz="1400" b="1" dirty="0" err="1"/>
              <a:t>fessibleSpace</a:t>
            </a:r>
            <a:r>
              <a:rPr lang="en-US" altLang="zh-CN" sz="1400" b="1" dirty="0"/>
              <a:t> == -1 then</a:t>
            </a:r>
          </a:p>
          <a:p>
            <a:r>
              <a:rPr lang="en-US" altLang="zh-CN" sz="1400" b="1" dirty="0"/>
              <a:t>    </a:t>
            </a:r>
            <a:r>
              <a:rPr lang="en-US" altLang="zh-CN" sz="1400" b="1" dirty="0" err="1"/>
              <a:t>ParkingSpace</a:t>
            </a:r>
            <a:r>
              <a:rPr lang="en-US" altLang="zh-CN" sz="1400" b="1" dirty="0"/>
              <a:t> space = </a:t>
            </a:r>
            <a:r>
              <a:rPr lang="en-US" altLang="zh-CN" sz="1400" b="1" dirty="0" err="1"/>
              <a:t>parkingLot.allSpaces.get</a:t>
            </a:r>
            <a:r>
              <a:rPr lang="en-US" altLang="zh-CN" sz="1400" b="1" dirty="0"/>
              <a:t>(</a:t>
            </a:r>
            <a:r>
              <a:rPr lang="en-US" altLang="zh-CN" sz="1400" b="1" dirty="0" err="1"/>
              <a:t>i</a:t>
            </a:r>
            <a:r>
              <a:rPr lang="en-US" altLang="zh-CN" sz="1400" b="1" dirty="0"/>
              <a:t>);</a:t>
            </a:r>
          </a:p>
          <a:p>
            <a:r>
              <a:rPr lang="en-US" altLang="zh-CN" sz="1400" b="1" dirty="0" smtClean="0"/>
              <a:t>    if</a:t>
            </a:r>
            <a:r>
              <a:rPr lang="en-US" altLang="zh-CN" sz="1400" b="1" dirty="0"/>
              <a:t>(!</a:t>
            </a:r>
            <a:r>
              <a:rPr lang="en-US" altLang="zh-CN" sz="1400" b="1" dirty="0" err="1"/>
              <a:t>space.empty</a:t>
            </a:r>
            <a:r>
              <a:rPr lang="en-US" altLang="zh-CN" sz="1400" b="1" dirty="0"/>
              <a:t> and </a:t>
            </a:r>
            <a:r>
              <a:rPr lang="en-US" altLang="zh-CN" sz="1400" b="1" dirty="0" err="1"/>
              <a:t>space.firstPlanningEvent</a:t>
            </a:r>
            <a:r>
              <a:rPr lang="en-US" altLang="zh-CN" sz="1400" b="1" dirty="0"/>
              <a:t>() </a:t>
            </a:r>
          </a:p>
          <a:p>
            <a:r>
              <a:rPr lang="en-US" altLang="zh-CN" sz="1400" b="1" dirty="0"/>
              <a:t>    </a:t>
            </a:r>
            <a:r>
              <a:rPr lang="en-US" altLang="zh-CN" sz="1400" b="1" dirty="0" smtClean="0"/>
              <a:t>    </a:t>
            </a:r>
            <a:r>
              <a:rPr lang="en-US" altLang="zh-CN" sz="1400" b="1" dirty="0" err="1" smtClean="0"/>
              <a:t>fessibleSpace</a:t>
            </a:r>
            <a:r>
              <a:rPr lang="en-US" altLang="zh-CN" sz="1400" b="1" dirty="0" smtClean="0"/>
              <a:t> </a:t>
            </a:r>
            <a:r>
              <a:rPr lang="en-US" altLang="zh-CN" sz="1400" b="1" dirty="0"/>
              <a:t>= </a:t>
            </a:r>
            <a:r>
              <a:rPr lang="en-US" altLang="zh-CN" sz="1400" b="1" dirty="0" err="1"/>
              <a:t>i</a:t>
            </a:r>
            <a:r>
              <a:rPr lang="en-US" altLang="zh-CN" sz="1400" b="1" dirty="0"/>
              <a:t>;</a:t>
            </a:r>
          </a:p>
          <a:p>
            <a:r>
              <a:rPr lang="en-US" altLang="zh-CN" sz="1400" b="1" dirty="0"/>
              <a:t>    </a:t>
            </a:r>
            <a:r>
              <a:rPr lang="en-US" altLang="zh-CN" sz="1400" b="1" dirty="0" smtClean="0"/>
              <a:t>    delay </a:t>
            </a:r>
            <a:r>
              <a:rPr lang="en-US" altLang="zh-CN" sz="1400" b="1" dirty="0"/>
              <a:t>= 1  +   </a:t>
            </a:r>
            <a:r>
              <a:rPr lang="en-US" altLang="zh-CN" sz="1400" b="1" dirty="0" err="1"/>
              <a:t>space.firstPlanningEvent</a:t>
            </a:r>
            <a:r>
              <a:rPr lang="en-US" altLang="zh-CN" sz="1400" b="1" dirty="0"/>
              <a:t>().</a:t>
            </a:r>
            <a:r>
              <a:rPr lang="en-US" altLang="zh-CN" sz="1400" b="1" dirty="0" err="1" smtClean="0"/>
              <a:t>realStartTime</a:t>
            </a:r>
            <a:endParaRPr lang="en-US" altLang="zh-CN" sz="1400" b="1" dirty="0" smtClean="0"/>
          </a:p>
          <a:p>
            <a:r>
              <a:rPr lang="en-US" altLang="zh-CN" sz="1400" b="1" dirty="0"/>
              <a:t> </a:t>
            </a:r>
            <a:r>
              <a:rPr lang="en-US" altLang="zh-CN" sz="1400" b="1" dirty="0" smtClean="0"/>
              <a:t>            - </a:t>
            </a:r>
            <a:r>
              <a:rPr lang="en-US" altLang="zh-CN" sz="1400" b="1" dirty="0"/>
              <a:t>time - </a:t>
            </a:r>
            <a:r>
              <a:rPr lang="en-US" altLang="zh-CN" sz="1400" b="1" dirty="0" err="1"/>
              <a:t>router.hops</a:t>
            </a:r>
            <a:r>
              <a:rPr lang="en-US" altLang="zh-CN" sz="1400" b="1" dirty="0"/>
              <a:t>(parkingLot.in, </a:t>
            </a:r>
            <a:r>
              <a:rPr lang="en-US" altLang="zh-CN" sz="1400" b="1" dirty="0" err="1" smtClean="0"/>
              <a:t>space.location</a:t>
            </a:r>
            <a:r>
              <a:rPr lang="en-US" altLang="zh-CN" sz="1400" b="1" dirty="0"/>
              <a:t>) ;</a:t>
            </a:r>
          </a:p>
          <a:p>
            <a:r>
              <a:rPr lang="en-US" altLang="zh-CN" sz="1400" b="1" dirty="0" smtClean="0"/>
              <a:t>    end if</a:t>
            </a:r>
          </a:p>
          <a:p>
            <a:r>
              <a:rPr lang="en-US" altLang="zh-CN" sz="1400" b="1" dirty="0" smtClean="0"/>
              <a:t>End for</a:t>
            </a:r>
            <a:endParaRPr lang="en-US" altLang="zh-CN" sz="1400" b="1" dirty="0"/>
          </a:p>
          <a:p>
            <a:endParaRPr lang="zh-CN" altLang="en-US" sz="1400" b="1" dirty="0"/>
          </a:p>
          <a:p>
            <a:r>
              <a:rPr lang="en-US" altLang="zh-CN" sz="1400" b="1" dirty="0"/>
              <a:t>if(</a:t>
            </a:r>
            <a:r>
              <a:rPr lang="en-US" altLang="zh-CN" sz="1400" b="1" dirty="0" err="1"/>
              <a:t>fessibleSpace</a:t>
            </a:r>
            <a:r>
              <a:rPr lang="en-US" altLang="zh-CN" sz="1400" b="1" dirty="0"/>
              <a:t> != -1){</a:t>
            </a:r>
          </a:p>
          <a:p>
            <a:r>
              <a:rPr lang="en-US" altLang="zh-CN" sz="1400" b="1" dirty="0" smtClean="0"/>
              <a:t>    return </a:t>
            </a:r>
            <a:r>
              <a:rPr lang="en-US" altLang="zh-CN" sz="1400" b="1" dirty="0"/>
              <a:t>new </a:t>
            </a:r>
            <a:r>
              <a:rPr lang="en-US" altLang="zh-CN" sz="1400" b="1" dirty="0" err="1"/>
              <a:t>DispatchState</a:t>
            </a:r>
            <a:r>
              <a:rPr lang="en-US" altLang="zh-CN" sz="1400" b="1" dirty="0"/>
              <a:t>(</a:t>
            </a:r>
            <a:r>
              <a:rPr lang="en-US" altLang="zh-CN" sz="1400" b="1" dirty="0" err="1"/>
              <a:t>true,fessibleSpace,delay</a:t>
            </a:r>
            <a:r>
              <a:rPr lang="en-US" altLang="zh-CN" sz="1400" b="1" dirty="0"/>
              <a:t>);</a:t>
            </a:r>
          </a:p>
          <a:p>
            <a:r>
              <a:rPr lang="en-US" altLang="zh-CN" sz="1400" b="1" dirty="0" smtClean="0"/>
              <a:t>End if</a:t>
            </a:r>
            <a:endParaRPr lang="en-US" altLang="zh-CN" sz="1400" b="1" dirty="0"/>
          </a:p>
          <a:p>
            <a:endParaRPr lang="zh-CN" altLang="en-US" sz="1400" b="1" dirty="0"/>
          </a:p>
          <a:p>
            <a:r>
              <a:rPr lang="en-US" altLang="zh-CN" sz="1400" b="1" dirty="0"/>
              <a:t>//</a:t>
            </a:r>
            <a:r>
              <a:rPr lang="zh-CN" altLang="en-US" sz="1400" b="1" dirty="0"/>
              <a:t>无车位可供调度</a:t>
            </a:r>
          </a:p>
          <a:p>
            <a:r>
              <a:rPr lang="en-US" altLang="zh-CN" sz="1400" b="1" dirty="0"/>
              <a:t>return new </a:t>
            </a:r>
            <a:r>
              <a:rPr lang="en-US" altLang="zh-CN" sz="1400" b="1" dirty="0" err="1"/>
              <a:t>DispatchState</a:t>
            </a:r>
            <a:r>
              <a:rPr lang="en-US" altLang="zh-CN" sz="1400" b="1" dirty="0"/>
              <a:t>(false,-1,-1);</a:t>
            </a:r>
            <a:endParaRPr lang="en-US" altLang="zh-CN" sz="1400" b="1" dirty="0">
              <a:solidFill>
                <a:schemeClr val="tx1">
                  <a:lumMod val="85000"/>
                  <a:lumOff val="15000"/>
                </a:schemeClr>
              </a:solidFill>
              <a:latin typeface="华文细黑" panose="02010600040101010101" pitchFamily="2" charset="-122"/>
              <a:ea typeface="华文细黑" panose="02010600040101010101" pitchFamily="2" charset="-122"/>
            </a:endParaRPr>
          </a:p>
          <a:p>
            <a:r>
              <a:rPr lang="en-US" altLang="zh-CN" sz="1400" b="1" dirty="0" smtClean="0"/>
              <a:t>end</a:t>
            </a:r>
            <a:endParaRPr lang="zh-CN" altLang="en-US" sz="1400" b="1" dirty="0"/>
          </a:p>
          <a:p>
            <a:pPr fontAlgn="base">
              <a:spcBef>
                <a:spcPct val="0"/>
              </a:spcBef>
              <a:spcAft>
                <a:spcPct val="0"/>
              </a:spcAft>
              <a:defRPr/>
            </a:pP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555996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136581" y="2586490"/>
            <a:ext cx="5918837" cy="1685020"/>
            <a:chOff x="3136581" y="2620011"/>
            <a:chExt cx="5918837" cy="1685020"/>
          </a:xfrm>
        </p:grpSpPr>
        <p:grpSp>
          <p:nvGrpSpPr>
            <p:cNvPr id="5" name="组合 4"/>
            <p:cNvGrpSpPr/>
            <p:nvPr/>
          </p:nvGrpSpPr>
          <p:grpSpPr>
            <a:xfrm>
              <a:off x="5362465" y="2620011"/>
              <a:ext cx="1467068" cy="1199901"/>
              <a:chOff x="5376098" y="2848925"/>
              <a:chExt cx="1467068" cy="1199901"/>
            </a:xfrm>
          </p:grpSpPr>
          <p:sp>
            <p:nvSpPr>
              <p:cNvPr id="18" name="文本框 13"/>
              <p:cNvSpPr txBox="1">
                <a:spLocks noChangeArrowheads="1"/>
              </p:cNvSpPr>
              <p:nvPr/>
            </p:nvSpPr>
            <p:spPr bwMode="auto">
              <a:xfrm>
                <a:off x="5376098" y="364871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solidFill>
                      <a:srgbClr val="595959"/>
                    </a:solidFill>
                    <a:latin typeface="华文细黑" panose="02010600040101010101" pitchFamily="2" charset="-122"/>
                    <a:ea typeface="华文细黑" panose="02010600040101010101" pitchFamily="2" charset="-122"/>
                  </a:rPr>
                  <a:t>总结与任务</a:t>
                </a:r>
                <a:endParaRPr lang="zh-CN" altLang="en-US" sz="2000" dirty="0">
                  <a:solidFill>
                    <a:srgbClr val="595959"/>
                  </a:solidFill>
                  <a:latin typeface="华文细黑" panose="02010600040101010101" pitchFamily="2" charset="-122"/>
                  <a:ea typeface="华文细黑" panose="02010600040101010101" pitchFamily="2" charset="-122"/>
                </a:endParaRPr>
              </a:p>
            </p:txBody>
          </p:sp>
          <p:grpSp>
            <p:nvGrpSpPr>
              <p:cNvPr id="4" name="组合 3"/>
              <p:cNvGrpSpPr/>
              <p:nvPr/>
            </p:nvGrpSpPr>
            <p:grpSpPr>
              <a:xfrm>
                <a:off x="5766091" y="2848925"/>
                <a:ext cx="687082" cy="687082"/>
                <a:chOff x="5797609" y="2848925"/>
                <a:chExt cx="687082" cy="687082"/>
              </a:xfrm>
            </p:grpSpPr>
            <p:sp>
              <p:nvSpPr>
                <p:cNvPr id="3" name="椭圆 2"/>
                <p:cNvSpPr/>
                <p:nvPr/>
              </p:nvSpPr>
              <p:spPr>
                <a:xfrm>
                  <a:off x="5797609" y="2848925"/>
                  <a:ext cx="687082" cy="687082"/>
                </a:xfrm>
                <a:prstGeom prst="ellipse">
                  <a:avLst/>
                </a:prstGeom>
                <a:no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838007" y="2961634"/>
                  <a:ext cx="606287" cy="461665"/>
                </a:xfrm>
                <a:prstGeom prst="rect">
                  <a:avLst/>
                </a:prstGeom>
                <a:noFill/>
              </p:spPr>
              <p:txBody>
                <a:bodyPr wrap="square" rtlCol="0">
                  <a:spAutoFit/>
                </a:bodyPr>
                <a:lstStyle/>
                <a:p>
                  <a:pPr algn="ctr"/>
                  <a:r>
                    <a:rPr lang="en-US" altLang="zh-CN" sz="2400" dirty="0">
                      <a:solidFill>
                        <a:srgbClr val="708265"/>
                      </a:solidFill>
                      <a:latin typeface="华文细黑" panose="02010600040101010101" pitchFamily="2" charset="-122"/>
                      <a:ea typeface="华文细黑" panose="02010600040101010101" pitchFamily="2" charset="-122"/>
                    </a:rPr>
                    <a:t>04</a:t>
                  </a:r>
                  <a:endParaRPr lang="zh-CN" altLang="en-US" sz="2400" dirty="0">
                    <a:solidFill>
                      <a:srgbClr val="708265"/>
                    </a:solidFill>
                    <a:latin typeface="华文细黑" panose="02010600040101010101" pitchFamily="2" charset="-122"/>
                    <a:ea typeface="华文细黑" panose="02010600040101010101" pitchFamily="2" charset="-122"/>
                  </a:endParaRPr>
                </a:p>
              </p:txBody>
            </p:sp>
          </p:grpSp>
        </p:grpSp>
        <p:sp>
          <p:nvSpPr>
            <p:cNvPr id="22" name="文本占位符 2"/>
            <p:cNvSpPr txBox="1">
              <a:spLocks/>
            </p:cNvSpPr>
            <p:nvPr/>
          </p:nvSpPr>
          <p:spPr>
            <a:xfrm>
              <a:off x="3136581" y="3932621"/>
              <a:ext cx="5918837" cy="372410"/>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CSASAADAstudio</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sales template, a more beautiful template please magic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rainMagic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moreMagic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more beautiful template please magic</a:t>
              </a:r>
            </a:p>
          </p:txBody>
        </p:sp>
      </p:gr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spTree>
    <p:extLst>
      <p:ext uri="{BB962C8B-B14F-4D97-AF65-F5344CB8AC3E}">
        <p14:creationId xmlns:p14="http://schemas.microsoft.com/office/powerpoint/2010/main" val="15079944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总结与任务</a:t>
            </a:r>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加油干！</a:t>
            </a:r>
            <a:endParaRPr lang="zh-CN" altLang="en-US" dirty="0"/>
          </a:p>
        </p:txBody>
      </p:sp>
      <p:sp>
        <p:nvSpPr>
          <p:cNvPr id="4" name="자유형 88"/>
          <p:cNvSpPr/>
          <p:nvPr/>
        </p:nvSpPr>
        <p:spPr bwMode="auto">
          <a:xfrm>
            <a:off x="1290480" y="2718655"/>
            <a:ext cx="2557935" cy="2681423"/>
          </a:xfrm>
          <a:custGeom>
            <a:avLst/>
            <a:gdLst>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316480 h 2377440"/>
              <a:gd name="connsiteX5" fmla="*/ 22860 w 2194560"/>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232248 h 2377440"/>
              <a:gd name="connsiteX5" fmla="*/ 22860 w 2194560"/>
              <a:gd name="connsiteY5" fmla="*/ 0 h 2377440"/>
              <a:gd name="connsiteX0" fmla="*/ 22860 w 2201801"/>
              <a:gd name="connsiteY0" fmla="*/ 0 h 2377440"/>
              <a:gd name="connsiteX1" fmla="*/ 2194560 w 2201801"/>
              <a:gd name="connsiteY1" fmla="*/ 137160 h 2377440"/>
              <a:gd name="connsiteX2" fmla="*/ 2049780 w 2201801"/>
              <a:gd name="connsiteY2" fmla="*/ 1965960 h 2377440"/>
              <a:gd name="connsiteX3" fmla="*/ 853440 w 2201801"/>
              <a:gd name="connsiteY3" fmla="*/ 2377440 h 2377440"/>
              <a:gd name="connsiteX4" fmla="*/ 0 w 2201801"/>
              <a:gd name="connsiteY4" fmla="*/ 2232248 h 2377440"/>
              <a:gd name="connsiteX5" fmla="*/ 22860 w 2201801"/>
              <a:gd name="connsiteY5" fmla="*/ 0 h 237744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16104"/>
              <a:gd name="connsiteX1" fmla="*/ 2194560 w 2201801"/>
              <a:gd name="connsiteY1" fmla="*/ 137160 h 2316104"/>
              <a:gd name="connsiteX2" fmla="*/ 2049780 w 2201801"/>
              <a:gd name="connsiteY2" fmla="*/ 1965960 h 2316104"/>
              <a:gd name="connsiteX3" fmla="*/ 1116124 w 2201801"/>
              <a:gd name="connsiteY3" fmla="*/ 2304256 h 2316104"/>
              <a:gd name="connsiteX4" fmla="*/ 0 w 2201801"/>
              <a:gd name="connsiteY4" fmla="*/ 2232248 h 2316104"/>
              <a:gd name="connsiteX5" fmla="*/ 22860 w 2201801"/>
              <a:gd name="connsiteY5" fmla="*/ 0 h 2316104"/>
              <a:gd name="connsiteX0" fmla="*/ 216024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216024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302394"/>
              <a:gd name="connsiteX1" fmla="*/ 2196244 w 2196244"/>
              <a:gd name="connsiteY1" fmla="*/ 36004 h 2302394"/>
              <a:gd name="connsiteX2" fmla="*/ 2049780 w 2196244"/>
              <a:gd name="connsiteY2" fmla="*/ 1893952 h 2302394"/>
              <a:gd name="connsiteX3" fmla="*/ 1116124 w 2196244"/>
              <a:gd name="connsiteY3" fmla="*/ 2232248 h 2302394"/>
              <a:gd name="connsiteX4" fmla="*/ 0 w 2196244"/>
              <a:gd name="connsiteY4" fmla="*/ 2160240 h 2302394"/>
              <a:gd name="connsiteX5" fmla="*/ 180020 w 2196244"/>
              <a:gd name="connsiteY5" fmla="*/ 0 h 23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6244" h="2302394">
                <a:moveTo>
                  <a:pt x="180020" y="0"/>
                </a:moveTo>
                <a:cubicBezTo>
                  <a:pt x="857309" y="70607"/>
                  <a:pt x="1482827" y="69527"/>
                  <a:pt x="2196244" y="36004"/>
                </a:cubicBezTo>
                <a:cubicBezTo>
                  <a:pt x="2181324" y="633028"/>
                  <a:pt x="2129347" y="1853427"/>
                  <a:pt x="2049780" y="1893952"/>
                </a:cubicBezTo>
                <a:cubicBezTo>
                  <a:pt x="1651000" y="2031112"/>
                  <a:pt x="1551293" y="2137976"/>
                  <a:pt x="1116124" y="2232248"/>
                </a:cubicBezTo>
                <a:cubicBezTo>
                  <a:pt x="697811" y="2302394"/>
                  <a:pt x="386738" y="2168927"/>
                  <a:pt x="0" y="2160240"/>
                </a:cubicBezTo>
                <a:cubicBezTo>
                  <a:pt x="112494" y="1412821"/>
                  <a:pt x="149009" y="847792"/>
                  <a:pt x="180020" y="0"/>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5" name="자유형 87"/>
          <p:cNvSpPr/>
          <p:nvPr/>
        </p:nvSpPr>
        <p:spPr bwMode="auto">
          <a:xfrm>
            <a:off x="2692836" y="4704186"/>
            <a:ext cx="841975" cy="578942"/>
          </a:xfrm>
          <a:custGeom>
            <a:avLst/>
            <a:gdLst>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5193"/>
              <a:gd name="connsiteY0" fmla="*/ 684497 h 684497"/>
              <a:gd name="connsiteX1" fmla="*/ 827007 w 1125193"/>
              <a:gd name="connsiteY1" fmla="*/ 0 h 684497"/>
              <a:gd name="connsiteX2" fmla="*/ 1125193 w 1125193"/>
              <a:gd name="connsiteY2" fmla="*/ 302186 h 684497"/>
              <a:gd name="connsiteX3" fmla="*/ 0 w 1125193"/>
              <a:gd name="connsiteY3" fmla="*/ 684497 h 684497"/>
              <a:gd name="connsiteX0" fmla="*/ 0 w 1109869"/>
              <a:gd name="connsiteY0" fmla="*/ 684497 h 684497"/>
              <a:gd name="connsiteX1" fmla="*/ 827007 w 1109869"/>
              <a:gd name="connsiteY1" fmla="*/ 0 h 684497"/>
              <a:gd name="connsiteX2" fmla="*/ 1109869 w 1109869"/>
              <a:gd name="connsiteY2" fmla="*/ 293334 h 684497"/>
              <a:gd name="connsiteX3" fmla="*/ 0 w 1109869"/>
              <a:gd name="connsiteY3" fmla="*/ 684497 h 684497"/>
              <a:gd name="connsiteX0" fmla="*/ 0 w 1111718"/>
              <a:gd name="connsiteY0" fmla="*/ 684497 h 684497"/>
              <a:gd name="connsiteX1" fmla="*/ 827007 w 1111718"/>
              <a:gd name="connsiteY1" fmla="*/ 0 h 684497"/>
              <a:gd name="connsiteX2" fmla="*/ 1111718 w 1111718"/>
              <a:gd name="connsiteY2" fmla="*/ 287291 h 684497"/>
              <a:gd name="connsiteX3" fmla="*/ 0 w 1111718"/>
              <a:gd name="connsiteY3" fmla="*/ 684497 h 684497"/>
              <a:gd name="connsiteX0" fmla="*/ 0 w 1113567"/>
              <a:gd name="connsiteY0" fmla="*/ 684497 h 684497"/>
              <a:gd name="connsiteX1" fmla="*/ 827007 w 1113567"/>
              <a:gd name="connsiteY1" fmla="*/ 0 h 684497"/>
              <a:gd name="connsiteX2" fmla="*/ 1113567 w 1113567"/>
              <a:gd name="connsiteY2" fmla="*/ 272819 h 684497"/>
              <a:gd name="connsiteX3" fmla="*/ 0 w 1113567"/>
              <a:gd name="connsiteY3" fmla="*/ 684497 h 684497"/>
              <a:gd name="connsiteX0" fmla="*/ 0 w 1118278"/>
              <a:gd name="connsiteY0" fmla="*/ 684497 h 684497"/>
              <a:gd name="connsiteX1" fmla="*/ 827007 w 1118278"/>
              <a:gd name="connsiteY1" fmla="*/ 0 h 684497"/>
              <a:gd name="connsiteX2" fmla="*/ 1118278 w 1118278"/>
              <a:gd name="connsiteY2" fmla="*/ 292399 h 684497"/>
              <a:gd name="connsiteX3" fmla="*/ 0 w 1118278"/>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Lst>
            <a:ahLst/>
            <a:cxnLst>
              <a:cxn ang="0">
                <a:pos x="connsiteX0" y="connsiteY0"/>
              </a:cxn>
              <a:cxn ang="0">
                <a:pos x="connsiteX1" y="connsiteY1"/>
              </a:cxn>
              <a:cxn ang="0">
                <a:pos x="connsiteX2" y="connsiteY2"/>
              </a:cxn>
              <a:cxn ang="0">
                <a:pos x="connsiteX3" y="connsiteY3"/>
              </a:cxn>
            </a:cxnLst>
            <a:rect l="l" t="t" r="r" b="b"/>
            <a:pathLst>
              <a:path w="1117265" h="684497">
                <a:moveTo>
                  <a:pt x="0" y="684497"/>
                </a:moveTo>
                <a:cubicBezTo>
                  <a:pt x="281310" y="578055"/>
                  <a:pt x="563915" y="445084"/>
                  <a:pt x="827007" y="0"/>
                </a:cubicBezTo>
                <a:cubicBezTo>
                  <a:pt x="830800" y="112603"/>
                  <a:pt x="947335" y="344380"/>
                  <a:pt x="1117265" y="283547"/>
                </a:cubicBezTo>
                <a:cubicBezTo>
                  <a:pt x="779033" y="454015"/>
                  <a:pt x="330704" y="612949"/>
                  <a:pt x="0" y="684497"/>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6" name="자유형 200"/>
          <p:cNvSpPr/>
          <p:nvPr/>
        </p:nvSpPr>
        <p:spPr bwMode="auto">
          <a:xfrm>
            <a:off x="1512011" y="2795365"/>
            <a:ext cx="2299557" cy="460091"/>
          </a:xfrm>
          <a:custGeom>
            <a:avLst/>
            <a:gdLst>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07084"/>
              <a:gd name="connsiteY0" fmla="*/ 0 h 465666"/>
              <a:gd name="connsiteX1" fmla="*/ 2207084 w 2207084"/>
              <a:gd name="connsiteY1" fmla="*/ 33453 h 465666"/>
              <a:gd name="connsiteX2" fmla="*/ 2192867 w 2207084"/>
              <a:gd name="connsiteY2" fmla="*/ 465666 h 465666"/>
              <a:gd name="connsiteX3" fmla="*/ 16933 w 2207084"/>
              <a:gd name="connsiteY3" fmla="*/ 381000 h 465666"/>
              <a:gd name="connsiteX4" fmla="*/ 0 w 2207084"/>
              <a:gd name="connsiteY4" fmla="*/ 0 h 465666"/>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29911 w 2190151"/>
              <a:gd name="connsiteY0" fmla="*/ 0 h 468216"/>
              <a:gd name="connsiteX1" fmla="*/ 2190151 w 2190151"/>
              <a:gd name="connsiteY1" fmla="*/ 36003 h 468216"/>
              <a:gd name="connsiteX2" fmla="*/ 2175934 w 2190151"/>
              <a:gd name="connsiteY2" fmla="*/ 468216 h 468216"/>
              <a:gd name="connsiteX3" fmla="*/ 0 w 2190151"/>
              <a:gd name="connsiteY3" fmla="*/ 383550 h 468216"/>
              <a:gd name="connsiteX4" fmla="*/ 29911 w 2190151"/>
              <a:gd name="connsiteY4" fmla="*/ 0 h 468216"/>
              <a:gd name="connsiteX0" fmla="*/ 0 w 2160240"/>
              <a:gd name="connsiteY0" fmla="*/ 0 h 468216"/>
              <a:gd name="connsiteX1" fmla="*/ 2160240 w 2160240"/>
              <a:gd name="connsiteY1" fmla="*/ 36003 h 468216"/>
              <a:gd name="connsiteX2" fmla="*/ 2146023 w 2160240"/>
              <a:gd name="connsiteY2" fmla="*/ 468216 h 468216"/>
              <a:gd name="connsiteX3" fmla="*/ 0 w 2160240"/>
              <a:gd name="connsiteY3" fmla="*/ 360039 h 468216"/>
              <a:gd name="connsiteX4" fmla="*/ 0 w 2160240"/>
              <a:gd name="connsiteY4" fmla="*/ 0 h 468216"/>
              <a:gd name="connsiteX0" fmla="*/ 2144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21444 w 2181684"/>
              <a:gd name="connsiteY4" fmla="*/ 0 h 468216"/>
              <a:gd name="connsiteX0" fmla="*/ 1509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15094 w 2181684"/>
              <a:gd name="connsiteY4" fmla="*/ 0 h 468216"/>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56222"/>
              <a:gd name="connsiteX1" fmla="*/ 2181684 w 2181684"/>
              <a:gd name="connsiteY1" fmla="*/ 36003 h 456222"/>
              <a:gd name="connsiteX2" fmla="*/ 2145679 w 2181684"/>
              <a:gd name="connsiteY2" fmla="*/ 432047 h 456222"/>
              <a:gd name="connsiteX3" fmla="*/ 0 w 2181684"/>
              <a:gd name="connsiteY3" fmla="*/ 378258 h 456222"/>
              <a:gd name="connsiteX4" fmla="*/ 15094 w 2181684"/>
              <a:gd name="connsiteY4" fmla="*/ 0 h 456222"/>
              <a:gd name="connsiteX0" fmla="*/ 15094 w 2181684"/>
              <a:gd name="connsiteY0" fmla="*/ 0 h 462758"/>
              <a:gd name="connsiteX1" fmla="*/ 2181684 w 2181684"/>
              <a:gd name="connsiteY1" fmla="*/ 36003 h 462758"/>
              <a:gd name="connsiteX2" fmla="*/ 2171699 w 2181684"/>
              <a:gd name="connsiteY2" fmla="*/ 438583 h 462758"/>
              <a:gd name="connsiteX3" fmla="*/ 0 w 2181684"/>
              <a:gd name="connsiteY3" fmla="*/ 378258 h 462758"/>
              <a:gd name="connsiteX4" fmla="*/ 15094 w 2181684"/>
              <a:gd name="connsiteY4" fmla="*/ 0 h 462758"/>
              <a:gd name="connsiteX0" fmla="*/ 21443 w 2181684"/>
              <a:gd name="connsiteY0" fmla="*/ 0 h 498763"/>
              <a:gd name="connsiteX1" fmla="*/ 2181684 w 2181684"/>
              <a:gd name="connsiteY1" fmla="*/ 72008 h 498763"/>
              <a:gd name="connsiteX2" fmla="*/ 2171699 w 2181684"/>
              <a:gd name="connsiteY2" fmla="*/ 474588 h 498763"/>
              <a:gd name="connsiteX3" fmla="*/ 0 w 2181684"/>
              <a:gd name="connsiteY3" fmla="*/ 414263 h 498763"/>
              <a:gd name="connsiteX4" fmla="*/ 21443 w 2181684"/>
              <a:gd name="connsiteY4" fmla="*/ 0 h 498763"/>
              <a:gd name="connsiteX0" fmla="*/ 21443 w 2181683"/>
              <a:gd name="connsiteY0" fmla="*/ 0 h 498763"/>
              <a:gd name="connsiteX1" fmla="*/ 2181683 w 2181683"/>
              <a:gd name="connsiteY1" fmla="*/ 36005 h 498763"/>
              <a:gd name="connsiteX2" fmla="*/ 2171699 w 2181683"/>
              <a:gd name="connsiteY2" fmla="*/ 474588 h 498763"/>
              <a:gd name="connsiteX3" fmla="*/ 0 w 2181683"/>
              <a:gd name="connsiteY3" fmla="*/ 414263 h 498763"/>
              <a:gd name="connsiteX4" fmla="*/ 21443 w 2181683"/>
              <a:gd name="connsiteY4" fmla="*/ 0 h 498763"/>
              <a:gd name="connsiteX0" fmla="*/ 21443 w 2181683"/>
              <a:gd name="connsiteY0" fmla="*/ 0 h 466660"/>
              <a:gd name="connsiteX1" fmla="*/ 2181683 w 2181683"/>
              <a:gd name="connsiteY1" fmla="*/ 36005 h 466660"/>
              <a:gd name="connsiteX2" fmla="*/ 2145680 w 2181683"/>
              <a:gd name="connsiteY2" fmla="*/ 432049 h 466660"/>
              <a:gd name="connsiteX3" fmla="*/ 0 w 2181683"/>
              <a:gd name="connsiteY3" fmla="*/ 414263 h 466660"/>
              <a:gd name="connsiteX4" fmla="*/ 21443 w 2181683"/>
              <a:gd name="connsiteY4" fmla="*/ 0 h 466660"/>
              <a:gd name="connsiteX0" fmla="*/ 21443 w 2181683"/>
              <a:gd name="connsiteY0" fmla="*/ 0 h 441574"/>
              <a:gd name="connsiteX1" fmla="*/ 2181683 w 2181683"/>
              <a:gd name="connsiteY1" fmla="*/ 36005 h 441574"/>
              <a:gd name="connsiteX2" fmla="*/ 2161555 w 2181683"/>
              <a:gd name="connsiteY2" fmla="*/ 441574 h 441574"/>
              <a:gd name="connsiteX3" fmla="*/ 0 w 2181683"/>
              <a:gd name="connsiteY3" fmla="*/ 414263 h 441574"/>
              <a:gd name="connsiteX4" fmla="*/ 21443 w 2181683"/>
              <a:gd name="connsiteY4" fmla="*/ 0 h 441574"/>
              <a:gd name="connsiteX0" fmla="*/ 21443 w 2181683"/>
              <a:gd name="connsiteY0" fmla="*/ 0 h 441574"/>
              <a:gd name="connsiteX1" fmla="*/ 2181683 w 2181683"/>
              <a:gd name="connsiteY1" fmla="*/ 36005 h 441574"/>
              <a:gd name="connsiteX2" fmla="*/ 2171080 w 2181683"/>
              <a:gd name="connsiteY2" fmla="*/ 441574 h 441574"/>
              <a:gd name="connsiteX3" fmla="*/ 0 w 2181683"/>
              <a:gd name="connsiteY3" fmla="*/ 414263 h 441574"/>
              <a:gd name="connsiteX4" fmla="*/ 21443 w 2181683"/>
              <a:gd name="connsiteY4" fmla="*/ 0 h 441574"/>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13233 w 2173473"/>
              <a:gd name="connsiteY0" fmla="*/ 0 h 471835"/>
              <a:gd name="connsiteX1" fmla="*/ 2173473 w 2173473"/>
              <a:gd name="connsiteY1" fmla="*/ 36005 h 471835"/>
              <a:gd name="connsiteX2" fmla="*/ 2162870 w 2173473"/>
              <a:gd name="connsiteY2" fmla="*/ 441574 h 471835"/>
              <a:gd name="connsiteX3" fmla="*/ 0 w 2173473"/>
              <a:gd name="connsiteY3" fmla="*/ 377428 h 471835"/>
              <a:gd name="connsiteX4" fmla="*/ 13233 w 2173473"/>
              <a:gd name="connsiteY4" fmla="*/ 0 h 471835"/>
              <a:gd name="connsiteX0" fmla="*/ 15627 w 2175867"/>
              <a:gd name="connsiteY0" fmla="*/ 0 h 441574"/>
              <a:gd name="connsiteX1" fmla="*/ 2175867 w 2175867"/>
              <a:gd name="connsiteY1" fmla="*/ 36005 h 441574"/>
              <a:gd name="connsiteX2" fmla="*/ 2165264 w 2175867"/>
              <a:gd name="connsiteY2" fmla="*/ 441574 h 441574"/>
              <a:gd name="connsiteX3" fmla="*/ 0 w 2175867"/>
              <a:gd name="connsiteY3" fmla="*/ 354372 h 441574"/>
              <a:gd name="connsiteX4" fmla="*/ 15627 w 2175867"/>
              <a:gd name="connsiteY4" fmla="*/ 0 h 441574"/>
              <a:gd name="connsiteX0" fmla="*/ 15627 w 2175867"/>
              <a:gd name="connsiteY0" fmla="*/ 0 h 454274"/>
              <a:gd name="connsiteX1" fmla="*/ 2175867 w 2175867"/>
              <a:gd name="connsiteY1" fmla="*/ 48705 h 454274"/>
              <a:gd name="connsiteX2" fmla="*/ 2165264 w 2175867"/>
              <a:gd name="connsiteY2" fmla="*/ 454274 h 454274"/>
              <a:gd name="connsiteX3" fmla="*/ 0 w 2175867"/>
              <a:gd name="connsiteY3" fmla="*/ 367072 h 454274"/>
              <a:gd name="connsiteX4" fmla="*/ 15627 w 2175867"/>
              <a:gd name="connsiteY4" fmla="*/ 0 h 454274"/>
              <a:gd name="connsiteX0" fmla="*/ 15627 w 2179042"/>
              <a:gd name="connsiteY0" fmla="*/ 0 h 454274"/>
              <a:gd name="connsiteX1" fmla="*/ 2179042 w 2179042"/>
              <a:gd name="connsiteY1" fmla="*/ 39180 h 454274"/>
              <a:gd name="connsiteX2" fmla="*/ 2165264 w 2179042"/>
              <a:gd name="connsiteY2" fmla="*/ 454274 h 454274"/>
              <a:gd name="connsiteX3" fmla="*/ 0 w 2179042"/>
              <a:gd name="connsiteY3" fmla="*/ 367072 h 454274"/>
              <a:gd name="connsiteX4" fmla="*/ 15627 w 2179042"/>
              <a:gd name="connsiteY4" fmla="*/ 0 h 454274"/>
              <a:gd name="connsiteX0" fmla="*/ 15627 w 2179042"/>
              <a:gd name="connsiteY0" fmla="*/ 0 h 397124"/>
              <a:gd name="connsiteX1" fmla="*/ 2179042 w 2179042"/>
              <a:gd name="connsiteY1" fmla="*/ 39180 h 397124"/>
              <a:gd name="connsiteX2" fmla="*/ 2174789 w 2179042"/>
              <a:gd name="connsiteY2" fmla="*/ 397124 h 397124"/>
              <a:gd name="connsiteX3" fmla="*/ 0 w 2179042"/>
              <a:gd name="connsiteY3" fmla="*/ 367072 h 397124"/>
              <a:gd name="connsiteX4" fmla="*/ 15627 w 2179042"/>
              <a:gd name="connsiteY4" fmla="*/ 0 h 397124"/>
              <a:gd name="connsiteX0" fmla="*/ 18802 w 2182217"/>
              <a:gd name="connsiteY0" fmla="*/ 0 h 397124"/>
              <a:gd name="connsiteX1" fmla="*/ 2182217 w 2182217"/>
              <a:gd name="connsiteY1" fmla="*/ 39180 h 397124"/>
              <a:gd name="connsiteX2" fmla="*/ 2177964 w 2182217"/>
              <a:gd name="connsiteY2" fmla="*/ 397124 h 397124"/>
              <a:gd name="connsiteX3" fmla="*/ 0 w 2182217"/>
              <a:gd name="connsiteY3" fmla="*/ 351197 h 397124"/>
              <a:gd name="connsiteX4" fmla="*/ 18802 w 2182217"/>
              <a:gd name="connsiteY4" fmla="*/ 0 h 397124"/>
              <a:gd name="connsiteX0" fmla="*/ 25152 w 2188567"/>
              <a:gd name="connsiteY0" fmla="*/ 0 h 397124"/>
              <a:gd name="connsiteX1" fmla="*/ 2188567 w 2188567"/>
              <a:gd name="connsiteY1" fmla="*/ 39180 h 397124"/>
              <a:gd name="connsiteX2" fmla="*/ 2184314 w 2188567"/>
              <a:gd name="connsiteY2" fmla="*/ 397124 h 397124"/>
              <a:gd name="connsiteX3" fmla="*/ 0 w 2188567"/>
              <a:gd name="connsiteY3" fmla="*/ 367072 h 397124"/>
              <a:gd name="connsiteX4" fmla="*/ 25152 w 2188567"/>
              <a:gd name="connsiteY4" fmla="*/ 0 h 397124"/>
              <a:gd name="connsiteX0" fmla="*/ 25152 w 2188567"/>
              <a:gd name="connsiteY0" fmla="*/ 0 h 381249"/>
              <a:gd name="connsiteX1" fmla="*/ 2188567 w 2188567"/>
              <a:gd name="connsiteY1" fmla="*/ 39180 h 381249"/>
              <a:gd name="connsiteX2" fmla="*/ 2181139 w 2188567"/>
              <a:gd name="connsiteY2" fmla="*/ 381249 h 381249"/>
              <a:gd name="connsiteX3" fmla="*/ 0 w 2188567"/>
              <a:gd name="connsiteY3" fmla="*/ 367072 h 381249"/>
              <a:gd name="connsiteX4" fmla="*/ 25152 w 2188567"/>
              <a:gd name="connsiteY4" fmla="*/ 0 h 381249"/>
              <a:gd name="connsiteX0" fmla="*/ 25152 w 2188567"/>
              <a:gd name="connsiteY0" fmla="*/ 0 h 411696"/>
              <a:gd name="connsiteX1" fmla="*/ 2188567 w 2188567"/>
              <a:gd name="connsiteY1" fmla="*/ 39180 h 411696"/>
              <a:gd name="connsiteX2" fmla="*/ 2181139 w 2188567"/>
              <a:gd name="connsiteY2" fmla="*/ 381249 h 411696"/>
              <a:gd name="connsiteX3" fmla="*/ 0 w 2188567"/>
              <a:gd name="connsiteY3" fmla="*/ 367072 h 411696"/>
              <a:gd name="connsiteX4" fmla="*/ 25152 w 2188567"/>
              <a:gd name="connsiteY4" fmla="*/ 0 h 411696"/>
              <a:gd name="connsiteX0" fmla="*/ 25152 w 2188567"/>
              <a:gd name="connsiteY0" fmla="*/ 0 h 436265"/>
              <a:gd name="connsiteX1" fmla="*/ 2188567 w 2188567"/>
              <a:gd name="connsiteY1" fmla="*/ 39180 h 436265"/>
              <a:gd name="connsiteX2" fmla="*/ 2181139 w 2188567"/>
              <a:gd name="connsiteY2" fmla="*/ 381249 h 436265"/>
              <a:gd name="connsiteX3" fmla="*/ 0 w 2188567"/>
              <a:gd name="connsiteY3" fmla="*/ 367072 h 436265"/>
              <a:gd name="connsiteX4" fmla="*/ 25152 w 218856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357" h="436265">
                <a:moveTo>
                  <a:pt x="16942" y="0"/>
                </a:moveTo>
                <a:cubicBezTo>
                  <a:pt x="639962" y="54762"/>
                  <a:pt x="1398909" y="66757"/>
                  <a:pt x="2180357" y="39180"/>
                </a:cubicBezTo>
                <a:cubicBezTo>
                  <a:pt x="2178939" y="158495"/>
                  <a:pt x="2174347" y="261934"/>
                  <a:pt x="2172929" y="381249"/>
                </a:cubicBezTo>
                <a:cubicBezTo>
                  <a:pt x="1395033" y="436265"/>
                  <a:pt x="414147" y="370198"/>
                  <a:pt x="0" y="338745"/>
                </a:cubicBezTo>
                <a:lnTo>
                  <a:pt x="16942"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7" name="자유형 124"/>
          <p:cNvSpPr/>
          <p:nvPr/>
        </p:nvSpPr>
        <p:spPr bwMode="auto">
          <a:xfrm>
            <a:off x="2608165" y="2569819"/>
            <a:ext cx="156445" cy="332634"/>
          </a:xfrm>
          <a:custGeom>
            <a:avLst/>
            <a:gdLst>
              <a:gd name="connsiteX0" fmla="*/ 127000 w 203200"/>
              <a:gd name="connsiteY0" fmla="*/ 0 h 279400"/>
              <a:gd name="connsiteX1" fmla="*/ 0 w 203200"/>
              <a:gd name="connsiteY1" fmla="*/ 279400 h 279400"/>
              <a:gd name="connsiteX2" fmla="*/ 203200 w 203200"/>
              <a:gd name="connsiteY2" fmla="*/ 6350 h 279400"/>
              <a:gd name="connsiteX3" fmla="*/ 127000 w 203200"/>
              <a:gd name="connsiteY3" fmla="*/ 0 h 279400"/>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Lst>
            <a:ahLst/>
            <a:cxnLst>
              <a:cxn ang="0">
                <a:pos x="connsiteX0" y="connsiteY0"/>
              </a:cxn>
              <a:cxn ang="0">
                <a:pos x="connsiteX1" y="connsiteY1"/>
              </a:cxn>
              <a:cxn ang="0">
                <a:pos x="connsiteX2" y="connsiteY2"/>
              </a:cxn>
              <a:cxn ang="0">
                <a:pos x="connsiteX3" y="connsiteY3"/>
              </a:cxn>
            </a:cxnLst>
            <a:rect l="l" t="t" r="r" b="b"/>
            <a:pathLst>
              <a:path w="108012" h="229667">
                <a:moveTo>
                  <a:pt x="65881" y="0"/>
                </a:moveTo>
                <a:cubicBezTo>
                  <a:pt x="13989" y="170218"/>
                  <a:pt x="14807" y="145050"/>
                  <a:pt x="0" y="229667"/>
                </a:cubicBezTo>
                <a:cubicBezTo>
                  <a:pt x="60212" y="160858"/>
                  <a:pt x="80727" y="78247"/>
                  <a:pt x="108012" y="3535"/>
                </a:cubicBezTo>
                <a:lnTo>
                  <a:pt x="65881"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8" name="타원 113"/>
          <p:cNvSpPr/>
          <p:nvPr/>
        </p:nvSpPr>
        <p:spPr bwMode="auto">
          <a:xfrm>
            <a:off x="2579162" y="2238462"/>
            <a:ext cx="357188" cy="357188"/>
          </a:xfrm>
          <a:prstGeom prst="ellipse">
            <a:avLst/>
          </a:pr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r>
              <a:rPr lang="en-US" altLang="ko-KR" dirty="0">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rPr>
              <a:t>1</a:t>
            </a:r>
            <a:endParaRPr lang="ko-KR" altLang="en-US" dirty="0">
              <a:solidFill>
                <a:schemeClr val="bg1"/>
              </a:solidFill>
              <a:latin typeface="华文细黑" panose="02010600040101010101" pitchFamily="2" charset="-122"/>
              <a:cs typeface="+mn-ea"/>
              <a:sym typeface="Arial" panose="020B0604020202020204" pitchFamily="34" charset="0"/>
            </a:endParaRPr>
          </a:p>
        </p:txBody>
      </p:sp>
      <p:sp>
        <p:nvSpPr>
          <p:cNvPr id="9" name="자유형 88"/>
          <p:cNvSpPr/>
          <p:nvPr/>
        </p:nvSpPr>
        <p:spPr bwMode="auto">
          <a:xfrm>
            <a:off x="4817033" y="2795365"/>
            <a:ext cx="2557935" cy="2681423"/>
          </a:xfrm>
          <a:custGeom>
            <a:avLst/>
            <a:gdLst>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316480 h 2377440"/>
              <a:gd name="connsiteX5" fmla="*/ 22860 w 2194560"/>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232248 h 2377440"/>
              <a:gd name="connsiteX5" fmla="*/ 22860 w 2194560"/>
              <a:gd name="connsiteY5" fmla="*/ 0 h 2377440"/>
              <a:gd name="connsiteX0" fmla="*/ 22860 w 2201801"/>
              <a:gd name="connsiteY0" fmla="*/ 0 h 2377440"/>
              <a:gd name="connsiteX1" fmla="*/ 2194560 w 2201801"/>
              <a:gd name="connsiteY1" fmla="*/ 137160 h 2377440"/>
              <a:gd name="connsiteX2" fmla="*/ 2049780 w 2201801"/>
              <a:gd name="connsiteY2" fmla="*/ 1965960 h 2377440"/>
              <a:gd name="connsiteX3" fmla="*/ 853440 w 2201801"/>
              <a:gd name="connsiteY3" fmla="*/ 2377440 h 2377440"/>
              <a:gd name="connsiteX4" fmla="*/ 0 w 2201801"/>
              <a:gd name="connsiteY4" fmla="*/ 2232248 h 2377440"/>
              <a:gd name="connsiteX5" fmla="*/ 22860 w 2201801"/>
              <a:gd name="connsiteY5" fmla="*/ 0 h 237744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16104"/>
              <a:gd name="connsiteX1" fmla="*/ 2194560 w 2201801"/>
              <a:gd name="connsiteY1" fmla="*/ 137160 h 2316104"/>
              <a:gd name="connsiteX2" fmla="*/ 2049780 w 2201801"/>
              <a:gd name="connsiteY2" fmla="*/ 1965960 h 2316104"/>
              <a:gd name="connsiteX3" fmla="*/ 1116124 w 2201801"/>
              <a:gd name="connsiteY3" fmla="*/ 2304256 h 2316104"/>
              <a:gd name="connsiteX4" fmla="*/ 0 w 2201801"/>
              <a:gd name="connsiteY4" fmla="*/ 2232248 h 2316104"/>
              <a:gd name="connsiteX5" fmla="*/ 22860 w 2201801"/>
              <a:gd name="connsiteY5" fmla="*/ 0 h 2316104"/>
              <a:gd name="connsiteX0" fmla="*/ 216024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216024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302394"/>
              <a:gd name="connsiteX1" fmla="*/ 2196244 w 2196244"/>
              <a:gd name="connsiteY1" fmla="*/ 36004 h 2302394"/>
              <a:gd name="connsiteX2" fmla="*/ 2049780 w 2196244"/>
              <a:gd name="connsiteY2" fmla="*/ 1893952 h 2302394"/>
              <a:gd name="connsiteX3" fmla="*/ 1116124 w 2196244"/>
              <a:gd name="connsiteY3" fmla="*/ 2232248 h 2302394"/>
              <a:gd name="connsiteX4" fmla="*/ 0 w 2196244"/>
              <a:gd name="connsiteY4" fmla="*/ 2160240 h 2302394"/>
              <a:gd name="connsiteX5" fmla="*/ 180020 w 2196244"/>
              <a:gd name="connsiteY5" fmla="*/ 0 h 23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6244" h="2302394">
                <a:moveTo>
                  <a:pt x="180020" y="0"/>
                </a:moveTo>
                <a:cubicBezTo>
                  <a:pt x="857309" y="70607"/>
                  <a:pt x="1482827" y="69527"/>
                  <a:pt x="2196244" y="36004"/>
                </a:cubicBezTo>
                <a:cubicBezTo>
                  <a:pt x="2181324" y="633028"/>
                  <a:pt x="2129347" y="1853427"/>
                  <a:pt x="2049780" y="1893952"/>
                </a:cubicBezTo>
                <a:cubicBezTo>
                  <a:pt x="1651000" y="2031112"/>
                  <a:pt x="1551293" y="2137976"/>
                  <a:pt x="1116124" y="2232248"/>
                </a:cubicBezTo>
                <a:cubicBezTo>
                  <a:pt x="697811" y="2302394"/>
                  <a:pt x="386738" y="2168927"/>
                  <a:pt x="0" y="2160240"/>
                </a:cubicBezTo>
                <a:cubicBezTo>
                  <a:pt x="112494" y="1412821"/>
                  <a:pt x="149009" y="847792"/>
                  <a:pt x="180020" y="0"/>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10" name="자유형 87"/>
          <p:cNvSpPr/>
          <p:nvPr/>
        </p:nvSpPr>
        <p:spPr bwMode="auto">
          <a:xfrm>
            <a:off x="6116967" y="4719425"/>
            <a:ext cx="1082584" cy="675669"/>
          </a:xfrm>
          <a:custGeom>
            <a:avLst/>
            <a:gdLst>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5193"/>
              <a:gd name="connsiteY0" fmla="*/ 684497 h 684497"/>
              <a:gd name="connsiteX1" fmla="*/ 827007 w 1125193"/>
              <a:gd name="connsiteY1" fmla="*/ 0 h 684497"/>
              <a:gd name="connsiteX2" fmla="*/ 1125193 w 1125193"/>
              <a:gd name="connsiteY2" fmla="*/ 302186 h 684497"/>
              <a:gd name="connsiteX3" fmla="*/ 0 w 1125193"/>
              <a:gd name="connsiteY3" fmla="*/ 684497 h 684497"/>
              <a:gd name="connsiteX0" fmla="*/ 0 w 1109869"/>
              <a:gd name="connsiteY0" fmla="*/ 684497 h 684497"/>
              <a:gd name="connsiteX1" fmla="*/ 827007 w 1109869"/>
              <a:gd name="connsiteY1" fmla="*/ 0 h 684497"/>
              <a:gd name="connsiteX2" fmla="*/ 1109869 w 1109869"/>
              <a:gd name="connsiteY2" fmla="*/ 293334 h 684497"/>
              <a:gd name="connsiteX3" fmla="*/ 0 w 1109869"/>
              <a:gd name="connsiteY3" fmla="*/ 684497 h 684497"/>
              <a:gd name="connsiteX0" fmla="*/ 0 w 1111718"/>
              <a:gd name="connsiteY0" fmla="*/ 684497 h 684497"/>
              <a:gd name="connsiteX1" fmla="*/ 827007 w 1111718"/>
              <a:gd name="connsiteY1" fmla="*/ 0 h 684497"/>
              <a:gd name="connsiteX2" fmla="*/ 1111718 w 1111718"/>
              <a:gd name="connsiteY2" fmla="*/ 287291 h 684497"/>
              <a:gd name="connsiteX3" fmla="*/ 0 w 1111718"/>
              <a:gd name="connsiteY3" fmla="*/ 684497 h 684497"/>
              <a:gd name="connsiteX0" fmla="*/ 0 w 1113567"/>
              <a:gd name="connsiteY0" fmla="*/ 684497 h 684497"/>
              <a:gd name="connsiteX1" fmla="*/ 827007 w 1113567"/>
              <a:gd name="connsiteY1" fmla="*/ 0 h 684497"/>
              <a:gd name="connsiteX2" fmla="*/ 1113567 w 1113567"/>
              <a:gd name="connsiteY2" fmla="*/ 272819 h 684497"/>
              <a:gd name="connsiteX3" fmla="*/ 0 w 1113567"/>
              <a:gd name="connsiteY3" fmla="*/ 684497 h 684497"/>
              <a:gd name="connsiteX0" fmla="*/ 0 w 1118278"/>
              <a:gd name="connsiteY0" fmla="*/ 684497 h 684497"/>
              <a:gd name="connsiteX1" fmla="*/ 827007 w 1118278"/>
              <a:gd name="connsiteY1" fmla="*/ 0 h 684497"/>
              <a:gd name="connsiteX2" fmla="*/ 1118278 w 1118278"/>
              <a:gd name="connsiteY2" fmla="*/ 292399 h 684497"/>
              <a:gd name="connsiteX3" fmla="*/ 0 w 1118278"/>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Lst>
            <a:ahLst/>
            <a:cxnLst>
              <a:cxn ang="0">
                <a:pos x="connsiteX0" y="connsiteY0"/>
              </a:cxn>
              <a:cxn ang="0">
                <a:pos x="connsiteX1" y="connsiteY1"/>
              </a:cxn>
              <a:cxn ang="0">
                <a:pos x="connsiteX2" y="connsiteY2"/>
              </a:cxn>
              <a:cxn ang="0">
                <a:pos x="connsiteX3" y="connsiteY3"/>
              </a:cxn>
            </a:cxnLst>
            <a:rect l="l" t="t" r="r" b="b"/>
            <a:pathLst>
              <a:path w="1117265" h="684497">
                <a:moveTo>
                  <a:pt x="0" y="684497"/>
                </a:moveTo>
                <a:cubicBezTo>
                  <a:pt x="281310" y="578055"/>
                  <a:pt x="563915" y="445084"/>
                  <a:pt x="827007" y="0"/>
                </a:cubicBezTo>
                <a:cubicBezTo>
                  <a:pt x="830800" y="112603"/>
                  <a:pt x="947335" y="344380"/>
                  <a:pt x="1117265" y="283547"/>
                </a:cubicBezTo>
                <a:cubicBezTo>
                  <a:pt x="779033" y="454015"/>
                  <a:pt x="330704" y="612949"/>
                  <a:pt x="0" y="684497"/>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1" name="자유형 200"/>
          <p:cNvSpPr/>
          <p:nvPr/>
        </p:nvSpPr>
        <p:spPr bwMode="auto">
          <a:xfrm>
            <a:off x="5038564" y="2872075"/>
            <a:ext cx="2299557" cy="460091"/>
          </a:xfrm>
          <a:custGeom>
            <a:avLst/>
            <a:gdLst>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07084"/>
              <a:gd name="connsiteY0" fmla="*/ 0 h 465666"/>
              <a:gd name="connsiteX1" fmla="*/ 2207084 w 2207084"/>
              <a:gd name="connsiteY1" fmla="*/ 33453 h 465666"/>
              <a:gd name="connsiteX2" fmla="*/ 2192867 w 2207084"/>
              <a:gd name="connsiteY2" fmla="*/ 465666 h 465666"/>
              <a:gd name="connsiteX3" fmla="*/ 16933 w 2207084"/>
              <a:gd name="connsiteY3" fmla="*/ 381000 h 465666"/>
              <a:gd name="connsiteX4" fmla="*/ 0 w 2207084"/>
              <a:gd name="connsiteY4" fmla="*/ 0 h 465666"/>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29911 w 2190151"/>
              <a:gd name="connsiteY0" fmla="*/ 0 h 468216"/>
              <a:gd name="connsiteX1" fmla="*/ 2190151 w 2190151"/>
              <a:gd name="connsiteY1" fmla="*/ 36003 h 468216"/>
              <a:gd name="connsiteX2" fmla="*/ 2175934 w 2190151"/>
              <a:gd name="connsiteY2" fmla="*/ 468216 h 468216"/>
              <a:gd name="connsiteX3" fmla="*/ 0 w 2190151"/>
              <a:gd name="connsiteY3" fmla="*/ 383550 h 468216"/>
              <a:gd name="connsiteX4" fmla="*/ 29911 w 2190151"/>
              <a:gd name="connsiteY4" fmla="*/ 0 h 468216"/>
              <a:gd name="connsiteX0" fmla="*/ 0 w 2160240"/>
              <a:gd name="connsiteY0" fmla="*/ 0 h 468216"/>
              <a:gd name="connsiteX1" fmla="*/ 2160240 w 2160240"/>
              <a:gd name="connsiteY1" fmla="*/ 36003 h 468216"/>
              <a:gd name="connsiteX2" fmla="*/ 2146023 w 2160240"/>
              <a:gd name="connsiteY2" fmla="*/ 468216 h 468216"/>
              <a:gd name="connsiteX3" fmla="*/ 0 w 2160240"/>
              <a:gd name="connsiteY3" fmla="*/ 360039 h 468216"/>
              <a:gd name="connsiteX4" fmla="*/ 0 w 2160240"/>
              <a:gd name="connsiteY4" fmla="*/ 0 h 468216"/>
              <a:gd name="connsiteX0" fmla="*/ 2144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21444 w 2181684"/>
              <a:gd name="connsiteY4" fmla="*/ 0 h 468216"/>
              <a:gd name="connsiteX0" fmla="*/ 1509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15094 w 2181684"/>
              <a:gd name="connsiteY4" fmla="*/ 0 h 468216"/>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56222"/>
              <a:gd name="connsiteX1" fmla="*/ 2181684 w 2181684"/>
              <a:gd name="connsiteY1" fmla="*/ 36003 h 456222"/>
              <a:gd name="connsiteX2" fmla="*/ 2145679 w 2181684"/>
              <a:gd name="connsiteY2" fmla="*/ 432047 h 456222"/>
              <a:gd name="connsiteX3" fmla="*/ 0 w 2181684"/>
              <a:gd name="connsiteY3" fmla="*/ 378258 h 456222"/>
              <a:gd name="connsiteX4" fmla="*/ 15094 w 2181684"/>
              <a:gd name="connsiteY4" fmla="*/ 0 h 456222"/>
              <a:gd name="connsiteX0" fmla="*/ 15094 w 2181684"/>
              <a:gd name="connsiteY0" fmla="*/ 0 h 462758"/>
              <a:gd name="connsiteX1" fmla="*/ 2181684 w 2181684"/>
              <a:gd name="connsiteY1" fmla="*/ 36003 h 462758"/>
              <a:gd name="connsiteX2" fmla="*/ 2171699 w 2181684"/>
              <a:gd name="connsiteY2" fmla="*/ 438583 h 462758"/>
              <a:gd name="connsiteX3" fmla="*/ 0 w 2181684"/>
              <a:gd name="connsiteY3" fmla="*/ 378258 h 462758"/>
              <a:gd name="connsiteX4" fmla="*/ 15094 w 2181684"/>
              <a:gd name="connsiteY4" fmla="*/ 0 h 462758"/>
              <a:gd name="connsiteX0" fmla="*/ 21443 w 2181684"/>
              <a:gd name="connsiteY0" fmla="*/ 0 h 498763"/>
              <a:gd name="connsiteX1" fmla="*/ 2181684 w 2181684"/>
              <a:gd name="connsiteY1" fmla="*/ 72008 h 498763"/>
              <a:gd name="connsiteX2" fmla="*/ 2171699 w 2181684"/>
              <a:gd name="connsiteY2" fmla="*/ 474588 h 498763"/>
              <a:gd name="connsiteX3" fmla="*/ 0 w 2181684"/>
              <a:gd name="connsiteY3" fmla="*/ 414263 h 498763"/>
              <a:gd name="connsiteX4" fmla="*/ 21443 w 2181684"/>
              <a:gd name="connsiteY4" fmla="*/ 0 h 498763"/>
              <a:gd name="connsiteX0" fmla="*/ 21443 w 2181683"/>
              <a:gd name="connsiteY0" fmla="*/ 0 h 498763"/>
              <a:gd name="connsiteX1" fmla="*/ 2181683 w 2181683"/>
              <a:gd name="connsiteY1" fmla="*/ 36005 h 498763"/>
              <a:gd name="connsiteX2" fmla="*/ 2171699 w 2181683"/>
              <a:gd name="connsiteY2" fmla="*/ 474588 h 498763"/>
              <a:gd name="connsiteX3" fmla="*/ 0 w 2181683"/>
              <a:gd name="connsiteY3" fmla="*/ 414263 h 498763"/>
              <a:gd name="connsiteX4" fmla="*/ 21443 w 2181683"/>
              <a:gd name="connsiteY4" fmla="*/ 0 h 498763"/>
              <a:gd name="connsiteX0" fmla="*/ 21443 w 2181683"/>
              <a:gd name="connsiteY0" fmla="*/ 0 h 466660"/>
              <a:gd name="connsiteX1" fmla="*/ 2181683 w 2181683"/>
              <a:gd name="connsiteY1" fmla="*/ 36005 h 466660"/>
              <a:gd name="connsiteX2" fmla="*/ 2145680 w 2181683"/>
              <a:gd name="connsiteY2" fmla="*/ 432049 h 466660"/>
              <a:gd name="connsiteX3" fmla="*/ 0 w 2181683"/>
              <a:gd name="connsiteY3" fmla="*/ 414263 h 466660"/>
              <a:gd name="connsiteX4" fmla="*/ 21443 w 2181683"/>
              <a:gd name="connsiteY4" fmla="*/ 0 h 466660"/>
              <a:gd name="connsiteX0" fmla="*/ 21443 w 2181683"/>
              <a:gd name="connsiteY0" fmla="*/ 0 h 441574"/>
              <a:gd name="connsiteX1" fmla="*/ 2181683 w 2181683"/>
              <a:gd name="connsiteY1" fmla="*/ 36005 h 441574"/>
              <a:gd name="connsiteX2" fmla="*/ 2161555 w 2181683"/>
              <a:gd name="connsiteY2" fmla="*/ 441574 h 441574"/>
              <a:gd name="connsiteX3" fmla="*/ 0 w 2181683"/>
              <a:gd name="connsiteY3" fmla="*/ 414263 h 441574"/>
              <a:gd name="connsiteX4" fmla="*/ 21443 w 2181683"/>
              <a:gd name="connsiteY4" fmla="*/ 0 h 441574"/>
              <a:gd name="connsiteX0" fmla="*/ 21443 w 2181683"/>
              <a:gd name="connsiteY0" fmla="*/ 0 h 441574"/>
              <a:gd name="connsiteX1" fmla="*/ 2181683 w 2181683"/>
              <a:gd name="connsiteY1" fmla="*/ 36005 h 441574"/>
              <a:gd name="connsiteX2" fmla="*/ 2171080 w 2181683"/>
              <a:gd name="connsiteY2" fmla="*/ 441574 h 441574"/>
              <a:gd name="connsiteX3" fmla="*/ 0 w 2181683"/>
              <a:gd name="connsiteY3" fmla="*/ 414263 h 441574"/>
              <a:gd name="connsiteX4" fmla="*/ 21443 w 2181683"/>
              <a:gd name="connsiteY4" fmla="*/ 0 h 441574"/>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13233 w 2173473"/>
              <a:gd name="connsiteY0" fmla="*/ 0 h 471835"/>
              <a:gd name="connsiteX1" fmla="*/ 2173473 w 2173473"/>
              <a:gd name="connsiteY1" fmla="*/ 36005 h 471835"/>
              <a:gd name="connsiteX2" fmla="*/ 2162870 w 2173473"/>
              <a:gd name="connsiteY2" fmla="*/ 441574 h 471835"/>
              <a:gd name="connsiteX3" fmla="*/ 0 w 2173473"/>
              <a:gd name="connsiteY3" fmla="*/ 377428 h 471835"/>
              <a:gd name="connsiteX4" fmla="*/ 13233 w 2173473"/>
              <a:gd name="connsiteY4" fmla="*/ 0 h 471835"/>
              <a:gd name="connsiteX0" fmla="*/ 15627 w 2175867"/>
              <a:gd name="connsiteY0" fmla="*/ 0 h 441574"/>
              <a:gd name="connsiteX1" fmla="*/ 2175867 w 2175867"/>
              <a:gd name="connsiteY1" fmla="*/ 36005 h 441574"/>
              <a:gd name="connsiteX2" fmla="*/ 2165264 w 2175867"/>
              <a:gd name="connsiteY2" fmla="*/ 441574 h 441574"/>
              <a:gd name="connsiteX3" fmla="*/ 0 w 2175867"/>
              <a:gd name="connsiteY3" fmla="*/ 354372 h 441574"/>
              <a:gd name="connsiteX4" fmla="*/ 15627 w 2175867"/>
              <a:gd name="connsiteY4" fmla="*/ 0 h 441574"/>
              <a:gd name="connsiteX0" fmla="*/ 15627 w 2175867"/>
              <a:gd name="connsiteY0" fmla="*/ 0 h 454274"/>
              <a:gd name="connsiteX1" fmla="*/ 2175867 w 2175867"/>
              <a:gd name="connsiteY1" fmla="*/ 48705 h 454274"/>
              <a:gd name="connsiteX2" fmla="*/ 2165264 w 2175867"/>
              <a:gd name="connsiteY2" fmla="*/ 454274 h 454274"/>
              <a:gd name="connsiteX3" fmla="*/ 0 w 2175867"/>
              <a:gd name="connsiteY3" fmla="*/ 367072 h 454274"/>
              <a:gd name="connsiteX4" fmla="*/ 15627 w 2175867"/>
              <a:gd name="connsiteY4" fmla="*/ 0 h 454274"/>
              <a:gd name="connsiteX0" fmla="*/ 15627 w 2179042"/>
              <a:gd name="connsiteY0" fmla="*/ 0 h 454274"/>
              <a:gd name="connsiteX1" fmla="*/ 2179042 w 2179042"/>
              <a:gd name="connsiteY1" fmla="*/ 39180 h 454274"/>
              <a:gd name="connsiteX2" fmla="*/ 2165264 w 2179042"/>
              <a:gd name="connsiteY2" fmla="*/ 454274 h 454274"/>
              <a:gd name="connsiteX3" fmla="*/ 0 w 2179042"/>
              <a:gd name="connsiteY3" fmla="*/ 367072 h 454274"/>
              <a:gd name="connsiteX4" fmla="*/ 15627 w 2179042"/>
              <a:gd name="connsiteY4" fmla="*/ 0 h 454274"/>
              <a:gd name="connsiteX0" fmla="*/ 15627 w 2179042"/>
              <a:gd name="connsiteY0" fmla="*/ 0 h 397124"/>
              <a:gd name="connsiteX1" fmla="*/ 2179042 w 2179042"/>
              <a:gd name="connsiteY1" fmla="*/ 39180 h 397124"/>
              <a:gd name="connsiteX2" fmla="*/ 2174789 w 2179042"/>
              <a:gd name="connsiteY2" fmla="*/ 397124 h 397124"/>
              <a:gd name="connsiteX3" fmla="*/ 0 w 2179042"/>
              <a:gd name="connsiteY3" fmla="*/ 367072 h 397124"/>
              <a:gd name="connsiteX4" fmla="*/ 15627 w 2179042"/>
              <a:gd name="connsiteY4" fmla="*/ 0 h 397124"/>
              <a:gd name="connsiteX0" fmla="*/ 18802 w 2182217"/>
              <a:gd name="connsiteY0" fmla="*/ 0 h 397124"/>
              <a:gd name="connsiteX1" fmla="*/ 2182217 w 2182217"/>
              <a:gd name="connsiteY1" fmla="*/ 39180 h 397124"/>
              <a:gd name="connsiteX2" fmla="*/ 2177964 w 2182217"/>
              <a:gd name="connsiteY2" fmla="*/ 397124 h 397124"/>
              <a:gd name="connsiteX3" fmla="*/ 0 w 2182217"/>
              <a:gd name="connsiteY3" fmla="*/ 351197 h 397124"/>
              <a:gd name="connsiteX4" fmla="*/ 18802 w 2182217"/>
              <a:gd name="connsiteY4" fmla="*/ 0 h 397124"/>
              <a:gd name="connsiteX0" fmla="*/ 25152 w 2188567"/>
              <a:gd name="connsiteY0" fmla="*/ 0 h 397124"/>
              <a:gd name="connsiteX1" fmla="*/ 2188567 w 2188567"/>
              <a:gd name="connsiteY1" fmla="*/ 39180 h 397124"/>
              <a:gd name="connsiteX2" fmla="*/ 2184314 w 2188567"/>
              <a:gd name="connsiteY2" fmla="*/ 397124 h 397124"/>
              <a:gd name="connsiteX3" fmla="*/ 0 w 2188567"/>
              <a:gd name="connsiteY3" fmla="*/ 367072 h 397124"/>
              <a:gd name="connsiteX4" fmla="*/ 25152 w 2188567"/>
              <a:gd name="connsiteY4" fmla="*/ 0 h 397124"/>
              <a:gd name="connsiteX0" fmla="*/ 25152 w 2188567"/>
              <a:gd name="connsiteY0" fmla="*/ 0 h 381249"/>
              <a:gd name="connsiteX1" fmla="*/ 2188567 w 2188567"/>
              <a:gd name="connsiteY1" fmla="*/ 39180 h 381249"/>
              <a:gd name="connsiteX2" fmla="*/ 2181139 w 2188567"/>
              <a:gd name="connsiteY2" fmla="*/ 381249 h 381249"/>
              <a:gd name="connsiteX3" fmla="*/ 0 w 2188567"/>
              <a:gd name="connsiteY3" fmla="*/ 367072 h 381249"/>
              <a:gd name="connsiteX4" fmla="*/ 25152 w 2188567"/>
              <a:gd name="connsiteY4" fmla="*/ 0 h 381249"/>
              <a:gd name="connsiteX0" fmla="*/ 25152 w 2188567"/>
              <a:gd name="connsiteY0" fmla="*/ 0 h 411696"/>
              <a:gd name="connsiteX1" fmla="*/ 2188567 w 2188567"/>
              <a:gd name="connsiteY1" fmla="*/ 39180 h 411696"/>
              <a:gd name="connsiteX2" fmla="*/ 2181139 w 2188567"/>
              <a:gd name="connsiteY2" fmla="*/ 381249 h 411696"/>
              <a:gd name="connsiteX3" fmla="*/ 0 w 2188567"/>
              <a:gd name="connsiteY3" fmla="*/ 367072 h 411696"/>
              <a:gd name="connsiteX4" fmla="*/ 25152 w 2188567"/>
              <a:gd name="connsiteY4" fmla="*/ 0 h 411696"/>
              <a:gd name="connsiteX0" fmla="*/ 25152 w 2188567"/>
              <a:gd name="connsiteY0" fmla="*/ 0 h 436265"/>
              <a:gd name="connsiteX1" fmla="*/ 2188567 w 2188567"/>
              <a:gd name="connsiteY1" fmla="*/ 39180 h 436265"/>
              <a:gd name="connsiteX2" fmla="*/ 2181139 w 2188567"/>
              <a:gd name="connsiteY2" fmla="*/ 381249 h 436265"/>
              <a:gd name="connsiteX3" fmla="*/ 0 w 2188567"/>
              <a:gd name="connsiteY3" fmla="*/ 367072 h 436265"/>
              <a:gd name="connsiteX4" fmla="*/ 25152 w 218856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357" h="436265">
                <a:moveTo>
                  <a:pt x="16942" y="0"/>
                </a:moveTo>
                <a:cubicBezTo>
                  <a:pt x="639962" y="54762"/>
                  <a:pt x="1398909" y="66757"/>
                  <a:pt x="2180357" y="39180"/>
                </a:cubicBezTo>
                <a:cubicBezTo>
                  <a:pt x="2178939" y="158495"/>
                  <a:pt x="2174347" y="261934"/>
                  <a:pt x="2172929" y="381249"/>
                </a:cubicBezTo>
                <a:cubicBezTo>
                  <a:pt x="1395033" y="436265"/>
                  <a:pt x="414147" y="370198"/>
                  <a:pt x="0" y="338745"/>
                </a:cubicBezTo>
                <a:lnTo>
                  <a:pt x="16942"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2" name="자유형 124"/>
          <p:cNvSpPr/>
          <p:nvPr/>
        </p:nvSpPr>
        <p:spPr bwMode="auto">
          <a:xfrm>
            <a:off x="6134718" y="2646529"/>
            <a:ext cx="156445" cy="332634"/>
          </a:xfrm>
          <a:custGeom>
            <a:avLst/>
            <a:gdLst>
              <a:gd name="connsiteX0" fmla="*/ 127000 w 203200"/>
              <a:gd name="connsiteY0" fmla="*/ 0 h 279400"/>
              <a:gd name="connsiteX1" fmla="*/ 0 w 203200"/>
              <a:gd name="connsiteY1" fmla="*/ 279400 h 279400"/>
              <a:gd name="connsiteX2" fmla="*/ 203200 w 203200"/>
              <a:gd name="connsiteY2" fmla="*/ 6350 h 279400"/>
              <a:gd name="connsiteX3" fmla="*/ 127000 w 203200"/>
              <a:gd name="connsiteY3" fmla="*/ 0 h 279400"/>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Lst>
            <a:ahLst/>
            <a:cxnLst>
              <a:cxn ang="0">
                <a:pos x="connsiteX0" y="connsiteY0"/>
              </a:cxn>
              <a:cxn ang="0">
                <a:pos x="connsiteX1" y="connsiteY1"/>
              </a:cxn>
              <a:cxn ang="0">
                <a:pos x="connsiteX2" y="connsiteY2"/>
              </a:cxn>
              <a:cxn ang="0">
                <a:pos x="connsiteX3" y="connsiteY3"/>
              </a:cxn>
            </a:cxnLst>
            <a:rect l="l" t="t" r="r" b="b"/>
            <a:pathLst>
              <a:path w="108012" h="229667">
                <a:moveTo>
                  <a:pt x="65881" y="0"/>
                </a:moveTo>
                <a:cubicBezTo>
                  <a:pt x="13989" y="170218"/>
                  <a:pt x="14807" y="145050"/>
                  <a:pt x="0" y="229667"/>
                </a:cubicBezTo>
                <a:cubicBezTo>
                  <a:pt x="60212" y="160858"/>
                  <a:pt x="80727" y="78247"/>
                  <a:pt x="108012" y="3535"/>
                </a:cubicBezTo>
                <a:lnTo>
                  <a:pt x="65881"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3" name="타원 113"/>
          <p:cNvSpPr/>
          <p:nvPr/>
        </p:nvSpPr>
        <p:spPr bwMode="auto">
          <a:xfrm>
            <a:off x="6105715" y="2315172"/>
            <a:ext cx="357188" cy="357188"/>
          </a:xfrm>
          <a:prstGeom prst="ellipse">
            <a:avLst/>
          </a:pr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r>
              <a:rPr lang="en-US" altLang="ko-KR" dirty="0">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rPr>
              <a:t>2</a:t>
            </a:r>
            <a:endParaRPr lang="ko-KR" altLang="en-US" dirty="0">
              <a:solidFill>
                <a:schemeClr val="bg1"/>
              </a:solidFill>
              <a:latin typeface="华文细黑" panose="02010600040101010101" pitchFamily="2" charset="-122"/>
              <a:cs typeface="+mn-ea"/>
              <a:sym typeface="Arial" panose="020B0604020202020204" pitchFamily="34" charset="0"/>
            </a:endParaRPr>
          </a:p>
        </p:txBody>
      </p:sp>
      <p:sp>
        <p:nvSpPr>
          <p:cNvPr id="14" name="자유형 88"/>
          <p:cNvSpPr/>
          <p:nvPr/>
        </p:nvSpPr>
        <p:spPr bwMode="auto">
          <a:xfrm>
            <a:off x="8343586" y="2751891"/>
            <a:ext cx="2557935" cy="2681423"/>
          </a:xfrm>
          <a:custGeom>
            <a:avLst/>
            <a:gdLst>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316480 h 2377440"/>
              <a:gd name="connsiteX5" fmla="*/ 22860 w 2194560"/>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316480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203388"/>
              <a:gd name="connsiteY0" fmla="*/ 0 h 2377440"/>
              <a:gd name="connsiteX1" fmla="*/ 2194560 w 2203388"/>
              <a:gd name="connsiteY1" fmla="*/ 137160 h 2377440"/>
              <a:gd name="connsiteX2" fmla="*/ 2049780 w 2203388"/>
              <a:gd name="connsiteY2" fmla="*/ 1965960 h 2377440"/>
              <a:gd name="connsiteX3" fmla="*/ 853440 w 2203388"/>
              <a:gd name="connsiteY3" fmla="*/ 2377440 h 2377440"/>
              <a:gd name="connsiteX4" fmla="*/ 0 w 2203388"/>
              <a:gd name="connsiteY4" fmla="*/ 2232248 h 2377440"/>
              <a:gd name="connsiteX5" fmla="*/ 22860 w 2203388"/>
              <a:gd name="connsiteY5" fmla="*/ 0 h 2377440"/>
              <a:gd name="connsiteX0" fmla="*/ 22860 w 2194560"/>
              <a:gd name="connsiteY0" fmla="*/ 0 h 2377440"/>
              <a:gd name="connsiteX1" fmla="*/ 2194560 w 2194560"/>
              <a:gd name="connsiteY1" fmla="*/ 137160 h 2377440"/>
              <a:gd name="connsiteX2" fmla="*/ 2049780 w 2194560"/>
              <a:gd name="connsiteY2" fmla="*/ 1965960 h 2377440"/>
              <a:gd name="connsiteX3" fmla="*/ 853440 w 2194560"/>
              <a:gd name="connsiteY3" fmla="*/ 2377440 h 2377440"/>
              <a:gd name="connsiteX4" fmla="*/ 0 w 2194560"/>
              <a:gd name="connsiteY4" fmla="*/ 2232248 h 2377440"/>
              <a:gd name="connsiteX5" fmla="*/ 22860 w 2194560"/>
              <a:gd name="connsiteY5" fmla="*/ 0 h 2377440"/>
              <a:gd name="connsiteX0" fmla="*/ 22860 w 2201801"/>
              <a:gd name="connsiteY0" fmla="*/ 0 h 2377440"/>
              <a:gd name="connsiteX1" fmla="*/ 2194560 w 2201801"/>
              <a:gd name="connsiteY1" fmla="*/ 137160 h 2377440"/>
              <a:gd name="connsiteX2" fmla="*/ 2049780 w 2201801"/>
              <a:gd name="connsiteY2" fmla="*/ 1965960 h 2377440"/>
              <a:gd name="connsiteX3" fmla="*/ 853440 w 2201801"/>
              <a:gd name="connsiteY3" fmla="*/ 2377440 h 2377440"/>
              <a:gd name="connsiteX4" fmla="*/ 0 w 2201801"/>
              <a:gd name="connsiteY4" fmla="*/ 2232248 h 2377440"/>
              <a:gd name="connsiteX5" fmla="*/ 22860 w 2201801"/>
              <a:gd name="connsiteY5" fmla="*/ 0 h 237744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40260"/>
              <a:gd name="connsiteX1" fmla="*/ 2194560 w 2201801"/>
              <a:gd name="connsiteY1" fmla="*/ 137160 h 2340260"/>
              <a:gd name="connsiteX2" fmla="*/ 2049780 w 2201801"/>
              <a:gd name="connsiteY2" fmla="*/ 1965960 h 2340260"/>
              <a:gd name="connsiteX3" fmla="*/ 1080120 w 2201801"/>
              <a:gd name="connsiteY3" fmla="*/ 2340260 h 2340260"/>
              <a:gd name="connsiteX4" fmla="*/ 0 w 2201801"/>
              <a:gd name="connsiteY4" fmla="*/ 2232248 h 2340260"/>
              <a:gd name="connsiteX5" fmla="*/ 22860 w 2201801"/>
              <a:gd name="connsiteY5" fmla="*/ 0 h 2340260"/>
              <a:gd name="connsiteX0" fmla="*/ 22860 w 2201801"/>
              <a:gd name="connsiteY0" fmla="*/ 0 h 2316104"/>
              <a:gd name="connsiteX1" fmla="*/ 2194560 w 2201801"/>
              <a:gd name="connsiteY1" fmla="*/ 137160 h 2316104"/>
              <a:gd name="connsiteX2" fmla="*/ 2049780 w 2201801"/>
              <a:gd name="connsiteY2" fmla="*/ 1965960 h 2316104"/>
              <a:gd name="connsiteX3" fmla="*/ 1116124 w 2201801"/>
              <a:gd name="connsiteY3" fmla="*/ 2304256 h 2316104"/>
              <a:gd name="connsiteX4" fmla="*/ 0 w 2201801"/>
              <a:gd name="connsiteY4" fmla="*/ 2232248 h 2316104"/>
              <a:gd name="connsiteX5" fmla="*/ 22860 w 2201801"/>
              <a:gd name="connsiteY5" fmla="*/ 0 h 2316104"/>
              <a:gd name="connsiteX0" fmla="*/ 216024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216024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72008 w 2201801"/>
              <a:gd name="connsiteY0" fmla="*/ 0 h 2280100"/>
              <a:gd name="connsiteX1" fmla="*/ 2194560 w 2201801"/>
              <a:gd name="connsiteY1" fmla="*/ 101156 h 2280100"/>
              <a:gd name="connsiteX2" fmla="*/ 2049780 w 2201801"/>
              <a:gd name="connsiteY2" fmla="*/ 1929956 h 2280100"/>
              <a:gd name="connsiteX3" fmla="*/ 1116124 w 2201801"/>
              <a:gd name="connsiteY3" fmla="*/ 2268252 h 2280100"/>
              <a:gd name="connsiteX4" fmla="*/ 0 w 2201801"/>
              <a:gd name="connsiteY4" fmla="*/ 2196244 h 2280100"/>
              <a:gd name="connsiteX5" fmla="*/ 72008 w 2201801"/>
              <a:gd name="connsiteY5" fmla="*/ 0 h 2280100"/>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44096"/>
              <a:gd name="connsiteX1" fmla="*/ 2194560 w 2201801"/>
              <a:gd name="connsiteY1" fmla="*/ 65152 h 2244096"/>
              <a:gd name="connsiteX2" fmla="*/ 2049780 w 2201801"/>
              <a:gd name="connsiteY2" fmla="*/ 1893952 h 2244096"/>
              <a:gd name="connsiteX3" fmla="*/ 1116124 w 2201801"/>
              <a:gd name="connsiteY3" fmla="*/ 2232248 h 2244096"/>
              <a:gd name="connsiteX4" fmla="*/ 0 w 2201801"/>
              <a:gd name="connsiteY4" fmla="*/ 2160240 h 2244096"/>
              <a:gd name="connsiteX5" fmla="*/ 144016 w 2201801"/>
              <a:gd name="connsiteY5" fmla="*/ 0 h 2244096"/>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44016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44016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4560 w 2201801"/>
              <a:gd name="connsiteY1" fmla="*/ 65152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201801"/>
              <a:gd name="connsiteY0" fmla="*/ 0 h 2232248"/>
              <a:gd name="connsiteX1" fmla="*/ 2196244 w 2201801"/>
              <a:gd name="connsiteY1" fmla="*/ 36004 h 2232248"/>
              <a:gd name="connsiteX2" fmla="*/ 2049780 w 2201801"/>
              <a:gd name="connsiteY2" fmla="*/ 1893952 h 2232248"/>
              <a:gd name="connsiteX3" fmla="*/ 1116124 w 2201801"/>
              <a:gd name="connsiteY3" fmla="*/ 2232248 h 2232248"/>
              <a:gd name="connsiteX4" fmla="*/ 0 w 2201801"/>
              <a:gd name="connsiteY4" fmla="*/ 2160240 h 2232248"/>
              <a:gd name="connsiteX5" fmla="*/ 180020 w 2201801"/>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232248"/>
              <a:gd name="connsiteX1" fmla="*/ 2196244 w 2196244"/>
              <a:gd name="connsiteY1" fmla="*/ 36004 h 2232248"/>
              <a:gd name="connsiteX2" fmla="*/ 2049780 w 2196244"/>
              <a:gd name="connsiteY2" fmla="*/ 1893952 h 2232248"/>
              <a:gd name="connsiteX3" fmla="*/ 1116124 w 2196244"/>
              <a:gd name="connsiteY3" fmla="*/ 2232248 h 2232248"/>
              <a:gd name="connsiteX4" fmla="*/ 0 w 2196244"/>
              <a:gd name="connsiteY4" fmla="*/ 2160240 h 2232248"/>
              <a:gd name="connsiteX5" fmla="*/ 180020 w 2196244"/>
              <a:gd name="connsiteY5" fmla="*/ 0 h 2232248"/>
              <a:gd name="connsiteX0" fmla="*/ 180020 w 2196244"/>
              <a:gd name="connsiteY0" fmla="*/ 0 h 2302394"/>
              <a:gd name="connsiteX1" fmla="*/ 2196244 w 2196244"/>
              <a:gd name="connsiteY1" fmla="*/ 36004 h 2302394"/>
              <a:gd name="connsiteX2" fmla="*/ 2049780 w 2196244"/>
              <a:gd name="connsiteY2" fmla="*/ 1893952 h 2302394"/>
              <a:gd name="connsiteX3" fmla="*/ 1116124 w 2196244"/>
              <a:gd name="connsiteY3" fmla="*/ 2232248 h 2302394"/>
              <a:gd name="connsiteX4" fmla="*/ 0 w 2196244"/>
              <a:gd name="connsiteY4" fmla="*/ 2160240 h 2302394"/>
              <a:gd name="connsiteX5" fmla="*/ 180020 w 2196244"/>
              <a:gd name="connsiteY5" fmla="*/ 0 h 23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6244" h="2302394">
                <a:moveTo>
                  <a:pt x="180020" y="0"/>
                </a:moveTo>
                <a:cubicBezTo>
                  <a:pt x="857309" y="70607"/>
                  <a:pt x="1482827" y="69527"/>
                  <a:pt x="2196244" y="36004"/>
                </a:cubicBezTo>
                <a:cubicBezTo>
                  <a:pt x="2181324" y="633028"/>
                  <a:pt x="2129347" y="1853427"/>
                  <a:pt x="2049780" y="1893952"/>
                </a:cubicBezTo>
                <a:cubicBezTo>
                  <a:pt x="1651000" y="2031112"/>
                  <a:pt x="1551293" y="2137976"/>
                  <a:pt x="1116124" y="2232248"/>
                </a:cubicBezTo>
                <a:cubicBezTo>
                  <a:pt x="697811" y="2302394"/>
                  <a:pt x="386738" y="2168927"/>
                  <a:pt x="0" y="2160240"/>
                </a:cubicBezTo>
                <a:cubicBezTo>
                  <a:pt x="112494" y="1412821"/>
                  <a:pt x="149009" y="847792"/>
                  <a:pt x="180020" y="0"/>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15" name="자유형 87"/>
          <p:cNvSpPr/>
          <p:nvPr/>
        </p:nvSpPr>
        <p:spPr bwMode="auto">
          <a:xfrm>
            <a:off x="9643520" y="4675951"/>
            <a:ext cx="1082584" cy="675669"/>
          </a:xfrm>
          <a:custGeom>
            <a:avLst/>
            <a:gdLst>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716248"/>
              <a:gd name="connsiteX1" fmla="*/ 807720 w 1104900"/>
              <a:gd name="connsiteY1" fmla="*/ 0 h 716248"/>
              <a:gd name="connsiteX2" fmla="*/ 1104900 w 1104900"/>
              <a:gd name="connsiteY2" fmla="*/ 274320 h 716248"/>
              <a:gd name="connsiteX3" fmla="*/ 0 w 1104900"/>
              <a:gd name="connsiteY3" fmla="*/ 655320 h 716248"/>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04900"/>
              <a:gd name="connsiteY0" fmla="*/ 655320 h 655320"/>
              <a:gd name="connsiteX1" fmla="*/ 807720 w 1104900"/>
              <a:gd name="connsiteY1" fmla="*/ 0 h 655320"/>
              <a:gd name="connsiteX2" fmla="*/ 1104900 w 1104900"/>
              <a:gd name="connsiteY2" fmla="*/ 274320 h 655320"/>
              <a:gd name="connsiteX3" fmla="*/ 0 w 1104900"/>
              <a:gd name="connsiteY3" fmla="*/ 655320 h 655320"/>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4187"/>
              <a:gd name="connsiteY0" fmla="*/ 684497 h 684497"/>
              <a:gd name="connsiteX1" fmla="*/ 827007 w 1124187"/>
              <a:gd name="connsiteY1" fmla="*/ 0 h 684497"/>
              <a:gd name="connsiteX2" fmla="*/ 1124187 w 1124187"/>
              <a:gd name="connsiteY2" fmla="*/ 274320 h 684497"/>
              <a:gd name="connsiteX3" fmla="*/ 0 w 1124187"/>
              <a:gd name="connsiteY3" fmla="*/ 684497 h 684497"/>
              <a:gd name="connsiteX0" fmla="*/ 0 w 1125193"/>
              <a:gd name="connsiteY0" fmla="*/ 684497 h 684497"/>
              <a:gd name="connsiteX1" fmla="*/ 827007 w 1125193"/>
              <a:gd name="connsiteY1" fmla="*/ 0 h 684497"/>
              <a:gd name="connsiteX2" fmla="*/ 1125193 w 1125193"/>
              <a:gd name="connsiteY2" fmla="*/ 302186 h 684497"/>
              <a:gd name="connsiteX3" fmla="*/ 0 w 1125193"/>
              <a:gd name="connsiteY3" fmla="*/ 684497 h 684497"/>
              <a:gd name="connsiteX0" fmla="*/ 0 w 1109869"/>
              <a:gd name="connsiteY0" fmla="*/ 684497 h 684497"/>
              <a:gd name="connsiteX1" fmla="*/ 827007 w 1109869"/>
              <a:gd name="connsiteY1" fmla="*/ 0 h 684497"/>
              <a:gd name="connsiteX2" fmla="*/ 1109869 w 1109869"/>
              <a:gd name="connsiteY2" fmla="*/ 293334 h 684497"/>
              <a:gd name="connsiteX3" fmla="*/ 0 w 1109869"/>
              <a:gd name="connsiteY3" fmla="*/ 684497 h 684497"/>
              <a:gd name="connsiteX0" fmla="*/ 0 w 1111718"/>
              <a:gd name="connsiteY0" fmla="*/ 684497 h 684497"/>
              <a:gd name="connsiteX1" fmla="*/ 827007 w 1111718"/>
              <a:gd name="connsiteY1" fmla="*/ 0 h 684497"/>
              <a:gd name="connsiteX2" fmla="*/ 1111718 w 1111718"/>
              <a:gd name="connsiteY2" fmla="*/ 287291 h 684497"/>
              <a:gd name="connsiteX3" fmla="*/ 0 w 1111718"/>
              <a:gd name="connsiteY3" fmla="*/ 684497 h 684497"/>
              <a:gd name="connsiteX0" fmla="*/ 0 w 1113567"/>
              <a:gd name="connsiteY0" fmla="*/ 684497 h 684497"/>
              <a:gd name="connsiteX1" fmla="*/ 827007 w 1113567"/>
              <a:gd name="connsiteY1" fmla="*/ 0 h 684497"/>
              <a:gd name="connsiteX2" fmla="*/ 1113567 w 1113567"/>
              <a:gd name="connsiteY2" fmla="*/ 272819 h 684497"/>
              <a:gd name="connsiteX3" fmla="*/ 0 w 1113567"/>
              <a:gd name="connsiteY3" fmla="*/ 684497 h 684497"/>
              <a:gd name="connsiteX0" fmla="*/ 0 w 1118278"/>
              <a:gd name="connsiteY0" fmla="*/ 684497 h 684497"/>
              <a:gd name="connsiteX1" fmla="*/ 827007 w 1118278"/>
              <a:gd name="connsiteY1" fmla="*/ 0 h 684497"/>
              <a:gd name="connsiteX2" fmla="*/ 1118278 w 1118278"/>
              <a:gd name="connsiteY2" fmla="*/ 292399 h 684497"/>
              <a:gd name="connsiteX3" fmla="*/ 0 w 1118278"/>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 name="connsiteX0" fmla="*/ 0 w 1117265"/>
              <a:gd name="connsiteY0" fmla="*/ 684497 h 684497"/>
              <a:gd name="connsiteX1" fmla="*/ 827007 w 1117265"/>
              <a:gd name="connsiteY1" fmla="*/ 0 h 684497"/>
              <a:gd name="connsiteX2" fmla="*/ 1117265 w 1117265"/>
              <a:gd name="connsiteY2" fmla="*/ 283547 h 684497"/>
              <a:gd name="connsiteX3" fmla="*/ 0 w 1117265"/>
              <a:gd name="connsiteY3" fmla="*/ 684497 h 684497"/>
            </a:gdLst>
            <a:ahLst/>
            <a:cxnLst>
              <a:cxn ang="0">
                <a:pos x="connsiteX0" y="connsiteY0"/>
              </a:cxn>
              <a:cxn ang="0">
                <a:pos x="connsiteX1" y="connsiteY1"/>
              </a:cxn>
              <a:cxn ang="0">
                <a:pos x="connsiteX2" y="connsiteY2"/>
              </a:cxn>
              <a:cxn ang="0">
                <a:pos x="connsiteX3" y="connsiteY3"/>
              </a:cxn>
            </a:cxnLst>
            <a:rect l="l" t="t" r="r" b="b"/>
            <a:pathLst>
              <a:path w="1117265" h="684497">
                <a:moveTo>
                  <a:pt x="0" y="684497"/>
                </a:moveTo>
                <a:cubicBezTo>
                  <a:pt x="281310" y="578055"/>
                  <a:pt x="563915" y="445084"/>
                  <a:pt x="827007" y="0"/>
                </a:cubicBezTo>
                <a:cubicBezTo>
                  <a:pt x="830800" y="112603"/>
                  <a:pt x="947335" y="344380"/>
                  <a:pt x="1117265" y="283547"/>
                </a:cubicBezTo>
                <a:cubicBezTo>
                  <a:pt x="779033" y="454015"/>
                  <a:pt x="330704" y="612949"/>
                  <a:pt x="0" y="684497"/>
                </a:cubicBezTo>
                <a:close/>
              </a:path>
            </a:pathLst>
          </a:custGeom>
          <a:noFill/>
          <a:ln w="50800">
            <a:solidFill>
              <a:srgbClr val="3D7351"/>
            </a:solid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6" name="자유형 200"/>
          <p:cNvSpPr/>
          <p:nvPr/>
        </p:nvSpPr>
        <p:spPr bwMode="auto">
          <a:xfrm>
            <a:off x="8565117" y="2828601"/>
            <a:ext cx="2299557" cy="460091"/>
          </a:xfrm>
          <a:custGeom>
            <a:avLst/>
            <a:gdLst>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26733"/>
              <a:gd name="connsiteY0" fmla="*/ 0 h 465666"/>
              <a:gd name="connsiteX1" fmla="*/ 2226733 w 2226733"/>
              <a:gd name="connsiteY1" fmla="*/ 67733 h 465666"/>
              <a:gd name="connsiteX2" fmla="*/ 2192867 w 2226733"/>
              <a:gd name="connsiteY2" fmla="*/ 465666 h 465666"/>
              <a:gd name="connsiteX3" fmla="*/ 16933 w 2226733"/>
              <a:gd name="connsiteY3" fmla="*/ 381000 h 465666"/>
              <a:gd name="connsiteX4" fmla="*/ 0 w 2226733"/>
              <a:gd name="connsiteY4" fmla="*/ 0 h 465666"/>
              <a:gd name="connsiteX0" fmla="*/ 0 w 2207084"/>
              <a:gd name="connsiteY0" fmla="*/ 0 h 465666"/>
              <a:gd name="connsiteX1" fmla="*/ 2207084 w 2207084"/>
              <a:gd name="connsiteY1" fmla="*/ 33453 h 465666"/>
              <a:gd name="connsiteX2" fmla="*/ 2192867 w 2207084"/>
              <a:gd name="connsiteY2" fmla="*/ 465666 h 465666"/>
              <a:gd name="connsiteX3" fmla="*/ 16933 w 2207084"/>
              <a:gd name="connsiteY3" fmla="*/ 381000 h 465666"/>
              <a:gd name="connsiteX4" fmla="*/ 0 w 2207084"/>
              <a:gd name="connsiteY4" fmla="*/ 0 h 465666"/>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0 w 2196244"/>
              <a:gd name="connsiteY0" fmla="*/ 0 h 468217"/>
              <a:gd name="connsiteX1" fmla="*/ 2196244 w 2196244"/>
              <a:gd name="connsiteY1" fmla="*/ 36004 h 468217"/>
              <a:gd name="connsiteX2" fmla="*/ 2182027 w 2196244"/>
              <a:gd name="connsiteY2" fmla="*/ 468217 h 468217"/>
              <a:gd name="connsiteX3" fmla="*/ 6093 w 2196244"/>
              <a:gd name="connsiteY3" fmla="*/ 383551 h 468217"/>
              <a:gd name="connsiteX4" fmla="*/ 0 w 2196244"/>
              <a:gd name="connsiteY4" fmla="*/ 0 h 468217"/>
              <a:gd name="connsiteX0" fmla="*/ 29911 w 2190151"/>
              <a:gd name="connsiteY0" fmla="*/ 0 h 468216"/>
              <a:gd name="connsiteX1" fmla="*/ 2190151 w 2190151"/>
              <a:gd name="connsiteY1" fmla="*/ 36003 h 468216"/>
              <a:gd name="connsiteX2" fmla="*/ 2175934 w 2190151"/>
              <a:gd name="connsiteY2" fmla="*/ 468216 h 468216"/>
              <a:gd name="connsiteX3" fmla="*/ 0 w 2190151"/>
              <a:gd name="connsiteY3" fmla="*/ 383550 h 468216"/>
              <a:gd name="connsiteX4" fmla="*/ 29911 w 2190151"/>
              <a:gd name="connsiteY4" fmla="*/ 0 h 468216"/>
              <a:gd name="connsiteX0" fmla="*/ 0 w 2160240"/>
              <a:gd name="connsiteY0" fmla="*/ 0 h 468216"/>
              <a:gd name="connsiteX1" fmla="*/ 2160240 w 2160240"/>
              <a:gd name="connsiteY1" fmla="*/ 36003 h 468216"/>
              <a:gd name="connsiteX2" fmla="*/ 2146023 w 2160240"/>
              <a:gd name="connsiteY2" fmla="*/ 468216 h 468216"/>
              <a:gd name="connsiteX3" fmla="*/ 0 w 2160240"/>
              <a:gd name="connsiteY3" fmla="*/ 360039 h 468216"/>
              <a:gd name="connsiteX4" fmla="*/ 0 w 2160240"/>
              <a:gd name="connsiteY4" fmla="*/ 0 h 468216"/>
              <a:gd name="connsiteX0" fmla="*/ 2144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21444 w 2181684"/>
              <a:gd name="connsiteY4" fmla="*/ 0 h 468216"/>
              <a:gd name="connsiteX0" fmla="*/ 15094 w 2181684"/>
              <a:gd name="connsiteY0" fmla="*/ 0 h 468216"/>
              <a:gd name="connsiteX1" fmla="*/ 2181684 w 2181684"/>
              <a:gd name="connsiteY1" fmla="*/ 36003 h 468216"/>
              <a:gd name="connsiteX2" fmla="*/ 2167467 w 2181684"/>
              <a:gd name="connsiteY2" fmla="*/ 468216 h 468216"/>
              <a:gd name="connsiteX3" fmla="*/ 0 w 2181684"/>
              <a:gd name="connsiteY3" fmla="*/ 378258 h 468216"/>
              <a:gd name="connsiteX4" fmla="*/ 15094 w 2181684"/>
              <a:gd name="connsiteY4" fmla="*/ 0 h 468216"/>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92391"/>
              <a:gd name="connsiteX1" fmla="*/ 2181684 w 2181684"/>
              <a:gd name="connsiteY1" fmla="*/ 36003 h 492391"/>
              <a:gd name="connsiteX2" fmla="*/ 2167467 w 2181684"/>
              <a:gd name="connsiteY2" fmla="*/ 468216 h 492391"/>
              <a:gd name="connsiteX3" fmla="*/ 0 w 2181684"/>
              <a:gd name="connsiteY3" fmla="*/ 378258 h 492391"/>
              <a:gd name="connsiteX4" fmla="*/ 15094 w 2181684"/>
              <a:gd name="connsiteY4" fmla="*/ 0 h 492391"/>
              <a:gd name="connsiteX0" fmla="*/ 15094 w 2181684"/>
              <a:gd name="connsiteY0" fmla="*/ 0 h 456222"/>
              <a:gd name="connsiteX1" fmla="*/ 2181684 w 2181684"/>
              <a:gd name="connsiteY1" fmla="*/ 36003 h 456222"/>
              <a:gd name="connsiteX2" fmla="*/ 2145679 w 2181684"/>
              <a:gd name="connsiteY2" fmla="*/ 432047 h 456222"/>
              <a:gd name="connsiteX3" fmla="*/ 0 w 2181684"/>
              <a:gd name="connsiteY3" fmla="*/ 378258 h 456222"/>
              <a:gd name="connsiteX4" fmla="*/ 15094 w 2181684"/>
              <a:gd name="connsiteY4" fmla="*/ 0 h 456222"/>
              <a:gd name="connsiteX0" fmla="*/ 15094 w 2181684"/>
              <a:gd name="connsiteY0" fmla="*/ 0 h 462758"/>
              <a:gd name="connsiteX1" fmla="*/ 2181684 w 2181684"/>
              <a:gd name="connsiteY1" fmla="*/ 36003 h 462758"/>
              <a:gd name="connsiteX2" fmla="*/ 2171699 w 2181684"/>
              <a:gd name="connsiteY2" fmla="*/ 438583 h 462758"/>
              <a:gd name="connsiteX3" fmla="*/ 0 w 2181684"/>
              <a:gd name="connsiteY3" fmla="*/ 378258 h 462758"/>
              <a:gd name="connsiteX4" fmla="*/ 15094 w 2181684"/>
              <a:gd name="connsiteY4" fmla="*/ 0 h 462758"/>
              <a:gd name="connsiteX0" fmla="*/ 21443 w 2181684"/>
              <a:gd name="connsiteY0" fmla="*/ 0 h 498763"/>
              <a:gd name="connsiteX1" fmla="*/ 2181684 w 2181684"/>
              <a:gd name="connsiteY1" fmla="*/ 72008 h 498763"/>
              <a:gd name="connsiteX2" fmla="*/ 2171699 w 2181684"/>
              <a:gd name="connsiteY2" fmla="*/ 474588 h 498763"/>
              <a:gd name="connsiteX3" fmla="*/ 0 w 2181684"/>
              <a:gd name="connsiteY3" fmla="*/ 414263 h 498763"/>
              <a:gd name="connsiteX4" fmla="*/ 21443 w 2181684"/>
              <a:gd name="connsiteY4" fmla="*/ 0 h 498763"/>
              <a:gd name="connsiteX0" fmla="*/ 21443 w 2181683"/>
              <a:gd name="connsiteY0" fmla="*/ 0 h 498763"/>
              <a:gd name="connsiteX1" fmla="*/ 2181683 w 2181683"/>
              <a:gd name="connsiteY1" fmla="*/ 36005 h 498763"/>
              <a:gd name="connsiteX2" fmla="*/ 2171699 w 2181683"/>
              <a:gd name="connsiteY2" fmla="*/ 474588 h 498763"/>
              <a:gd name="connsiteX3" fmla="*/ 0 w 2181683"/>
              <a:gd name="connsiteY3" fmla="*/ 414263 h 498763"/>
              <a:gd name="connsiteX4" fmla="*/ 21443 w 2181683"/>
              <a:gd name="connsiteY4" fmla="*/ 0 h 498763"/>
              <a:gd name="connsiteX0" fmla="*/ 21443 w 2181683"/>
              <a:gd name="connsiteY0" fmla="*/ 0 h 466660"/>
              <a:gd name="connsiteX1" fmla="*/ 2181683 w 2181683"/>
              <a:gd name="connsiteY1" fmla="*/ 36005 h 466660"/>
              <a:gd name="connsiteX2" fmla="*/ 2145680 w 2181683"/>
              <a:gd name="connsiteY2" fmla="*/ 432049 h 466660"/>
              <a:gd name="connsiteX3" fmla="*/ 0 w 2181683"/>
              <a:gd name="connsiteY3" fmla="*/ 414263 h 466660"/>
              <a:gd name="connsiteX4" fmla="*/ 21443 w 2181683"/>
              <a:gd name="connsiteY4" fmla="*/ 0 h 466660"/>
              <a:gd name="connsiteX0" fmla="*/ 21443 w 2181683"/>
              <a:gd name="connsiteY0" fmla="*/ 0 h 441574"/>
              <a:gd name="connsiteX1" fmla="*/ 2181683 w 2181683"/>
              <a:gd name="connsiteY1" fmla="*/ 36005 h 441574"/>
              <a:gd name="connsiteX2" fmla="*/ 2161555 w 2181683"/>
              <a:gd name="connsiteY2" fmla="*/ 441574 h 441574"/>
              <a:gd name="connsiteX3" fmla="*/ 0 w 2181683"/>
              <a:gd name="connsiteY3" fmla="*/ 414263 h 441574"/>
              <a:gd name="connsiteX4" fmla="*/ 21443 w 2181683"/>
              <a:gd name="connsiteY4" fmla="*/ 0 h 441574"/>
              <a:gd name="connsiteX0" fmla="*/ 21443 w 2181683"/>
              <a:gd name="connsiteY0" fmla="*/ 0 h 441574"/>
              <a:gd name="connsiteX1" fmla="*/ 2181683 w 2181683"/>
              <a:gd name="connsiteY1" fmla="*/ 36005 h 441574"/>
              <a:gd name="connsiteX2" fmla="*/ 2171080 w 2181683"/>
              <a:gd name="connsiteY2" fmla="*/ 441574 h 441574"/>
              <a:gd name="connsiteX3" fmla="*/ 0 w 2181683"/>
              <a:gd name="connsiteY3" fmla="*/ 414263 h 441574"/>
              <a:gd name="connsiteX4" fmla="*/ 21443 w 2181683"/>
              <a:gd name="connsiteY4" fmla="*/ 0 h 441574"/>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21443 w 2181683"/>
              <a:gd name="connsiteY0" fmla="*/ 0 h 471835"/>
              <a:gd name="connsiteX1" fmla="*/ 2181683 w 2181683"/>
              <a:gd name="connsiteY1" fmla="*/ 36005 h 471835"/>
              <a:gd name="connsiteX2" fmla="*/ 2171080 w 2181683"/>
              <a:gd name="connsiteY2" fmla="*/ 441574 h 471835"/>
              <a:gd name="connsiteX3" fmla="*/ 0 w 2181683"/>
              <a:gd name="connsiteY3" fmla="*/ 414263 h 471835"/>
              <a:gd name="connsiteX4" fmla="*/ 21443 w 2181683"/>
              <a:gd name="connsiteY4" fmla="*/ 0 h 471835"/>
              <a:gd name="connsiteX0" fmla="*/ 13233 w 2173473"/>
              <a:gd name="connsiteY0" fmla="*/ 0 h 471835"/>
              <a:gd name="connsiteX1" fmla="*/ 2173473 w 2173473"/>
              <a:gd name="connsiteY1" fmla="*/ 36005 h 471835"/>
              <a:gd name="connsiteX2" fmla="*/ 2162870 w 2173473"/>
              <a:gd name="connsiteY2" fmla="*/ 441574 h 471835"/>
              <a:gd name="connsiteX3" fmla="*/ 0 w 2173473"/>
              <a:gd name="connsiteY3" fmla="*/ 377428 h 471835"/>
              <a:gd name="connsiteX4" fmla="*/ 13233 w 2173473"/>
              <a:gd name="connsiteY4" fmla="*/ 0 h 471835"/>
              <a:gd name="connsiteX0" fmla="*/ 15627 w 2175867"/>
              <a:gd name="connsiteY0" fmla="*/ 0 h 441574"/>
              <a:gd name="connsiteX1" fmla="*/ 2175867 w 2175867"/>
              <a:gd name="connsiteY1" fmla="*/ 36005 h 441574"/>
              <a:gd name="connsiteX2" fmla="*/ 2165264 w 2175867"/>
              <a:gd name="connsiteY2" fmla="*/ 441574 h 441574"/>
              <a:gd name="connsiteX3" fmla="*/ 0 w 2175867"/>
              <a:gd name="connsiteY3" fmla="*/ 354372 h 441574"/>
              <a:gd name="connsiteX4" fmla="*/ 15627 w 2175867"/>
              <a:gd name="connsiteY4" fmla="*/ 0 h 441574"/>
              <a:gd name="connsiteX0" fmla="*/ 15627 w 2175867"/>
              <a:gd name="connsiteY0" fmla="*/ 0 h 454274"/>
              <a:gd name="connsiteX1" fmla="*/ 2175867 w 2175867"/>
              <a:gd name="connsiteY1" fmla="*/ 48705 h 454274"/>
              <a:gd name="connsiteX2" fmla="*/ 2165264 w 2175867"/>
              <a:gd name="connsiteY2" fmla="*/ 454274 h 454274"/>
              <a:gd name="connsiteX3" fmla="*/ 0 w 2175867"/>
              <a:gd name="connsiteY3" fmla="*/ 367072 h 454274"/>
              <a:gd name="connsiteX4" fmla="*/ 15627 w 2175867"/>
              <a:gd name="connsiteY4" fmla="*/ 0 h 454274"/>
              <a:gd name="connsiteX0" fmla="*/ 15627 w 2179042"/>
              <a:gd name="connsiteY0" fmla="*/ 0 h 454274"/>
              <a:gd name="connsiteX1" fmla="*/ 2179042 w 2179042"/>
              <a:gd name="connsiteY1" fmla="*/ 39180 h 454274"/>
              <a:gd name="connsiteX2" fmla="*/ 2165264 w 2179042"/>
              <a:gd name="connsiteY2" fmla="*/ 454274 h 454274"/>
              <a:gd name="connsiteX3" fmla="*/ 0 w 2179042"/>
              <a:gd name="connsiteY3" fmla="*/ 367072 h 454274"/>
              <a:gd name="connsiteX4" fmla="*/ 15627 w 2179042"/>
              <a:gd name="connsiteY4" fmla="*/ 0 h 454274"/>
              <a:gd name="connsiteX0" fmla="*/ 15627 w 2179042"/>
              <a:gd name="connsiteY0" fmla="*/ 0 h 397124"/>
              <a:gd name="connsiteX1" fmla="*/ 2179042 w 2179042"/>
              <a:gd name="connsiteY1" fmla="*/ 39180 h 397124"/>
              <a:gd name="connsiteX2" fmla="*/ 2174789 w 2179042"/>
              <a:gd name="connsiteY2" fmla="*/ 397124 h 397124"/>
              <a:gd name="connsiteX3" fmla="*/ 0 w 2179042"/>
              <a:gd name="connsiteY3" fmla="*/ 367072 h 397124"/>
              <a:gd name="connsiteX4" fmla="*/ 15627 w 2179042"/>
              <a:gd name="connsiteY4" fmla="*/ 0 h 397124"/>
              <a:gd name="connsiteX0" fmla="*/ 18802 w 2182217"/>
              <a:gd name="connsiteY0" fmla="*/ 0 h 397124"/>
              <a:gd name="connsiteX1" fmla="*/ 2182217 w 2182217"/>
              <a:gd name="connsiteY1" fmla="*/ 39180 h 397124"/>
              <a:gd name="connsiteX2" fmla="*/ 2177964 w 2182217"/>
              <a:gd name="connsiteY2" fmla="*/ 397124 h 397124"/>
              <a:gd name="connsiteX3" fmla="*/ 0 w 2182217"/>
              <a:gd name="connsiteY3" fmla="*/ 351197 h 397124"/>
              <a:gd name="connsiteX4" fmla="*/ 18802 w 2182217"/>
              <a:gd name="connsiteY4" fmla="*/ 0 h 397124"/>
              <a:gd name="connsiteX0" fmla="*/ 25152 w 2188567"/>
              <a:gd name="connsiteY0" fmla="*/ 0 h 397124"/>
              <a:gd name="connsiteX1" fmla="*/ 2188567 w 2188567"/>
              <a:gd name="connsiteY1" fmla="*/ 39180 h 397124"/>
              <a:gd name="connsiteX2" fmla="*/ 2184314 w 2188567"/>
              <a:gd name="connsiteY2" fmla="*/ 397124 h 397124"/>
              <a:gd name="connsiteX3" fmla="*/ 0 w 2188567"/>
              <a:gd name="connsiteY3" fmla="*/ 367072 h 397124"/>
              <a:gd name="connsiteX4" fmla="*/ 25152 w 2188567"/>
              <a:gd name="connsiteY4" fmla="*/ 0 h 397124"/>
              <a:gd name="connsiteX0" fmla="*/ 25152 w 2188567"/>
              <a:gd name="connsiteY0" fmla="*/ 0 h 381249"/>
              <a:gd name="connsiteX1" fmla="*/ 2188567 w 2188567"/>
              <a:gd name="connsiteY1" fmla="*/ 39180 h 381249"/>
              <a:gd name="connsiteX2" fmla="*/ 2181139 w 2188567"/>
              <a:gd name="connsiteY2" fmla="*/ 381249 h 381249"/>
              <a:gd name="connsiteX3" fmla="*/ 0 w 2188567"/>
              <a:gd name="connsiteY3" fmla="*/ 367072 h 381249"/>
              <a:gd name="connsiteX4" fmla="*/ 25152 w 2188567"/>
              <a:gd name="connsiteY4" fmla="*/ 0 h 381249"/>
              <a:gd name="connsiteX0" fmla="*/ 25152 w 2188567"/>
              <a:gd name="connsiteY0" fmla="*/ 0 h 411696"/>
              <a:gd name="connsiteX1" fmla="*/ 2188567 w 2188567"/>
              <a:gd name="connsiteY1" fmla="*/ 39180 h 411696"/>
              <a:gd name="connsiteX2" fmla="*/ 2181139 w 2188567"/>
              <a:gd name="connsiteY2" fmla="*/ 381249 h 411696"/>
              <a:gd name="connsiteX3" fmla="*/ 0 w 2188567"/>
              <a:gd name="connsiteY3" fmla="*/ 367072 h 411696"/>
              <a:gd name="connsiteX4" fmla="*/ 25152 w 2188567"/>
              <a:gd name="connsiteY4" fmla="*/ 0 h 411696"/>
              <a:gd name="connsiteX0" fmla="*/ 25152 w 2188567"/>
              <a:gd name="connsiteY0" fmla="*/ 0 h 436265"/>
              <a:gd name="connsiteX1" fmla="*/ 2188567 w 2188567"/>
              <a:gd name="connsiteY1" fmla="*/ 39180 h 436265"/>
              <a:gd name="connsiteX2" fmla="*/ 2181139 w 2188567"/>
              <a:gd name="connsiteY2" fmla="*/ 381249 h 436265"/>
              <a:gd name="connsiteX3" fmla="*/ 0 w 2188567"/>
              <a:gd name="connsiteY3" fmla="*/ 367072 h 436265"/>
              <a:gd name="connsiteX4" fmla="*/ 25152 w 218856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 name="connsiteX0" fmla="*/ 16942 w 2180357"/>
              <a:gd name="connsiteY0" fmla="*/ 0 h 436265"/>
              <a:gd name="connsiteX1" fmla="*/ 2180357 w 2180357"/>
              <a:gd name="connsiteY1" fmla="*/ 39180 h 436265"/>
              <a:gd name="connsiteX2" fmla="*/ 2172929 w 2180357"/>
              <a:gd name="connsiteY2" fmla="*/ 381249 h 436265"/>
              <a:gd name="connsiteX3" fmla="*/ 0 w 2180357"/>
              <a:gd name="connsiteY3" fmla="*/ 338745 h 436265"/>
              <a:gd name="connsiteX4" fmla="*/ 16942 w 2180357"/>
              <a:gd name="connsiteY4" fmla="*/ 0 h 436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357" h="436265">
                <a:moveTo>
                  <a:pt x="16942" y="0"/>
                </a:moveTo>
                <a:cubicBezTo>
                  <a:pt x="639962" y="54762"/>
                  <a:pt x="1398909" y="66757"/>
                  <a:pt x="2180357" y="39180"/>
                </a:cubicBezTo>
                <a:cubicBezTo>
                  <a:pt x="2178939" y="158495"/>
                  <a:pt x="2174347" y="261934"/>
                  <a:pt x="2172929" y="381249"/>
                </a:cubicBezTo>
                <a:cubicBezTo>
                  <a:pt x="1395033" y="436265"/>
                  <a:pt x="414147" y="370198"/>
                  <a:pt x="0" y="338745"/>
                </a:cubicBezTo>
                <a:lnTo>
                  <a:pt x="16942"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7" name="자유형 124"/>
          <p:cNvSpPr/>
          <p:nvPr/>
        </p:nvSpPr>
        <p:spPr bwMode="auto">
          <a:xfrm>
            <a:off x="9661271" y="2603055"/>
            <a:ext cx="156445" cy="332634"/>
          </a:xfrm>
          <a:custGeom>
            <a:avLst/>
            <a:gdLst>
              <a:gd name="connsiteX0" fmla="*/ 127000 w 203200"/>
              <a:gd name="connsiteY0" fmla="*/ 0 h 279400"/>
              <a:gd name="connsiteX1" fmla="*/ 0 w 203200"/>
              <a:gd name="connsiteY1" fmla="*/ 279400 h 279400"/>
              <a:gd name="connsiteX2" fmla="*/ 203200 w 203200"/>
              <a:gd name="connsiteY2" fmla="*/ 6350 h 279400"/>
              <a:gd name="connsiteX3" fmla="*/ 127000 w 203200"/>
              <a:gd name="connsiteY3" fmla="*/ 0 h 279400"/>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30150"/>
              <a:gd name="connsiteY0" fmla="*/ 0 h 226132"/>
              <a:gd name="connsiteX1" fmla="*/ 0 w 130150"/>
              <a:gd name="connsiteY1" fmla="*/ 226132 h 226132"/>
              <a:gd name="connsiteX2" fmla="*/ 130150 w 130150"/>
              <a:gd name="connsiteY2" fmla="*/ 6350 h 226132"/>
              <a:gd name="connsiteX3" fmla="*/ 53950 w 130150"/>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53950 w 108012"/>
              <a:gd name="connsiteY0" fmla="*/ 0 h 226132"/>
              <a:gd name="connsiteX1" fmla="*/ 0 w 108012"/>
              <a:gd name="connsiteY1" fmla="*/ 226132 h 226132"/>
              <a:gd name="connsiteX2" fmla="*/ 108012 w 108012"/>
              <a:gd name="connsiteY2" fmla="*/ 0 h 226132"/>
              <a:gd name="connsiteX3" fmla="*/ 53950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72008 w 108012"/>
              <a:gd name="connsiteY0" fmla="*/ 0 h 226132"/>
              <a:gd name="connsiteX1" fmla="*/ 0 w 108012"/>
              <a:gd name="connsiteY1" fmla="*/ 226132 h 226132"/>
              <a:gd name="connsiteX2" fmla="*/ 108012 w 108012"/>
              <a:gd name="connsiteY2" fmla="*/ 0 h 226132"/>
              <a:gd name="connsiteX3" fmla="*/ 72008 w 108012"/>
              <a:gd name="connsiteY3" fmla="*/ 0 h 226132"/>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 name="connsiteX0" fmla="*/ 65881 w 108012"/>
              <a:gd name="connsiteY0" fmla="*/ 0 h 229667"/>
              <a:gd name="connsiteX1" fmla="*/ 0 w 108012"/>
              <a:gd name="connsiteY1" fmla="*/ 229667 h 229667"/>
              <a:gd name="connsiteX2" fmla="*/ 108012 w 108012"/>
              <a:gd name="connsiteY2" fmla="*/ 3535 h 229667"/>
              <a:gd name="connsiteX3" fmla="*/ 65881 w 108012"/>
              <a:gd name="connsiteY3" fmla="*/ 0 h 229667"/>
            </a:gdLst>
            <a:ahLst/>
            <a:cxnLst>
              <a:cxn ang="0">
                <a:pos x="connsiteX0" y="connsiteY0"/>
              </a:cxn>
              <a:cxn ang="0">
                <a:pos x="connsiteX1" y="connsiteY1"/>
              </a:cxn>
              <a:cxn ang="0">
                <a:pos x="connsiteX2" y="connsiteY2"/>
              </a:cxn>
              <a:cxn ang="0">
                <a:pos x="connsiteX3" y="connsiteY3"/>
              </a:cxn>
            </a:cxnLst>
            <a:rect l="l" t="t" r="r" b="b"/>
            <a:pathLst>
              <a:path w="108012" h="229667">
                <a:moveTo>
                  <a:pt x="65881" y="0"/>
                </a:moveTo>
                <a:cubicBezTo>
                  <a:pt x="13989" y="170218"/>
                  <a:pt x="14807" y="145050"/>
                  <a:pt x="0" y="229667"/>
                </a:cubicBezTo>
                <a:cubicBezTo>
                  <a:pt x="60212" y="160858"/>
                  <a:pt x="80727" y="78247"/>
                  <a:pt x="108012" y="3535"/>
                </a:cubicBezTo>
                <a:lnTo>
                  <a:pt x="65881" y="0"/>
                </a:lnTo>
                <a:close/>
              </a:path>
            </a:pathLst>
          </a:cu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18" name="타원 113"/>
          <p:cNvSpPr/>
          <p:nvPr/>
        </p:nvSpPr>
        <p:spPr bwMode="auto">
          <a:xfrm>
            <a:off x="9632268" y="2271698"/>
            <a:ext cx="357188" cy="357188"/>
          </a:xfrm>
          <a:prstGeom prst="ellipse">
            <a:avLst/>
          </a:prstGeom>
          <a:solidFill>
            <a:srgbClr val="3D7351"/>
          </a:solidFill>
          <a:ln w="5080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r>
              <a:rPr lang="en-US" altLang="ko-KR" dirty="0">
                <a:solidFill>
                  <a:schemeClr val="bg1"/>
                </a:solidFill>
                <a:latin typeface="华文细黑" panose="02010600040101010101" pitchFamily="2" charset="-122"/>
                <a:ea typeface="华文细黑" panose="02010600040101010101" pitchFamily="2" charset="-122"/>
                <a:cs typeface="+mn-ea"/>
                <a:sym typeface="Arial" panose="020B0604020202020204" pitchFamily="34" charset="0"/>
              </a:rPr>
              <a:t>3</a:t>
            </a:r>
            <a:endParaRPr lang="ko-KR" altLang="en-US" dirty="0">
              <a:solidFill>
                <a:schemeClr val="bg1"/>
              </a:solidFill>
              <a:latin typeface="华文细黑" panose="02010600040101010101" pitchFamily="2" charset="-122"/>
              <a:cs typeface="+mn-ea"/>
              <a:sym typeface="Arial" panose="020B0604020202020204" pitchFamily="34" charset="0"/>
            </a:endParaRPr>
          </a:p>
        </p:txBody>
      </p:sp>
      <p:sp>
        <p:nvSpPr>
          <p:cNvPr id="29" name="Rectangle 24"/>
          <p:cNvSpPr>
            <a:spLocks noChangeArrowheads="1"/>
          </p:cNvSpPr>
          <p:nvPr/>
        </p:nvSpPr>
        <p:spPr bwMode="auto">
          <a:xfrm>
            <a:off x="5142035" y="3731329"/>
            <a:ext cx="2092614" cy="75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smtClean="0">
                <a:solidFill>
                  <a:schemeClr val="tx1">
                    <a:lumMod val="75000"/>
                    <a:lumOff val="25000"/>
                  </a:schemeClr>
                </a:solidFill>
              </a:rPr>
              <a:t>测试已经写好的路由组件和最短路优先停车位分配组件OPIC </a:t>
            </a:r>
            <a:r>
              <a:rPr lang="zh-CN" altLang="en-US" sz="1400" b="1" dirty="0">
                <a:solidFill>
                  <a:schemeClr val="tx1">
                    <a:lumMod val="75000"/>
                    <a:lumOff val="25000"/>
                  </a:schemeClr>
                </a:solidFill>
              </a:rPr>
              <a:t>HEADER </a:t>
            </a:r>
            <a:r>
              <a:rPr lang="zh-CN" altLang="en-US" sz="1400" b="1" dirty="0" smtClean="0">
                <a:solidFill>
                  <a:schemeClr val="tx1">
                    <a:lumMod val="75000"/>
                    <a:lumOff val="25000"/>
                  </a:schemeClr>
                </a:solidFill>
              </a:rPr>
              <a:t>HERE</a:t>
            </a:r>
            <a:endParaRPr lang="zh-CN" altLang="en-US" sz="1400" dirty="0">
              <a:solidFill>
                <a:schemeClr val="tx1">
                  <a:lumMod val="75000"/>
                  <a:lumOff val="25000"/>
                </a:schemeClr>
              </a:solidFill>
            </a:endParaRPr>
          </a:p>
        </p:txBody>
      </p:sp>
      <p:sp>
        <p:nvSpPr>
          <p:cNvPr id="30" name="Rectangle 24"/>
          <p:cNvSpPr>
            <a:spLocks noChangeArrowheads="1"/>
          </p:cNvSpPr>
          <p:nvPr/>
        </p:nvSpPr>
        <p:spPr bwMode="auto">
          <a:xfrm>
            <a:off x="8668588" y="3731329"/>
            <a:ext cx="2092614" cy="75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smtClean="0">
                <a:solidFill>
                  <a:schemeClr val="tx1">
                    <a:lumMod val="75000"/>
                    <a:lumOff val="25000"/>
                  </a:schemeClr>
                </a:solidFill>
              </a:rPr>
              <a:t>完成地图有效性判定算法，写四个帮助输入输出的函数TOPIC </a:t>
            </a:r>
            <a:r>
              <a:rPr lang="zh-CN" altLang="en-US" sz="1400" b="1" dirty="0">
                <a:solidFill>
                  <a:schemeClr val="tx1">
                    <a:lumMod val="75000"/>
                    <a:lumOff val="25000"/>
                  </a:schemeClr>
                </a:solidFill>
              </a:rPr>
              <a:t>HEADER </a:t>
            </a:r>
            <a:r>
              <a:rPr lang="zh-CN" altLang="en-US" sz="1400" b="1" dirty="0" smtClean="0">
                <a:solidFill>
                  <a:schemeClr val="tx1">
                    <a:lumMod val="75000"/>
                    <a:lumOff val="25000"/>
                  </a:schemeClr>
                </a:solidFill>
              </a:rPr>
              <a:t>HERE</a:t>
            </a:r>
            <a:endParaRPr lang="zh-CN" altLang="en-US" sz="1400" dirty="0">
              <a:solidFill>
                <a:schemeClr val="tx1">
                  <a:lumMod val="75000"/>
                  <a:lumOff val="25000"/>
                </a:schemeClr>
              </a:solidFill>
            </a:endParaRPr>
          </a:p>
        </p:txBody>
      </p:sp>
      <p:sp>
        <p:nvSpPr>
          <p:cNvPr id="31" name="Rectangle 24"/>
          <p:cNvSpPr>
            <a:spLocks noChangeArrowheads="1"/>
          </p:cNvSpPr>
          <p:nvPr/>
        </p:nvSpPr>
        <p:spPr bwMode="auto">
          <a:xfrm>
            <a:off x="1561858" y="3731329"/>
            <a:ext cx="2092614" cy="24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smtClean="0">
                <a:solidFill>
                  <a:schemeClr val="tx1">
                    <a:lumMod val="75000"/>
                    <a:lumOff val="25000"/>
                  </a:schemeClr>
                </a:solidFill>
              </a:rPr>
              <a:t>如题，完成后测试</a:t>
            </a:r>
            <a:endParaRPr lang="zh-CN" altLang="en-US" sz="1100" dirty="0">
              <a:solidFill>
                <a:schemeClr val="bg1">
                  <a:lumMod val="50000"/>
                </a:schemeClr>
              </a:solidFill>
            </a:endParaRPr>
          </a:p>
        </p:txBody>
      </p:sp>
      <p:sp>
        <p:nvSpPr>
          <p:cNvPr id="32" name="文本框 5"/>
          <p:cNvSpPr txBox="1">
            <a:spLocks noChangeArrowheads="1"/>
          </p:cNvSpPr>
          <p:nvPr/>
        </p:nvSpPr>
        <p:spPr bwMode="auto">
          <a:xfrm>
            <a:off x="1887795" y="2828601"/>
            <a:ext cx="18822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bg1"/>
                </a:solidFill>
                <a:latin typeface="华文细黑" panose="02010600040101010101" pitchFamily="2" charset="-122"/>
                <a:ea typeface="华文细黑" panose="02010600040101010101" pitchFamily="2" charset="-122"/>
              </a:rPr>
              <a:t>完成机器调度算法</a:t>
            </a:r>
            <a:endParaRPr lang="zh-CN" altLang="en-US" sz="1600" b="1" dirty="0">
              <a:solidFill>
                <a:schemeClr val="bg1"/>
              </a:solidFill>
              <a:latin typeface="华文细黑" panose="02010600040101010101" pitchFamily="2" charset="-122"/>
              <a:ea typeface="华文细黑" panose="02010600040101010101" pitchFamily="2" charset="-122"/>
            </a:endParaRPr>
          </a:p>
        </p:txBody>
      </p:sp>
      <p:sp>
        <p:nvSpPr>
          <p:cNvPr id="33" name="文本框 5"/>
          <p:cNvSpPr txBox="1">
            <a:spLocks noChangeArrowheads="1"/>
          </p:cNvSpPr>
          <p:nvPr/>
        </p:nvSpPr>
        <p:spPr bwMode="auto">
          <a:xfrm>
            <a:off x="5790134" y="2922611"/>
            <a:ext cx="15479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bg1"/>
                </a:solidFill>
                <a:latin typeface="华文细黑" panose="02010600040101010101" pitchFamily="2" charset="-122"/>
                <a:ea typeface="华文细黑" panose="02010600040101010101" pitchFamily="2" charset="-122"/>
              </a:rPr>
              <a:t>测试</a:t>
            </a:r>
          </a:p>
        </p:txBody>
      </p:sp>
      <p:sp>
        <p:nvSpPr>
          <p:cNvPr id="34" name="文本框 5"/>
          <p:cNvSpPr txBox="1">
            <a:spLocks noChangeArrowheads="1"/>
          </p:cNvSpPr>
          <p:nvPr/>
        </p:nvSpPr>
        <p:spPr bwMode="auto">
          <a:xfrm>
            <a:off x="8940901" y="2874064"/>
            <a:ext cx="17673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bg1"/>
                </a:solidFill>
                <a:latin typeface="华文细黑" panose="02010600040101010101" pitchFamily="2" charset="-122"/>
                <a:ea typeface="华文细黑" panose="02010600040101010101" pitchFamily="2" charset="-122"/>
              </a:rPr>
              <a:t>地图有效性判定</a:t>
            </a:r>
            <a:endParaRPr lang="zh-CN" altLang="en-US" sz="1600" b="1" dirty="0">
              <a:solidFill>
                <a:schemeClr val="bg1"/>
              </a:solidFill>
              <a:latin typeface="华文细黑" panose="02010600040101010101" pitchFamily="2" charset="-122"/>
              <a:ea typeface="华文细黑" panose="02010600040101010101" pitchFamily="2" charset="-122"/>
            </a:endParaRPr>
          </a:p>
        </p:txBody>
      </p:sp>
      <p:sp>
        <p:nvSpPr>
          <p:cNvPr id="25" name="文本框 5"/>
          <p:cNvSpPr txBox="1">
            <a:spLocks noChangeArrowheads="1"/>
          </p:cNvSpPr>
          <p:nvPr/>
        </p:nvSpPr>
        <p:spPr bwMode="auto">
          <a:xfrm>
            <a:off x="902970" y="1047811"/>
            <a:ext cx="77656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初赛将在六月中旬截止，而期末在即，我们的目标是在这两天把东西做出来，并能顺利过初赛，然后专心准备期末。</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258540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222993" y="66068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grpSp>
        <p:nvGrpSpPr>
          <p:cNvPr id="19" name="组合 18"/>
          <p:cNvGrpSpPr/>
          <p:nvPr/>
        </p:nvGrpSpPr>
        <p:grpSpPr>
          <a:xfrm>
            <a:off x="2969004" y="2429217"/>
            <a:ext cx="6253989" cy="1999565"/>
            <a:chOff x="2969005" y="2298870"/>
            <a:chExt cx="6253989" cy="1999565"/>
          </a:xfrm>
        </p:grpSpPr>
        <p:grpSp>
          <p:nvGrpSpPr>
            <p:cNvPr id="4" name="组合 3"/>
            <p:cNvGrpSpPr/>
            <p:nvPr/>
          </p:nvGrpSpPr>
          <p:grpSpPr>
            <a:xfrm>
              <a:off x="2969005" y="2298870"/>
              <a:ext cx="6253989" cy="1636013"/>
              <a:chOff x="2696171" y="2323646"/>
              <a:chExt cx="6253989" cy="1636013"/>
            </a:xfrm>
          </p:grpSpPr>
          <p:sp>
            <p:nvSpPr>
              <p:cNvPr id="6" name="文本框 5"/>
              <p:cNvSpPr txBox="1"/>
              <p:nvPr/>
            </p:nvSpPr>
            <p:spPr>
              <a:xfrm>
                <a:off x="4268177" y="2323646"/>
                <a:ext cx="3109978" cy="938719"/>
              </a:xfrm>
              <a:prstGeom prst="rect">
                <a:avLst/>
              </a:prstGeom>
              <a:noFill/>
            </p:spPr>
            <p:txBody>
              <a:bodyPr wrap="square" rtlCol="0">
                <a:spAutoFit/>
              </a:bodyPr>
              <a:lstStyle/>
              <a:p>
                <a:pPr algn="ctr"/>
                <a:r>
                  <a:rPr lang="zh-CN" altLang="en-US" sz="5500" dirty="0">
                    <a:solidFill>
                      <a:srgbClr val="3D7351"/>
                    </a:solidFill>
                    <a:latin typeface="华文细黑" panose="02010600040101010101" pitchFamily="2" charset="-122"/>
                    <a:ea typeface="华文细黑" panose="02010600040101010101" pitchFamily="2" charset="-122"/>
                  </a:rPr>
                  <a:t>谢谢观看</a:t>
                </a:r>
              </a:p>
            </p:txBody>
          </p:sp>
          <p:sp>
            <p:nvSpPr>
              <p:cNvPr id="7" name="文本框 6"/>
              <p:cNvSpPr txBox="1"/>
              <p:nvPr/>
            </p:nvSpPr>
            <p:spPr>
              <a:xfrm>
                <a:off x="2696171" y="3251773"/>
                <a:ext cx="6253989" cy="707886"/>
              </a:xfrm>
              <a:prstGeom prst="rect">
                <a:avLst/>
              </a:prstGeom>
              <a:noFill/>
            </p:spPr>
            <p:txBody>
              <a:bodyPr wrap="square" rtlCol="0">
                <a:spAutoFit/>
              </a:bodyPr>
              <a:lstStyle/>
              <a:p>
                <a:pPr algn="ctr"/>
                <a:r>
                  <a:rPr lang="zh-CN" altLang="en-US" sz="4000" dirty="0">
                    <a:solidFill>
                      <a:srgbClr val="3D7351"/>
                    </a:solidFill>
                    <a:latin typeface="华文细黑" panose="02010600040101010101" pitchFamily="2" charset="-122"/>
                    <a:ea typeface="华文细黑" panose="02010600040101010101" pitchFamily="2" charset="-122"/>
                  </a:rPr>
                  <a:t>Thank you for watching</a:t>
                </a:r>
              </a:p>
            </p:txBody>
          </p:sp>
        </p:grpSp>
        <p:sp>
          <p:nvSpPr>
            <p:cNvPr id="18" name="文本占位符 2"/>
            <p:cNvSpPr txBox="1">
              <a:spLocks/>
            </p:cNvSpPr>
            <p:nvPr/>
          </p:nvSpPr>
          <p:spPr>
            <a:xfrm>
              <a:off x="3136582" y="3926025"/>
              <a:ext cx="5918837" cy="372410"/>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CSASAADAstudio</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sales template, a more beautiful template please magic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rainMagic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moreMagic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more beautiful template please magic</a:t>
              </a:r>
            </a:p>
          </p:txBody>
        </p:sp>
      </p:grpSp>
    </p:spTree>
    <p:extLst>
      <p:ext uri="{BB962C8B-B14F-4D97-AF65-F5344CB8AC3E}">
        <p14:creationId xmlns:p14="http://schemas.microsoft.com/office/powerpoint/2010/main" val="38841578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sp>
        <p:nvSpPr>
          <p:cNvPr id="15" name="文本框 13"/>
          <p:cNvSpPr txBox="1">
            <a:spLocks noChangeArrowheads="1"/>
          </p:cNvSpPr>
          <p:nvPr/>
        </p:nvSpPr>
        <p:spPr bwMode="auto">
          <a:xfrm>
            <a:off x="6294233" y="239764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595959"/>
                </a:solidFill>
                <a:latin typeface="华文细黑" panose="02010600040101010101" pitchFamily="2" charset="-122"/>
                <a:ea typeface="华文细黑" panose="02010600040101010101" pitchFamily="2" charset="-122"/>
              </a:rPr>
              <a:t>项目</a:t>
            </a:r>
            <a:r>
              <a:rPr lang="zh-CN" altLang="en-US" sz="2000" dirty="0" smtClean="0">
                <a:solidFill>
                  <a:srgbClr val="595959"/>
                </a:solidFill>
                <a:latin typeface="华文细黑" panose="02010600040101010101" pitchFamily="2" charset="-122"/>
                <a:ea typeface="华文细黑" panose="02010600040101010101" pitchFamily="2" charset="-122"/>
              </a:rPr>
              <a:t>问题描述</a:t>
            </a:r>
            <a:endParaRPr lang="zh-CN" altLang="en-US" sz="2000" dirty="0">
              <a:solidFill>
                <a:srgbClr val="595959"/>
              </a:solidFill>
              <a:latin typeface="华文细黑" panose="02010600040101010101" pitchFamily="2" charset="-122"/>
              <a:ea typeface="华文细黑" panose="02010600040101010101" pitchFamily="2" charset="-122"/>
            </a:endParaRPr>
          </a:p>
        </p:txBody>
      </p:sp>
      <p:sp>
        <p:nvSpPr>
          <p:cNvPr id="16" name="文本框 14"/>
          <p:cNvSpPr txBox="1">
            <a:spLocks noChangeArrowheads="1"/>
          </p:cNvSpPr>
          <p:nvPr/>
        </p:nvSpPr>
        <p:spPr bwMode="auto">
          <a:xfrm>
            <a:off x="6294233" y="294696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solidFill>
                  <a:srgbClr val="595959"/>
                </a:solidFill>
                <a:latin typeface="华文细黑" panose="02010600040101010101" pitchFamily="2" charset="-122"/>
                <a:ea typeface="华文细黑" panose="02010600040101010101" pitchFamily="2" charset="-122"/>
              </a:rPr>
              <a:t>软件总体设计</a:t>
            </a:r>
            <a:endParaRPr lang="zh-CN" altLang="en-US" sz="2000" dirty="0">
              <a:solidFill>
                <a:srgbClr val="595959"/>
              </a:solidFill>
              <a:latin typeface="华文细黑" panose="02010600040101010101" pitchFamily="2" charset="-122"/>
              <a:ea typeface="华文细黑" panose="02010600040101010101" pitchFamily="2" charset="-122"/>
            </a:endParaRPr>
          </a:p>
        </p:txBody>
      </p:sp>
      <p:sp>
        <p:nvSpPr>
          <p:cNvPr id="18" name="文本框 15"/>
          <p:cNvSpPr txBox="1">
            <a:spLocks noChangeArrowheads="1"/>
          </p:cNvSpPr>
          <p:nvPr/>
        </p:nvSpPr>
        <p:spPr bwMode="auto">
          <a:xfrm>
            <a:off x="6294233" y="349628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solidFill>
                  <a:srgbClr val="595959"/>
                </a:solidFill>
                <a:latin typeface="华文细黑" panose="02010600040101010101" pitchFamily="2" charset="-122"/>
                <a:ea typeface="华文细黑" panose="02010600040101010101" pitchFamily="2" charset="-122"/>
              </a:rPr>
              <a:t>算法设计</a:t>
            </a:r>
            <a:endParaRPr lang="zh-CN" altLang="en-US" sz="2000" dirty="0">
              <a:solidFill>
                <a:srgbClr val="595959"/>
              </a:solidFill>
              <a:latin typeface="华文细黑" panose="02010600040101010101" pitchFamily="2" charset="-122"/>
              <a:ea typeface="华文细黑" panose="02010600040101010101" pitchFamily="2" charset="-122"/>
            </a:endParaRPr>
          </a:p>
        </p:txBody>
      </p:sp>
      <p:sp>
        <p:nvSpPr>
          <p:cNvPr id="19" name="文本框 16"/>
          <p:cNvSpPr txBox="1">
            <a:spLocks noChangeArrowheads="1"/>
          </p:cNvSpPr>
          <p:nvPr/>
        </p:nvSpPr>
        <p:spPr bwMode="auto">
          <a:xfrm>
            <a:off x="6294233" y="4045603"/>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solidFill>
                  <a:srgbClr val="595959"/>
                </a:solidFill>
                <a:latin typeface="华文细黑" panose="02010600040101010101" pitchFamily="2" charset="-122"/>
                <a:ea typeface="华文细黑" panose="02010600040101010101" pitchFamily="2" charset="-122"/>
              </a:rPr>
              <a:t>总结与任务</a:t>
            </a:r>
            <a:endParaRPr lang="zh-CN" altLang="en-US" sz="2000" dirty="0">
              <a:solidFill>
                <a:srgbClr val="595959"/>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5842123" y="2374188"/>
            <a:ext cx="606287" cy="461665"/>
          </a:xfrm>
          <a:prstGeom prst="rect">
            <a:avLst/>
          </a:prstGeom>
          <a:noFill/>
        </p:spPr>
        <p:txBody>
          <a:bodyPr wrap="square" rtlCol="0">
            <a:spAutoFit/>
          </a:bodyPr>
          <a:lstStyle/>
          <a:p>
            <a:r>
              <a:rPr lang="en-US" altLang="zh-CN" sz="2400" dirty="0">
                <a:solidFill>
                  <a:srgbClr val="708265"/>
                </a:solidFill>
                <a:latin typeface="华文细黑" panose="02010600040101010101" pitchFamily="2" charset="-122"/>
                <a:ea typeface="华文细黑" panose="02010600040101010101" pitchFamily="2" charset="-122"/>
              </a:rPr>
              <a:t>01</a:t>
            </a:r>
            <a:endParaRPr lang="zh-CN" altLang="en-US" sz="2400" dirty="0">
              <a:solidFill>
                <a:srgbClr val="708265"/>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5842124" y="2923508"/>
            <a:ext cx="646430" cy="461665"/>
          </a:xfrm>
          <a:prstGeom prst="rect">
            <a:avLst/>
          </a:prstGeom>
          <a:noFill/>
        </p:spPr>
        <p:txBody>
          <a:bodyPr wrap="square" rtlCol="0">
            <a:spAutoFit/>
          </a:bodyPr>
          <a:lstStyle/>
          <a:p>
            <a:r>
              <a:rPr lang="en-US" altLang="zh-CN" sz="2400" dirty="0">
                <a:solidFill>
                  <a:srgbClr val="708265"/>
                </a:solidFill>
                <a:latin typeface="华文细黑" panose="02010600040101010101" pitchFamily="2" charset="-122"/>
                <a:ea typeface="华文细黑" panose="02010600040101010101" pitchFamily="2" charset="-122"/>
              </a:rPr>
              <a:t>02</a:t>
            </a:r>
            <a:endParaRPr lang="zh-CN" altLang="en-US" sz="2400" dirty="0">
              <a:solidFill>
                <a:srgbClr val="708265"/>
              </a:solidFill>
              <a:latin typeface="华文细黑" panose="02010600040101010101" pitchFamily="2" charset="-122"/>
              <a:ea typeface="华文细黑" panose="02010600040101010101" pitchFamily="2" charset="-122"/>
            </a:endParaRPr>
          </a:p>
        </p:txBody>
      </p:sp>
      <p:sp>
        <p:nvSpPr>
          <p:cNvPr id="22" name="文本框 21"/>
          <p:cNvSpPr txBox="1"/>
          <p:nvPr/>
        </p:nvSpPr>
        <p:spPr>
          <a:xfrm>
            <a:off x="5842123" y="3472828"/>
            <a:ext cx="646429" cy="461665"/>
          </a:xfrm>
          <a:prstGeom prst="rect">
            <a:avLst/>
          </a:prstGeom>
          <a:noFill/>
        </p:spPr>
        <p:txBody>
          <a:bodyPr wrap="square" rtlCol="0">
            <a:spAutoFit/>
          </a:bodyPr>
          <a:lstStyle/>
          <a:p>
            <a:r>
              <a:rPr lang="en-US" altLang="zh-CN" sz="2400" dirty="0">
                <a:solidFill>
                  <a:srgbClr val="708265"/>
                </a:solidFill>
                <a:latin typeface="华文细黑" panose="02010600040101010101" pitchFamily="2" charset="-122"/>
                <a:ea typeface="华文细黑" panose="02010600040101010101" pitchFamily="2" charset="-122"/>
              </a:rPr>
              <a:t>03</a:t>
            </a:r>
            <a:endParaRPr lang="zh-CN" altLang="en-US" sz="2400" dirty="0">
              <a:solidFill>
                <a:srgbClr val="708265"/>
              </a:solidFill>
              <a:latin typeface="华文细黑" panose="02010600040101010101" pitchFamily="2" charset="-122"/>
              <a:ea typeface="华文细黑" panose="02010600040101010101" pitchFamily="2" charset="-122"/>
            </a:endParaRPr>
          </a:p>
        </p:txBody>
      </p:sp>
      <p:sp>
        <p:nvSpPr>
          <p:cNvPr id="23" name="文本框 22"/>
          <p:cNvSpPr txBox="1"/>
          <p:nvPr/>
        </p:nvSpPr>
        <p:spPr>
          <a:xfrm>
            <a:off x="5842123" y="4022148"/>
            <a:ext cx="646429" cy="461665"/>
          </a:xfrm>
          <a:prstGeom prst="rect">
            <a:avLst/>
          </a:prstGeom>
          <a:noFill/>
        </p:spPr>
        <p:txBody>
          <a:bodyPr wrap="square" rtlCol="0">
            <a:spAutoFit/>
          </a:bodyPr>
          <a:lstStyle/>
          <a:p>
            <a:r>
              <a:rPr lang="en-US" altLang="zh-CN" sz="2400" dirty="0">
                <a:solidFill>
                  <a:srgbClr val="708265"/>
                </a:solidFill>
                <a:latin typeface="华文细黑" panose="02010600040101010101" pitchFamily="2" charset="-122"/>
                <a:ea typeface="华文细黑" panose="02010600040101010101" pitchFamily="2" charset="-122"/>
              </a:rPr>
              <a:t>04</a:t>
            </a:r>
            <a:endParaRPr lang="zh-CN" altLang="en-US" sz="2400" dirty="0">
              <a:solidFill>
                <a:srgbClr val="708265"/>
              </a:solidFill>
              <a:latin typeface="华文细黑" panose="02010600040101010101" pitchFamily="2" charset="-122"/>
              <a:ea typeface="华文细黑" panose="02010600040101010101" pitchFamily="2" charset="-122"/>
            </a:endParaRPr>
          </a:p>
        </p:txBody>
      </p:sp>
      <p:grpSp>
        <p:nvGrpSpPr>
          <p:cNvPr id="24" name="组合 23"/>
          <p:cNvGrpSpPr/>
          <p:nvPr/>
        </p:nvGrpSpPr>
        <p:grpSpPr>
          <a:xfrm>
            <a:off x="3661256" y="2994897"/>
            <a:ext cx="1410704" cy="992892"/>
            <a:chOff x="3503718" y="2938055"/>
            <a:chExt cx="1410704" cy="992892"/>
          </a:xfrm>
        </p:grpSpPr>
        <p:grpSp>
          <p:nvGrpSpPr>
            <p:cNvPr id="25" name="组合 24"/>
            <p:cNvGrpSpPr/>
            <p:nvPr/>
          </p:nvGrpSpPr>
          <p:grpSpPr>
            <a:xfrm>
              <a:off x="3503718" y="2938055"/>
              <a:ext cx="1410704" cy="992892"/>
              <a:chOff x="3561850" y="2938055"/>
              <a:chExt cx="1410704" cy="992892"/>
            </a:xfrm>
          </p:grpSpPr>
          <p:sp>
            <p:nvSpPr>
              <p:cNvPr id="28" name="文本框 27"/>
              <p:cNvSpPr txBox="1"/>
              <p:nvPr/>
            </p:nvSpPr>
            <p:spPr>
              <a:xfrm>
                <a:off x="3630124" y="3469282"/>
                <a:ext cx="1274156" cy="461665"/>
              </a:xfrm>
              <a:prstGeom prst="rect">
                <a:avLst/>
              </a:prstGeom>
              <a:noFill/>
            </p:spPr>
            <p:txBody>
              <a:bodyPr wrap="square" rtlCol="0">
                <a:spAutoFit/>
              </a:bodyPr>
              <a:lstStyle/>
              <a:p>
                <a:r>
                  <a:rPr lang="en-US" altLang="zh-CN" sz="2400" dirty="0">
                    <a:solidFill>
                      <a:srgbClr val="3D7351"/>
                    </a:solidFill>
                    <a:latin typeface="Impact" panose="020B0806030902050204" pitchFamily="34" charset="0"/>
                    <a:ea typeface="华文细黑" panose="02010600040101010101" pitchFamily="2" charset="-122"/>
                  </a:rPr>
                  <a:t>CONTENT</a:t>
                </a:r>
                <a:endParaRPr lang="zh-CN" altLang="en-US" sz="2400" dirty="0">
                  <a:solidFill>
                    <a:srgbClr val="3D7351"/>
                  </a:solidFill>
                  <a:latin typeface="Impact" panose="020B0806030902050204" pitchFamily="34" charset="0"/>
                  <a:ea typeface="华文细黑" panose="02010600040101010101" pitchFamily="2" charset="-122"/>
                </a:endParaRPr>
              </a:p>
            </p:txBody>
          </p:sp>
          <p:sp>
            <p:nvSpPr>
              <p:cNvPr id="29" name="文本框 28"/>
              <p:cNvSpPr txBox="1"/>
              <p:nvPr/>
            </p:nvSpPr>
            <p:spPr>
              <a:xfrm>
                <a:off x="3561850" y="2938055"/>
                <a:ext cx="1410704" cy="646331"/>
              </a:xfrm>
              <a:prstGeom prst="rect">
                <a:avLst/>
              </a:prstGeom>
              <a:noFill/>
            </p:spPr>
            <p:txBody>
              <a:bodyPr wrap="square" rtlCol="0">
                <a:spAutoFit/>
              </a:bodyPr>
              <a:lstStyle/>
              <a:p>
                <a:r>
                  <a:rPr lang="zh-CN" altLang="en-US" sz="3600" dirty="0">
                    <a:solidFill>
                      <a:srgbClr val="3D7351"/>
                    </a:solidFill>
                    <a:latin typeface="华文细黑" panose="02010600040101010101" pitchFamily="2" charset="-122"/>
                    <a:ea typeface="华文细黑" panose="02010600040101010101" pitchFamily="2" charset="-122"/>
                  </a:rPr>
                  <a:t>目录</a:t>
                </a:r>
              </a:p>
            </p:txBody>
          </p:sp>
        </p:grpSp>
        <p:sp>
          <p:nvSpPr>
            <p:cNvPr id="26" name="L 形 25"/>
            <p:cNvSpPr/>
            <p:nvPr/>
          </p:nvSpPr>
          <p:spPr>
            <a:xfrm rot="2493705" flipH="1" flipV="1">
              <a:off x="4575036" y="3364836"/>
              <a:ext cx="54243" cy="54244"/>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D7351"/>
                </a:solidFill>
                <a:ea typeface="华文细黑" panose="02010600040101010101" pitchFamily="2" charset="-122"/>
              </a:endParaRPr>
            </a:p>
          </p:txBody>
        </p:sp>
        <p:sp>
          <p:nvSpPr>
            <p:cNvPr id="27" name="L 形 26"/>
            <p:cNvSpPr/>
            <p:nvPr/>
          </p:nvSpPr>
          <p:spPr>
            <a:xfrm rot="2493705" flipH="1" flipV="1">
              <a:off x="4649233" y="3364836"/>
              <a:ext cx="54243" cy="54244"/>
            </a:xfrm>
            <a:prstGeom prst="corner">
              <a:avLst>
                <a:gd name="adj1" fmla="val 15149"/>
                <a:gd name="adj2" fmla="val 17140"/>
              </a:avLst>
            </a:prstGeom>
            <a:solidFill>
              <a:srgbClr val="708265"/>
            </a:solidFill>
            <a:ln>
              <a:solidFill>
                <a:srgbClr val="708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D7351"/>
                </a:solidFill>
                <a:ea typeface="华文细黑" panose="02010600040101010101" pitchFamily="2" charset="-122"/>
              </a:endParaRPr>
            </a:p>
          </p:txBody>
        </p:sp>
      </p:grpSp>
    </p:spTree>
    <p:extLst>
      <p:ext uri="{BB962C8B-B14F-4D97-AF65-F5344CB8AC3E}">
        <p14:creationId xmlns:p14="http://schemas.microsoft.com/office/powerpoint/2010/main" val="34969079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234225" y="2586490"/>
            <a:ext cx="1723549" cy="1199901"/>
            <a:chOff x="5247858" y="2848925"/>
            <a:chExt cx="1723549" cy="1199901"/>
          </a:xfrm>
        </p:grpSpPr>
        <p:sp>
          <p:nvSpPr>
            <p:cNvPr id="18" name="文本框 13"/>
            <p:cNvSpPr txBox="1">
              <a:spLocks noChangeArrowheads="1"/>
            </p:cNvSpPr>
            <p:nvPr/>
          </p:nvSpPr>
          <p:spPr bwMode="auto">
            <a:xfrm>
              <a:off x="5247858" y="3648716"/>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solidFill>
                    <a:srgbClr val="595959"/>
                  </a:solidFill>
                  <a:latin typeface="华文细黑" panose="02010600040101010101" pitchFamily="2" charset="-122"/>
                  <a:ea typeface="华文细黑" panose="02010600040101010101" pitchFamily="2" charset="-122"/>
                </a:rPr>
                <a:t>项目问题描述</a:t>
              </a:r>
              <a:endParaRPr lang="zh-CN" altLang="en-US" sz="2000" dirty="0">
                <a:solidFill>
                  <a:srgbClr val="595959"/>
                </a:solidFill>
                <a:latin typeface="华文细黑" panose="02010600040101010101" pitchFamily="2" charset="-122"/>
                <a:ea typeface="华文细黑" panose="02010600040101010101" pitchFamily="2" charset="-122"/>
              </a:endParaRPr>
            </a:p>
          </p:txBody>
        </p:sp>
        <p:grpSp>
          <p:nvGrpSpPr>
            <p:cNvPr id="4" name="组合 3"/>
            <p:cNvGrpSpPr/>
            <p:nvPr/>
          </p:nvGrpSpPr>
          <p:grpSpPr>
            <a:xfrm>
              <a:off x="5766091" y="2848925"/>
              <a:ext cx="687082" cy="687082"/>
              <a:chOff x="5797609" y="2848925"/>
              <a:chExt cx="687082" cy="687082"/>
            </a:xfrm>
          </p:grpSpPr>
          <p:sp>
            <p:nvSpPr>
              <p:cNvPr id="3" name="椭圆 2"/>
              <p:cNvSpPr/>
              <p:nvPr/>
            </p:nvSpPr>
            <p:spPr>
              <a:xfrm>
                <a:off x="5797609" y="2848925"/>
                <a:ext cx="687082" cy="687082"/>
              </a:xfrm>
              <a:prstGeom prst="ellipse">
                <a:avLst/>
              </a:prstGeom>
              <a:no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838007" y="2961634"/>
                <a:ext cx="606287" cy="461665"/>
              </a:xfrm>
              <a:prstGeom prst="rect">
                <a:avLst/>
              </a:prstGeom>
              <a:noFill/>
            </p:spPr>
            <p:txBody>
              <a:bodyPr wrap="square" rtlCol="0">
                <a:spAutoFit/>
              </a:bodyPr>
              <a:lstStyle/>
              <a:p>
                <a:pPr algn="ctr"/>
                <a:r>
                  <a:rPr lang="en-US" altLang="zh-CN" sz="2400" dirty="0">
                    <a:solidFill>
                      <a:srgbClr val="708265"/>
                    </a:solidFill>
                    <a:latin typeface="华文细黑" panose="02010600040101010101" pitchFamily="2" charset="-122"/>
                    <a:ea typeface="华文细黑" panose="02010600040101010101" pitchFamily="2" charset="-122"/>
                  </a:rPr>
                  <a:t>01</a:t>
                </a:r>
                <a:endParaRPr lang="zh-CN" altLang="en-US" sz="2400" dirty="0">
                  <a:solidFill>
                    <a:srgbClr val="708265"/>
                  </a:solidFill>
                  <a:latin typeface="华文细黑" panose="02010600040101010101" pitchFamily="2" charset="-122"/>
                  <a:ea typeface="华文细黑" panose="02010600040101010101" pitchFamily="2" charset="-122"/>
                </a:endParaRPr>
              </a:p>
            </p:txBody>
          </p:sp>
        </p:grpSp>
      </p:gr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spTree>
    <p:extLst>
      <p:ext uri="{BB962C8B-B14F-4D97-AF65-F5344CB8AC3E}">
        <p14:creationId xmlns:p14="http://schemas.microsoft.com/office/powerpoint/2010/main" val="179890893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项目问题描述</a:t>
            </a:r>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数学模型</a:t>
            </a:r>
            <a:endParaRPr lang="zh-CN" altLang="en-US" dirty="0"/>
          </a:p>
        </p:txBody>
      </p:sp>
      <p:sp>
        <p:nvSpPr>
          <p:cNvPr id="39" name="新月形 5"/>
          <p:cNvSpPr>
            <a:spLocks noChangeArrowheads="1"/>
          </p:cNvSpPr>
          <p:nvPr/>
        </p:nvSpPr>
        <p:spPr bwMode="auto">
          <a:xfrm rot="4551297">
            <a:off x="5189538" y="1391444"/>
            <a:ext cx="1589088" cy="3176587"/>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38" name="新月形 4"/>
          <p:cNvSpPr>
            <a:spLocks noChangeArrowheads="1"/>
          </p:cNvSpPr>
          <p:nvPr/>
        </p:nvSpPr>
        <p:spPr bwMode="auto">
          <a:xfrm rot="20751297">
            <a:off x="4376738" y="2426494"/>
            <a:ext cx="1589087" cy="3178175"/>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0" name="新月形 6"/>
          <p:cNvSpPr>
            <a:spLocks noChangeArrowheads="1"/>
          </p:cNvSpPr>
          <p:nvPr/>
        </p:nvSpPr>
        <p:spPr bwMode="auto">
          <a:xfrm rot="9951297">
            <a:off x="6226175" y="2205832"/>
            <a:ext cx="1589088" cy="3178175"/>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1" name="新月形 7"/>
          <p:cNvSpPr>
            <a:spLocks noChangeArrowheads="1"/>
          </p:cNvSpPr>
          <p:nvPr/>
        </p:nvSpPr>
        <p:spPr bwMode="auto">
          <a:xfrm rot="15351297">
            <a:off x="5426075" y="3229769"/>
            <a:ext cx="1589088" cy="3176588"/>
          </a:xfrm>
          <a:prstGeom prst="moon">
            <a:avLst>
              <a:gd name="adj" fmla="val 15190"/>
            </a:avLst>
          </a:prstGeom>
          <a:solidFill>
            <a:srgbClr val="3D7351"/>
          </a:solidFill>
          <a:ln w="3175" cmpd="sng">
            <a:solidFill>
              <a:schemeClr val="bg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en-US" kern="0">
              <a:solidFill>
                <a:srgbClr val="FFFFFF"/>
              </a:solidFill>
              <a:ea typeface="华文细黑" panose="02010600040101010101" pitchFamily="2" charset="-122"/>
              <a:cs typeface="+mn-ea"/>
              <a:sym typeface="Arial" panose="020B0604020202020204" pitchFamily="34" charset="0"/>
            </a:endParaRPr>
          </a:p>
        </p:txBody>
      </p:sp>
      <p:sp>
        <p:nvSpPr>
          <p:cNvPr id="42" name="TextBox 11"/>
          <p:cNvSpPr>
            <a:spLocks noChangeArrowheads="1"/>
          </p:cNvSpPr>
          <p:nvPr/>
        </p:nvSpPr>
        <p:spPr bwMode="auto">
          <a:xfrm flipH="1">
            <a:off x="3623585" y="3529123"/>
            <a:ext cx="49400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Z=a*</a:t>
            </a:r>
            <a:r>
              <a:rPr lang="en-US" altLang="zh-CN" sz="2400" b="1" dirty="0" err="1" smtClean="0">
                <a:solidFill>
                  <a:schemeClr val="tx1">
                    <a:lumMod val="50000"/>
                    <a:lumOff val="50000"/>
                  </a:schemeClr>
                </a:solidFill>
                <a:ea typeface="华文细黑" panose="02010600040101010101" pitchFamily="2" charset="-122"/>
                <a:cs typeface="+mn-ea"/>
                <a:sym typeface="Arial" panose="020B0604020202020204" pitchFamily="34" charset="0"/>
              </a:rPr>
              <a:t>n+b</a:t>
            </a:r>
            <a:r>
              <a:rPr lang="en-US" altLang="zh-CN"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*∑T1+T2+k</a:t>
            </a:r>
            <a:r>
              <a:rPr lang="en-US" altLang="zh-CN" sz="2400" b="1" dirty="0">
                <a:solidFill>
                  <a:schemeClr val="tx1">
                    <a:lumMod val="50000"/>
                    <a:lumOff val="50000"/>
                  </a:schemeClr>
                </a:solidFill>
                <a:ea typeface="华文细黑" panose="02010600040101010101" pitchFamily="2" charset="-122"/>
                <a:cs typeface="+mn-ea"/>
                <a:sym typeface="Arial" panose="020B0604020202020204" pitchFamily="34" charset="0"/>
              </a:rPr>
              <a:t>*</a:t>
            </a:r>
            <a:r>
              <a:rPr lang="en-US" altLang="zh-CN"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a:t>
            </a:r>
            <a:r>
              <a:rPr lang="en-US"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(m*s)</a:t>
            </a:r>
          </a:p>
          <a:p>
            <a:pPr algn="ctr" eaLnBrk="1" hangingPunct="1">
              <a:defRPr/>
            </a:pPr>
            <a:r>
              <a:rPr lang="en-US"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T1=Tin’-</a:t>
            </a:r>
            <a:r>
              <a:rPr lang="en-US" sz="2400" b="1" dirty="0" err="1" smtClean="0">
                <a:solidFill>
                  <a:schemeClr val="tx1">
                    <a:lumMod val="50000"/>
                    <a:lumOff val="50000"/>
                  </a:schemeClr>
                </a:solidFill>
                <a:ea typeface="华文细黑" panose="02010600040101010101" pitchFamily="2" charset="-122"/>
                <a:cs typeface="+mn-ea"/>
                <a:sym typeface="Arial" panose="020B0604020202020204" pitchFamily="34" charset="0"/>
              </a:rPr>
              <a:t>Tin+Tout</a:t>
            </a:r>
            <a:r>
              <a:rPr lang="en-US"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’-Tout</a:t>
            </a:r>
          </a:p>
          <a:p>
            <a:pPr algn="ctr" eaLnBrk="1" hangingPunct="1">
              <a:defRPr/>
            </a:pPr>
            <a:r>
              <a:rPr lang="en-US" sz="2400" b="1" dirty="0" smtClean="0">
                <a:solidFill>
                  <a:schemeClr val="tx1">
                    <a:lumMod val="50000"/>
                    <a:lumOff val="50000"/>
                  </a:schemeClr>
                </a:solidFill>
                <a:ea typeface="华文细黑" panose="02010600040101010101" pitchFamily="2" charset="-122"/>
                <a:cs typeface="+mn-ea"/>
                <a:sym typeface="Arial" panose="020B0604020202020204" pitchFamily="34" charset="0"/>
              </a:rPr>
              <a:t>T2=p*q</a:t>
            </a:r>
            <a:endParaRPr lang="en-US" sz="2400" b="1" dirty="0">
              <a:solidFill>
                <a:schemeClr val="tx1">
                  <a:lumMod val="50000"/>
                  <a:lumOff val="50000"/>
                </a:schemeClr>
              </a:solidFill>
              <a:ea typeface="华文细黑" panose="02010600040101010101" pitchFamily="2" charset="-122"/>
              <a:cs typeface="+mn-ea"/>
              <a:sym typeface="Arial" panose="020B0604020202020204" pitchFamily="34" charset="0"/>
            </a:endParaRPr>
          </a:p>
        </p:txBody>
      </p:sp>
      <p:sp>
        <p:nvSpPr>
          <p:cNvPr id="28" name="Rectangle 24"/>
          <p:cNvSpPr>
            <a:spLocks noChangeArrowheads="1"/>
          </p:cNvSpPr>
          <p:nvPr/>
        </p:nvSpPr>
        <p:spPr bwMode="auto">
          <a:xfrm>
            <a:off x="1042740" y="2473402"/>
            <a:ext cx="2806145" cy="70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400" b="1" dirty="0">
                <a:solidFill>
                  <a:schemeClr val="tx1">
                    <a:lumMod val="75000"/>
                    <a:lumOff val="25000"/>
                  </a:schemeClr>
                </a:solidFill>
              </a:rPr>
              <a:t>TOPIC HEADER HERE</a:t>
            </a:r>
            <a:endParaRPr lang="zh-CN" altLang="en-US" sz="1400" dirty="0">
              <a:solidFill>
                <a:schemeClr val="tx1">
                  <a:lumMod val="75000"/>
                  <a:lumOff val="25000"/>
                </a:schemeClr>
              </a:solidFill>
            </a:endParaRPr>
          </a:p>
          <a:p>
            <a:pPr algn="r">
              <a:lnSpc>
                <a:spcPct val="120000"/>
              </a:lnSpc>
              <a:spcBef>
                <a:spcPts val="300"/>
              </a:spcBef>
            </a:pPr>
            <a:r>
              <a:rPr lang="en-US" altLang="zh-CN" sz="1100" dirty="0">
                <a:solidFill>
                  <a:schemeClr val="bg1">
                    <a:lumMod val="50000"/>
                  </a:schemeClr>
                </a:solidFill>
              </a:rPr>
              <a:t>We have many PowerPoint </a:t>
            </a:r>
            <a:r>
              <a:rPr lang="zh-CN" altLang="en-US" sz="1100" dirty="0">
                <a:solidFill>
                  <a:schemeClr val="bg1">
                    <a:lumMod val="50000"/>
                  </a:schemeClr>
                </a:solidFill>
              </a:rPr>
              <a:t>templates</a:t>
            </a:r>
            <a:r>
              <a:rPr lang="en-US" altLang="zh-CN" sz="1100" dirty="0">
                <a:solidFill>
                  <a:schemeClr val="bg1">
                    <a:lumMod val="50000"/>
                  </a:schemeClr>
                </a:solidFill>
              </a:rPr>
              <a:t> that has been specifically designed.</a:t>
            </a:r>
            <a:endParaRPr lang="zh-CN" altLang="en-US" sz="1100" dirty="0">
              <a:solidFill>
                <a:schemeClr val="bg1">
                  <a:lumMod val="50000"/>
                </a:schemeClr>
              </a:solidFill>
            </a:endParaRPr>
          </a:p>
        </p:txBody>
      </p:sp>
      <p:sp>
        <p:nvSpPr>
          <p:cNvPr id="29" name="Rectangle 24"/>
          <p:cNvSpPr>
            <a:spLocks noChangeArrowheads="1"/>
          </p:cNvSpPr>
          <p:nvPr/>
        </p:nvSpPr>
        <p:spPr bwMode="auto">
          <a:xfrm>
            <a:off x="8343116" y="2473402"/>
            <a:ext cx="2806145" cy="70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tx1">
                    <a:lumMod val="75000"/>
                    <a:lumOff val="25000"/>
                  </a:schemeClr>
                </a:solidFill>
              </a:rPr>
              <a:t>TOPIC HEADER HERE</a:t>
            </a:r>
            <a:endParaRPr lang="zh-CN" altLang="en-US" sz="1400" dirty="0">
              <a:solidFill>
                <a:schemeClr val="tx1">
                  <a:lumMod val="75000"/>
                  <a:lumOff val="25000"/>
                </a:schemeClr>
              </a:solidFill>
            </a:endParaRPr>
          </a:p>
          <a:p>
            <a:pPr>
              <a:lnSpc>
                <a:spcPct val="120000"/>
              </a:lnSpc>
              <a:spcBef>
                <a:spcPts val="300"/>
              </a:spcBef>
            </a:pPr>
            <a:r>
              <a:rPr lang="en-US" altLang="zh-CN" sz="1100" dirty="0">
                <a:solidFill>
                  <a:schemeClr val="bg1">
                    <a:lumMod val="50000"/>
                  </a:schemeClr>
                </a:solidFill>
              </a:rPr>
              <a:t>We have many PowerPoint </a:t>
            </a:r>
            <a:r>
              <a:rPr lang="zh-CN" altLang="en-US" sz="1100" dirty="0">
                <a:solidFill>
                  <a:schemeClr val="bg1">
                    <a:lumMod val="50000"/>
                  </a:schemeClr>
                </a:solidFill>
              </a:rPr>
              <a:t>templates</a:t>
            </a:r>
            <a:r>
              <a:rPr lang="en-US" altLang="zh-CN" sz="1100" dirty="0">
                <a:solidFill>
                  <a:schemeClr val="bg1">
                    <a:lumMod val="50000"/>
                  </a:schemeClr>
                </a:solidFill>
              </a:rPr>
              <a:t> that has been specifically designed.</a:t>
            </a:r>
            <a:endParaRPr lang="zh-CN" altLang="en-US" sz="1100" dirty="0">
              <a:solidFill>
                <a:schemeClr val="bg1">
                  <a:lumMod val="50000"/>
                </a:schemeClr>
              </a:solidFill>
            </a:endParaRPr>
          </a:p>
        </p:txBody>
      </p:sp>
      <p:sp>
        <p:nvSpPr>
          <p:cNvPr id="32" name="Rectangle 24"/>
          <p:cNvSpPr>
            <a:spLocks noChangeArrowheads="1"/>
          </p:cNvSpPr>
          <p:nvPr/>
        </p:nvSpPr>
        <p:spPr bwMode="auto">
          <a:xfrm>
            <a:off x="375733" y="4085838"/>
            <a:ext cx="280614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400" b="1" dirty="0" smtClean="0">
                <a:solidFill>
                  <a:schemeClr val="tx1">
                    <a:lumMod val="75000"/>
                    <a:lumOff val="25000"/>
                  </a:schemeClr>
                </a:solidFill>
              </a:rPr>
              <a:t>输入</a:t>
            </a:r>
            <a:endParaRPr lang="zh-CN" altLang="en-US" sz="1400" dirty="0" smtClean="0">
              <a:solidFill>
                <a:schemeClr val="tx1">
                  <a:lumMod val="75000"/>
                  <a:lumOff val="25000"/>
                </a:schemeClr>
              </a:solidFill>
            </a:endParaRPr>
          </a:p>
          <a:p>
            <a:pPr algn="r">
              <a:lnSpc>
                <a:spcPct val="120000"/>
              </a:lnSpc>
              <a:spcBef>
                <a:spcPts val="300"/>
              </a:spcBef>
            </a:pPr>
            <a:r>
              <a:rPr lang="en-US" altLang="zh-CN" sz="1100" dirty="0" smtClean="0">
                <a:solidFill>
                  <a:schemeClr val="bg1">
                    <a:lumMod val="50000"/>
                  </a:schemeClr>
                </a:solidFill>
              </a:rPr>
              <a:t>1</a:t>
            </a:r>
            <a:r>
              <a:rPr lang="zh-CN" altLang="en-US" sz="1100" dirty="0" smtClean="0">
                <a:solidFill>
                  <a:schemeClr val="bg1">
                    <a:lumMod val="50000"/>
                  </a:schemeClr>
                </a:solidFill>
              </a:rPr>
              <a:t>地图 </a:t>
            </a:r>
            <a:r>
              <a:rPr lang="en-US" altLang="zh-CN" sz="1100" dirty="0" smtClean="0">
                <a:solidFill>
                  <a:schemeClr val="bg1">
                    <a:lumMod val="50000"/>
                  </a:schemeClr>
                </a:solidFill>
              </a:rPr>
              <a:t>2</a:t>
            </a:r>
            <a:r>
              <a:rPr lang="zh-CN" altLang="en-US" sz="1100" dirty="0" smtClean="0">
                <a:solidFill>
                  <a:schemeClr val="bg1">
                    <a:lumMod val="50000"/>
                  </a:schemeClr>
                </a:solidFill>
              </a:rPr>
              <a:t>参数 </a:t>
            </a:r>
            <a:r>
              <a:rPr lang="en-US" altLang="zh-CN" sz="1100" dirty="0" smtClean="0">
                <a:solidFill>
                  <a:schemeClr val="bg1">
                    <a:lumMod val="50000"/>
                  </a:schemeClr>
                </a:solidFill>
              </a:rPr>
              <a:t>3</a:t>
            </a:r>
            <a:r>
              <a:rPr lang="zh-CN" altLang="en-US" sz="1100" dirty="0">
                <a:solidFill>
                  <a:schemeClr val="bg1">
                    <a:lumMod val="50000"/>
                  </a:schemeClr>
                </a:solidFill>
              </a:rPr>
              <a:t>泊车</a:t>
            </a:r>
            <a:r>
              <a:rPr lang="zh-CN" altLang="en-US" sz="1100" dirty="0" smtClean="0">
                <a:solidFill>
                  <a:schemeClr val="bg1">
                    <a:lumMod val="50000"/>
                  </a:schemeClr>
                </a:solidFill>
              </a:rPr>
              <a:t>申请</a:t>
            </a:r>
            <a:endParaRPr lang="zh-CN" altLang="en-US" sz="1100" dirty="0">
              <a:solidFill>
                <a:schemeClr val="bg1">
                  <a:lumMod val="50000"/>
                </a:schemeClr>
              </a:solidFill>
            </a:endParaRPr>
          </a:p>
        </p:txBody>
      </p:sp>
      <p:sp>
        <p:nvSpPr>
          <p:cNvPr id="36" name="Rectangle 24"/>
          <p:cNvSpPr>
            <a:spLocks noChangeArrowheads="1"/>
          </p:cNvSpPr>
          <p:nvPr/>
        </p:nvSpPr>
        <p:spPr bwMode="auto">
          <a:xfrm>
            <a:off x="8947834" y="3560735"/>
            <a:ext cx="280614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输出</a:t>
            </a:r>
            <a:endParaRPr lang="en-US" altLang="zh-CN" sz="1400" b="1" dirty="0" smtClean="0">
              <a:solidFill>
                <a:schemeClr val="tx1">
                  <a:lumMod val="75000"/>
                  <a:lumOff val="25000"/>
                </a:schemeClr>
              </a:solidFill>
            </a:endParaRPr>
          </a:p>
          <a:p>
            <a:pPr>
              <a:lnSpc>
                <a:spcPct val="120000"/>
              </a:lnSpc>
              <a:spcBef>
                <a:spcPts val="300"/>
              </a:spcBef>
            </a:pPr>
            <a:r>
              <a:rPr lang="en-US" altLang="zh-CN" sz="1100" dirty="0" smtClean="0">
                <a:solidFill>
                  <a:schemeClr val="bg1">
                    <a:lumMod val="50000"/>
                  </a:schemeClr>
                </a:solidFill>
              </a:rPr>
              <a:t>1.</a:t>
            </a:r>
            <a:r>
              <a:rPr lang="zh-CN" altLang="en-US" sz="1100" dirty="0" smtClean="0">
                <a:solidFill>
                  <a:schemeClr val="bg1">
                    <a:lumMod val="50000"/>
                  </a:schemeClr>
                </a:solidFill>
              </a:rPr>
              <a:t>地图判断 </a:t>
            </a:r>
            <a:r>
              <a:rPr lang="en-US" altLang="zh-CN" sz="1100" dirty="0" smtClean="0">
                <a:solidFill>
                  <a:schemeClr val="bg1">
                    <a:lumMod val="50000"/>
                  </a:schemeClr>
                </a:solidFill>
              </a:rPr>
              <a:t>2</a:t>
            </a:r>
            <a:r>
              <a:rPr lang="zh-CN" altLang="en-US" sz="1100" dirty="0" smtClean="0">
                <a:solidFill>
                  <a:schemeClr val="bg1">
                    <a:lumMod val="50000"/>
                  </a:schemeClr>
                </a:solidFill>
              </a:rPr>
              <a:t>有效地图的规划 </a:t>
            </a:r>
            <a:r>
              <a:rPr lang="en-US" altLang="zh-CN" sz="1100" dirty="0" smtClean="0">
                <a:solidFill>
                  <a:schemeClr val="bg1">
                    <a:lumMod val="50000"/>
                  </a:schemeClr>
                </a:solidFill>
              </a:rPr>
              <a:t>3</a:t>
            </a:r>
            <a:r>
              <a:rPr lang="zh-CN" altLang="en-US" sz="1100" smtClean="0">
                <a:solidFill>
                  <a:schemeClr val="bg1">
                    <a:lumMod val="50000"/>
                  </a:schemeClr>
                </a:solidFill>
              </a:rPr>
              <a:t>综合情况</a:t>
            </a:r>
            <a:endParaRPr lang="zh-CN" altLang="en-US" sz="1100" dirty="0">
              <a:solidFill>
                <a:schemeClr val="bg1">
                  <a:lumMod val="50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87" y="1012094"/>
            <a:ext cx="3905250"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239" y="894022"/>
            <a:ext cx="3544084" cy="2463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33" y="4927092"/>
            <a:ext cx="5249284" cy="1621730"/>
          </a:xfrm>
          <a:prstGeom prst="rect">
            <a:avLst/>
          </a:prstGeom>
        </p:spPr>
      </p:pic>
      <p:sp>
        <p:nvSpPr>
          <p:cNvPr id="7" name="矩形 6"/>
          <p:cNvSpPr/>
          <p:nvPr/>
        </p:nvSpPr>
        <p:spPr>
          <a:xfrm>
            <a:off x="375733" y="3297353"/>
            <a:ext cx="3544560" cy="646331"/>
          </a:xfrm>
          <a:prstGeom prst="rect">
            <a:avLst/>
          </a:prstGeom>
        </p:spPr>
        <p:txBody>
          <a:bodyPr wrap="none">
            <a:spAutoFit/>
          </a:bodyPr>
          <a:lstStyle/>
          <a:p>
            <a:r>
              <a:rPr lang="zh-CN" altLang="en-US" dirty="0" smtClean="0">
                <a:solidFill>
                  <a:srgbClr val="333333"/>
                </a:solidFill>
                <a:latin typeface="微软雅黑" panose="020B0503020204020204" pitchFamily="34" charset="-122"/>
                <a:ea typeface="微软雅黑" panose="020B0503020204020204" pitchFamily="34" charset="-122"/>
              </a:rPr>
              <a:t>能耗系数 </a:t>
            </a:r>
            <a:r>
              <a:rPr lang="en-US" altLang="zh-CN" dirty="0">
                <a:solidFill>
                  <a:srgbClr val="333333"/>
                </a:solidFill>
                <a:latin typeface="微软雅黑" panose="020B0503020204020204" pitchFamily="34" charset="-122"/>
                <a:ea typeface="微软雅黑" panose="020B0503020204020204" pitchFamily="34" charset="-122"/>
              </a:rPr>
              <a:t>k</a:t>
            </a:r>
            <a:r>
              <a:rPr lang="en-US" altLang="zh-CN" dirty="0" smtClean="0">
                <a:solidFill>
                  <a:srgbClr val="333333"/>
                </a:solidFill>
                <a:latin typeface="微软雅黑" panose="020B0503020204020204" pitchFamily="34" charset="-122"/>
                <a:ea typeface="微软雅黑" panose="020B0503020204020204" pitchFamily="34" charset="-122"/>
              </a:rPr>
              <a:t>=1</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smtClean="0">
                <a:solidFill>
                  <a:srgbClr val="333333"/>
                </a:solidFill>
                <a:latin typeface="微软雅黑" panose="020B0503020204020204" pitchFamily="34" charset="-122"/>
                <a:ea typeface="微软雅黑" panose="020B0503020204020204" pitchFamily="34" charset="-122"/>
              </a:rPr>
              <a:t>罚时系数 </a:t>
            </a:r>
            <a:r>
              <a:rPr lang="en-US" altLang="zh-CN" dirty="0" smtClean="0">
                <a:solidFill>
                  <a:srgbClr val="333333"/>
                </a:solidFill>
                <a:latin typeface="微软雅黑" panose="020B0503020204020204" pitchFamily="34" charset="-122"/>
                <a:ea typeface="微软雅黑" panose="020B0503020204020204" pitchFamily="34" charset="-122"/>
              </a:rPr>
              <a:t>p=80,</a:t>
            </a:r>
          </a:p>
          <a:p>
            <a:r>
              <a:rPr lang="zh-CN" altLang="en-US" dirty="0" smtClean="0">
                <a:solidFill>
                  <a:srgbClr val="333333"/>
                </a:solidFill>
                <a:latin typeface="微软雅黑" panose="020B0503020204020204" pitchFamily="34" charset="-122"/>
                <a:ea typeface="微软雅黑" panose="020B0503020204020204" pitchFamily="34" charset="-122"/>
              </a:rPr>
              <a:t>机器人系数</a:t>
            </a:r>
            <a:r>
              <a:rPr lang="en-US" altLang="zh-CN" dirty="0" smtClean="0">
                <a:solidFill>
                  <a:srgbClr val="333333"/>
                </a:solidFill>
                <a:latin typeface="微软雅黑" panose="020B0503020204020204" pitchFamily="34" charset="-122"/>
                <a:ea typeface="微软雅黑" panose="020B0503020204020204" pitchFamily="34" charset="-122"/>
              </a:rPr>
              <a:t>a=400 </a:t>
            </a:r>
            <a:r>
              <a:rPr lang="zh-CN" altLang="en-US" dirty="0" smtClean="0">
                <a:solidFill>
                  <a:srgbClr val="333333"/>
                </a:solidFill>
                <a:latin typeface="微软雅黑" panose="020B0503020204020204" pitchFamily="34" charset="-122"/>
                <a:ea typeface="微软雅黑" panose="020B0503020204020204" pitchFamily="34" charset="-122"/>
              </a:rPr>
              <a:t>等待系数</a:t>
            </a:r>
            <a:r>
              <a:rPr lang="en-US" altLang="zh-CN" dirty="0" smtClean="0">
                <a:solidFill>
                  <a:srgbClr val="333333"/>
                </a:solidFill>
                <a:latin typeface="微软雅黑" panose="020B0503020204020204" pitchFamily="34" charset="-122"/>
                <a:ea typeface="微软雅黑" panose="020B0503020204020204" pitchFamily="34" charset="-122"/>
              </a:rPr>
              <a:t>,b=5</a:t>
            </a:r>
            <a:endParaRPr lang="zh-CN" altLang="en-US" dirty="0"/>
          </a:p>
        </p:txBody>
      </p:sp>
      <p:sp>
        <p:nvSpPr>
          <p:cNvPr id="8" name="矩形 7"/>
          <p:cNvSpPr/>
          <p:nvPr/>
        </p:nvSpPr>
        <p:spPr>
          <a:xfrm>
            <a:off x="6736223" y="4413397"/>
            <a:ext cx="5022010" cy="2308324"/>
          </a:xfrm>
          <a:prstGeom prst="rect">
            <a:avLst/>
          </a:prstGeom>
        </p:spPr>
        <p:txBody>
          <a:bodyPr wrap="square">
            <a:spAutoFit/>
          </a:bodyPr>
          <a:lstStyle/>
          <a:p>
            <a:r>
              <a:rPr lang="en-US" altLang="zh-CN" dirty="0">
                <a:solidFill>
                  <a:srgbClr val="333333"/>
                </a:solidFill>
                <a:latin typeface="微软雅黑" panose="020B0503020204020204" pitchFamily="34" charset="-122"/>
                <a:ea typeface="微软雅黑" panose="020B0503020204020204" pitchFamily="34" charset="-122"/>
              </a:rPr>
              <a:t>1 400 416 // </a:t>
            </a:r>
            <a:r>
              <a:rPr lang="zh-CN" altLang="en-US" dirty="0">
                <a:solidFill>
                  <a:srgbClr val="333333"/>
                </a:solidFill>
                <a:latin typeface="微软雅黑" panose="020B0503020204020204" pitchFamily="34" charset="-122"/>
                <a:ea typeface="微软雅黑" panose="020B0503020204020204" pitchFamily="34" charset="-122"/>
              </a:rPr>
              <a:t>需要泊车机器人</a:t>
            </a:r>
            <a:r>
              <a:rPr lang="en-US" altLang="zh-CN" dirty="0">
                <a:solidFill>
                  <a:srgbClr val="333333"/>
                </a:solidFill>
                <a:latin typeface="微软雅黑" panose="020B0503020204020204" pitchFamily="34" charset="-122"/>
                <a:ea typeface="微软雅黑" panose="020B0503020204020204" pitchFamily="34" charset="-122"/>
              </a:rPr>
              <a:t>1</a:t>
            </a:r>
            <a:r>
              <a:rPr lang="zh-CN" altLang="en-US" dirty="0">
                <a:solidFill>
                  <a:srgbClr val="333333"/>
                </a:solidFill>
                <a:latin typeface="微软雅黑" panose="020B0503020204020204" pitchFamily="34" charset="-122"/>
                <a:ea typeface="微软雅黑" panose="020B0503020204020204" pitchFamily="34" charset="-122"/>
              </a:rPr>
              <a:t>辆，总的等待时间为</a:t>
            </a:r>
            <a:r>
              <a:rPr lang="en-US" altLang="zh-CN" dirty="0">
                <a:solidFill>
                  <a:srgbClr val="333333"/>
                </a:solidFill>
                <a:latin typeface="微软雅黑" panose="020B0503020204020204" pitchFamily="34" charset="-122"/>
                <a:ea typeface="微软雅黑" panose="020B0503020204020204" pitchFamily="34" charset="-122"/>
              </a:rPr>
              <a:t>400 </a:t>
            </a:r>
            <a:r>
              <a:rPr lang="zh-CN" altLang="en-US" dirty="0">
                <a:solidFill>
                  <a:srgbClr val="333333"/>
                </a:solidFill>
                <a:latin typeface="微软雅黑" panose="020B0503020204020204" pitchFamily="34" charset="-122"/>
                <a:ea typeface="微软雅黑" panose="020B0503020204020204" pitchFamily="34" charset="-122"/>
              </a:rPr>
              <a:t>机器人总能耗</a:t>
            </a:r>
            <a:r>
              <a:rPr lang="en-US" altLang="zh-CN" dirty="0">
                <a:solidFill>
                  <a:srgbClr val="333333"/>
                </a:solidFill>
                <a:latin typeface="微软雅黑" panose="020B0503020204020204" pitchFamily="34" charset="-122"/>
                <a:ea typeface="微软雅黑" panose="020B0503020204020204" pitchFamily="34" charset="-122"/>
              </a:rPr>
              <a:t>416</a:t>
            </a:r>
          </a:p>
          <a:p>
            <a:r>
              <a:rPr lang="en-US" altLang="zh-CN" dirty="0">
                <a:solidFill>
                  <a:srgbClr val="333333"/>
                </a:solidFill>
                <a:latin typeface="微软雅黑" panose="020B0503020204020204" pitchFamily="34" charset="-122"/>
                <a:ea typeface="微软雅黑" panose="020B0503020204020204" pitchFamily="34" charset="-122"/>
              </a:rPr>
              <a:t>1 no 0 0 (4,0) (3,0) (2,0) (1,0) (0,0) (0,1) (0,2) (0,3) (1,3) 0 62 (1,3) (0,3) (0,2) (0,1) (0,0) (1,0) (2,0) (3,0) (3,1) (3,2) (3,3) (3,4) (3,5)</a:t>
            </a:r>
          </a:p>
          <a:p>
            <a:r>
              <a:rPr lang="en-US" altLang="zh-CN" dirty="0" smtClean="0">
                <a:solidFill>
                  <a:srgbClr val="333333"/>
                </a:solidFill>
                <a:latin typeface="微软雅黑" panose="020B0503020204020204" pitchFamily="34" charset="-122"/>
                <a:ea typeface="微软雅黑" panose="020B0503020204020204" pitchFamily="34" charset="-122"/>
              </a:rPr>
              <a:t>2 no …</a:t>
            </a:r>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a:solidFill>
                  <a:srgbClr val="333333"/>
                </a:solidFill>
                <a:latin typeface="微软雅黑" panose="020B0503020204020204" pitchFamily="34" charset="-122"/>
                <a:ea typeface="微软雅黑" panose="020B0503020204020204" pitchFamily="34" charset="-122"/>
              </a:rPr>
              <a:t>3 yes</a:t>
            </a:r>
          </a:p>
          <a:p>
            <a:r>
              <a:rPr lang="en-US" altLang="zh-CN" dirty="0">
                <a:solidFill>
                  <a:srgbClr val="333333"/>
                </a:solidFill>
                <a:latin typeface="微软雅黑" panose="020B0503020204020204" pitchFamily="34" charset="-122"/>
                <a:ea typeface="微软雅黑" panose="020B0503020204020204" pitchFamily="34" charset="-122"/>
              </a:rPr>
              <a:t>4 no </a:t>
            </a:r>
            <a:r>
              <a:rPr lang="en-US" altLang="zh-CN" dirty="0" smtClean="0">
                <a:solidFill>
                  <a:srgbClr val="333333"/>
                </a:solidFill>
                <a:latin typeface="微软雅黑" panose="020B0503020204020204" pitchFamily="34" charset="-122"/>
                <a:ea typeface="微软雅黑" panose="020B0503020204020204" pitchFamily="34" charset="-122"/>
              </a:rPr>
              <a:t>…</a:t>
            </a:r>
            <a:endParaRPr lang="en-US" altLang="zh-CN" b="0"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83169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项目问题描述</a:t>
            </a:r>
            <a:endParaRPr lang="zh-CN" altLang="en-US" dirty="0"/>
          </a:p>
          <a:p>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判定地图有效性</a:t>
            </a:r>
            <a:endParaRPr lang="zh-CN" altLang="en-US" dirty="0"/>
          </a:p>
        </p:txBody>
      </p:sp>
      <p:sp>
        <p:nvSpPr>
          <p:cNvPr id="4" name="Freeform 5"/>
          <p:cNvSpPr>
            <a:spLocks noEditPoints="1"/>
          </p:cNvSpPr>
          <p:nvPr/>
        </p:nvSpPr>
        <p:spPr bwMode="auto">
          <a:xfrm>
            <a:off x="419380" y="2632397"/>
            <a:ext cx="3871386" cy="1417273"/>
          </a:xfrm>
          <a:custGeom>
            <a:avLst/>
            <a:gdLst>
              <a:gd name="T0" fmla="*/ 983 w 1203"/>
              <a:gd name="T1" fmla="*/ 0 h 440"/>
              <a:gd name="T2" fmla="*/ 784 w 1203"/>
              <a:gd name="T3" fmla="*/ 125 h 440"/>
              <a:gd name="T4" fmla="*/ 784 w 1203"/>
              <a:gd name="T5" fmla="*/ 125 h 440"/>
              <a:gd name="T6" fmla="*/ 740 w 1203"/>
              <a:gd name="T7" fmla="*/ 125 h 440"/>
              <a:gd name="T8" fmla="*/ 740 w 1203"/>
              <a:gd name="T9" fmla="*/ 144 h 440"/>
              <a:gd name="T10" fmla="*/ 699 w 1203"/>
              <a:gd name="T11" fmla="*/ 144 h 440"/>
              <a:gd name="T12" fmla="*/ 699 w 1203"/>
              <a:gd name="T13" fmla="*/ 158 h 440"/>
              <a:gd name="T14" fmla="*/ 334 w 1203"/>
              <a:gd name="T15" fmla="*/ 158 h 440"/>
              <a:gd name="T16" fmla="*/ 309 w 1203"/>
              <a:gd name="T17" fmla="*/ 182 h 440"/>
              <a:gd name="T18" fmla="*/ 282 w 1203"/>
              <a:gd name="T19" fmla="*/ 160 h 440"/>
              <a:gd name="T20" fmla="*/ 56 w 1203"/>
              <a:gd name="T21" fmla="*/ 160 h 440"/>
              <a:gd name="T22" fmla="*/ 31 w 1203"/>
              <a:gd name="T23" fmla="*/ 185 h 440"/>
              <a:gd name="T24" fmla="*/ 698 w 1203"/>
              <a:gd name="T25" fmla="*/ 185 h 440"/>
              <a:gd name="T26" fmla="*/ 698 w 1203"/>
              <a:gd name="T27" fmla="*/ 198 h 440"/>
              <a:gd name="T28" fmla="*/ 18 w 1203"/>
              <a:gd name="T29" fmla="*/ 198 h 440"/>
              <a:gd name="T30" fmla="*/ 0 w 1203"/>
              <a:gd name="T31" fmla="*/ 217 h 440"/>
              <a:gd name="T32" fmla="*/ 0 w 1203"/>
              <a:gd name="T33" fmla="*/ 232 h 440"/>
              <a:gd name="T34" fmla="*/ 40 w 1203"/>
              <a:gd name="T35" fmla="*/ 272 h 440"/>
              <a:gd name="T36" fmla="*/ 86 w 1203"/>
              <a:gd name="T37" fmla="*/ 272 h 440"/>
              <a:gd name="T38" fmla="*/ 110 w 1203"/>
              <a:gd name="T39" fmla="*/ 247 h 440"/>
              <a:gd name="T40" fmla="*/ 142 w 1203"/>
              <a:gd name="T41" fmla="*/ 278 h 440"/>
              <a:gd name="T42" fmla="*/ 173 w 1203"/>
              <a:gd name="T43" fmla="*/ 278 h 440"/>
              <a:gd name="T44" fmla="*/ 188 w 1203"/>
              <a:gd name="T45" fmla="*/ 262 h 440"/>
              <a:gd name="T46" fmla="*/ 205 w 1203"/>
              <a:gd name="T47" fmla="*/ 278 h 440"/>
              <a:gd name="T48" fmla="*/ 247 w 1203"/>
              <a:gd name="T49" fmla="*/ 278 h 440"/>
              <a:gd name="T50" fmla="*/ 275 w 1203"/>
              <a:gd name="T51" fmla="*/ 244 h 440"/>
              <a:gd name="T52" fmla="*/ 300 w 1203"/>
              <a:gd name="T53" fmla="*/ 244 h 440"/>
              <a:gd name="T54" fmla="*/ 326 w 1203"/>
              <a:gd name="T55" fmla="*/ 282 h 440"/>
              <a:gd name="T56" fmla="*/ 699 w 1203"/>
              <a:gd name="T57" fmla="*/ 282 h 440"/>
              <a:gd name="T58" fmla="*/ 699 w 1203"/>
              <a:gd name="T59" fmla="*/ 295 h 440"/>
              <a:gd name="T60" fmla="*/ 740 w 1203"/>
              <a:gd name="T61" fmla="*/ 295 h 440"/>
              <a:gd name="T62" fmla="*/ 740 w 1203"/>
              <a:gd name="T63" fmla="*/ 314 h 440"/>
              <a:gd name="T64" fmla="*/ 784 w 1203"/>
              <a:gd name="T65" fmla="*/ 314 h 440"/>
              <a:gd name="T66" fmla="*/ 784 w 1203"/>
              <a:gd name="T67" fmla="*/ 314 h 440"/>
              <a:gd name="T68" fmla="*/ 983 w 1203"/>
              <a:gd name="T69" fmla="*/ 440 h 440"/>
              <a:gd name="T70" fmla="*/ 1203 w 1203"/>
              <a:gd name="T71" fmla="*/ 220 h 440"/>
              <a:gd name="T72" fmla="*/ 983 w 1203"/>
              <a:gd name="T73" fmla="*/ 0 h 440"/>
              <a:gd name="T74" fmla="*/ 1104 w 1203"/>
              <a:gd name="T75" fmla="*/ 269 h 440"/>
              <a:gd name="T76" fmla="*/ 1055 w 1203"/>
              <a:gd name="T77" fmla="*/ 220 h 440"/>
              <a:gd name="T78" fmla="*/ 1104 w 1203"/>
              <a:gd name="T79" fmla="*/ 171 h 440"/>
              <a:gd name="T80" fmla="*/ 1154 w 1203"/>
              <a:gd name="T81" fmla="*/ 220 h 440"/>
              <a:gd name="T82" fmla="*/ 1104 w 1203"/>
              <a:gd name="T83" fmla="*/ 26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3" h="440">
                <a:moveTo>
                  <a:pt x="983" y="0"/>
                </a:moveTo>
                <a:cubicBezTo>
                  <a:pt x="895" y="0"/>
                  <a:pt x="819" y="51"/>
                  <a:pt x="784" y="125"/>
                </a:cubicBezTo>
                <a:cubicBezTo>
                  <a:pt x="784" y="125"/>
                  <a:pt x="784" y="125"/>
                  <a:pt x="784" y="125"/>
                </a:cubicBezTo>
                <a:cubicBezTo>
                  <a:pt x="740" y="125"/>
                  <a:pt x="740" y="125"/>
                  <a:pt x="740" y="125"/>
                </a:cubicBezTo>
                <a:cubicBezTo>
                  <a:pt x="740" y="144"/>
                  <a:pt x="740" y="144"/>
                  <a:pt x="740" y="144"/>
                </a:cubicBezTo>
                <a:cubicBezTo>
                  <a:pt x="699" y="144"/>
                  <a:pt x="699" y="144"/>
                  <a:pt x="699" y="144"/>
                </a:cubicBezTo>
                <a:cubicBezTo>
                  <a:pt x="699" y="158"/>
                  <a:pt x="699" y="158"/>
                  <a:pt x="699" y="158"/>
                </a:cubicBezTo>
                <a:cubicBezTo>
                  <a:pt x="334" y="158"/>
                  <a:pt x="334" y="158"/>
                  <a:pt x="334" y="158"/>
                </a:cubicBezTo>
                <a:cubicBezTo>
                  <a:pt x="309" y="182"/>
                  <a:pt x="309" y="182"/>
                  <a:pt x="309" y="182"/>
                </a:cubicBezTo>
                <a:cubicBezTo>
                  <a:pt x="282" y="160"/>
                  <a:pt x="282" y="160"/>
                  <a:pt x="282" y="160"/>
                </a:cubicBezTo>
                <a:cubicBezTo>
                  <a:pt x="56" y="160"/>
                  <a:pt x="56" y="160"/>
                  <a:pt x="56" y="160"/>
                </a:cubicBezTo>
                <a:cubicBezTo>
                  <a:pt x="31" y="185"/>
                  <a:pt x="31" y="185"/>
                  <a:pt x="31" y="185"/>
                </a:cubicBezTo>
                <a:cubicBezTo>
                  <a:pt x="698" y="185"/>
                  <a:pt x="698" y="185"/>
                  <a:pt x="698" y="185"/>
                </a:cubicBezTo>
                <a:cubicBezTo>
                  <a:pt x="698" y="198"/>
                  <a:pt x="698" y="198"/>
                  <a:pt x="698" y="198"/>
                </a:cubicBezTo>
                <a:cubicBezTo>
                  <a:pt x="18" y="198"/>
                  <a:pt x="18" y="198"/>
                  <a:pt x="18" y="198"/>
                </a:cubicBezTo>
                <a:cubicBezTo>
                  <a:pt x="0" y="217"/>
                  <a:pt x="0" y="217"/>
                  <a:pt x="0" y="217"/>
                </a:cubicBezTo>
                <a:cubicBezTo>
                  <a:pt x="0" y="232"/>
                  <a:pt x="0" y="232"/>
                  <a:pt x="0" y="232"/>
                </a:cubicBezTo>
                <a:cubicBezTo>
                  <a:pt x="40" y="272"/>
                  <a:pt x="40" y="272"/>
                  <a:pt x="40" y="272"/>
                </a:cubicBezTo>
                <a:cubicBezTo>
                  <a:pt x="86" y="272"/>
                  <a:pt x="86" y="272"/>
                  <a:pt x="86" y="272"/>
                </a:cubicBezTo>
                <a:cubicBezTo>
                  <a:pt x="110" y="247"/>
                  <a:pt x="110" y="247"/>
                  <a:pt x="110" y="247"/>
                </a:cubicBezTo>
                <a:cubicBezTo>
                  <a:pt x="142" y="278"/>
                  <a:pt x="142" y="278"/>
                  <a:pt x="142" y="278"/>
                </a:cubicBezTo>
                <a:cubicBezTo>
                  <a:pt x="173" y="278"/>
                  <a:pt x="173" y="278"/>
                  <a:pt x="173" y="278"/>
                </a:cubicBezTo>
                <a:cubicBezTo>
                  <a:pt x="188" y="262"/>
                  <a:pt x="188" y="262"/>
                  <a:pt x="188" y="262"/>
                </a:cubicBezTo>
                <a:cubicBezTo>
                  <a:pt x="205" y="278"/>
                  <a:pt x="205" y="278"/>
                  <a:pt x="205" y="278"/>
                </a:cubicBezTo>
                <a:cubicBezTo>
                  <a:pt x="247" y="278"/>
                  <a:pt x="247" y="278"/>
                  <a:pt x="247" y="278"/>
                </a:cubicBezTo>
                <a:cubicBezTo>
                  <a:pt x="275" y="244"/>
                  <a:pt x="275" y="244"/>
                  <a:pt x="275" y="244"/>
                </a:cubicBezTo>
                <a:cubicBezTo>
                  <a:pt x="300" y="244"/>
                  <a:pt x="300" y="244"/>
                  <a:pt x="300" y="244"/>
                </a:cubicBezTo>
                <a:cubicBezTo>
                  <a:pt x="326" y="282"/>
                  <a:pt x="326" y="282"/>
                  <a:pt x="326" y="282"/>
                </a:cubicBezTo>
                <a:cubicBezTo>
                  <a:pt x="699" y="282"/>
                  <a:pt x="699" y="282"/>
                  <a:pt x="699" y="282"/>
                </a:cubicBezTo>
                <a:cubicBezTo>
                  <a:pt x="699" y="295"/>
                  <a:pt x="699" y="295"/>
                  <a:pt x="699" y="295"/>
                </a:cubicBezTo>
                <a:cubicBezTo>
                  <a:pt x="740" y="295"/>
                  <a:pt x="740" y="295"/>
                  <a:pt x="740" y="295"/>
                </a:cubicBezTo>
                <a:cubicBezTo>
                  <a:pt x="740" y="314"/>
                  <a:pt x="740" y="314"/>
                  <a:pt x="740" y="314"/>
                </a:cubicBezTo>
                <a:cubicBezTo>
                  <a:pt x="784" y="314"/>
                  <a:pt x="784" y="314"/>
                  <a:pt x="784" y="314"/>
                </a:cubicBezTo>
                <a:cubicBezTo>
                  <a:pt x="784" y="314"/>
                  <a:pt x="784" y="314"/>
                  <a:pt x="784" y="314"/>
                </a:cubicBezTo>
                <a:cubicBezTo>
                  <a:pt x="819" y="389"/>
                  <a:pt x="895" y="440"/>
                  <a:pt x="983" y="440"/>
                </a:cubicBezTo>
                <a:cubicBezTo>
                  <a:pt x="1104" y="440"/>
                  <a:pt x="1203" y="341"/>
                  <a:pt x="1203" y="220"/>
                </a:cubicBezTo>
                <a:cubicBezTo>
                  <a:pt x="1203" y="98"/>
                  <a:pt x="1104" y="0"/>
                  <a:pt x="983" y="0"/>
                </a:cubicBezTo>
                <a:close/>
                <a:moveTo>
                  <a:pt x="1104" y="269"/>
                </a:moveTo>
                <a:cubicBezTo>
                  <a:pt x="1077" y="269"/>
                  <a:pt x="1055" y="247"/>
                  <a:pt x="1055" y="220"/>
                </a:cubicBezTo>
                <a:cubicBezTo>
                  <a:pt x="1055" y="193"/>
                  <a:pt x="1077" y="171"/>
                  <a:pt x="1104" y="171"/>
                </a:cubicBezTo>
                <a:cubicBezTo>
                  <a:pt x="1131" y="171"/>
                  <a:pt x="1154" y="193"/>
                  <a:pt x="1154" y="220"/>
                </a:cubicBezTo>
                <a:cubicBezTo>
                  <a:pt x="1154" y="247"/>
                  <a:pt x="1131" y="269"/>
                  <a:pt x="1104" y="269"/>
                </a:cubicBezTo>
                <a:close/>
              </a:path>
            </a:pathLst>
          </a:custGeom>
          <a:solidFill>
            <a:srgbClr val="3D735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6"/>
          <p:cNvSpPr>
            <a:spLocks/>
          </p:cNvSpPr>
          <p:nvPr/>
        </p:nvSpPr>
        <p:spPr bwMode="auto">
          <a:xfrm>
            <a:off x="5368874" y="2767805"/>
            <a:ext cx="12896" cy="15475"/>
          </a:xfrm>
          <a:custGeom>
            <a:avLst/>
            <a:gdLst>
              <a:gd name="T0" fmla="*/ 0 w 4"/>
              <a:gd name="T1" fmla="*/ 5 h 5"/>
              <a:gd name="T2" fmla="*/ 1 w 4"/>
              <a:gd name="T3" fmla="*/ 5 h 5"/>
              <a:gd name="T4" fmla="*/ 4 w 4"/>
              <a:gd name="T5" fmla="*/ 0 h 5"/>
              <a:gd name="T6" fmla="*/ 3 w 4"/>
              <a:gd name="T7" fmla="*/ 2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1" y="5"/>
                </a:cubicBezTo>
                <a:cubicBezTo>
                  <a:pt x="3" y="4"/>
                  <a:pt x="4" y="2"/>
                  <a:pt x="4" y="0"/>
                </a:cubicBezTo>
                <a:cubicBezTo>
                  <a:pt x="3" y="1"/>
                  <a:pt x="3" y="1"/>
                  <a:pt x="3" y="2"/>
                </a:cubicBezTo>
                <a:cubicBezTo>
                  <a:pt x="2" y="4"/>
                  <a:pt x="1" y="5"/>
                  <a:pt x="0" y="5"/>
                </a:cubicBezTo>
                <a:close/>
              </a:path>
            </a:pathLst>
          </a:custGeom>
          <a:solidFill>
            <a:srgbClr val="EC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7"/>
          <p:cNvSpPr>
            <a:spLocks/>
          </p:cNvSpPr>
          <p:nvPr/>
        </p:nvSpPr>
        <p:spPr bwMode="auto">
          <a:xfrm>
            <a:off x="5546839" y="3473218"/>
            <a:ext cx="2579"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BD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8"/>
          <p:cNvSpPr>
            <a:spLocks/>
          </p:cNvSpPr>
          <p:nvPr/>
        </p:nvSpPr>
        <p:spPr bwMode="auto">
          <a:xfrm>
            <a:off x="5549418" y="3462901"/>
            <a:ext cx="16764" cy="10317"/>
          </a:xfrm>
          <a:custGeom>
            <a:avLst/>
            <a:gdLst>
              <a:gd name="T0" fmla="*/ 0 w 5"/>
              <a:gd name="T1" fmla="*/ 3 h 3"/>
              <a:gd name="T2" fmla="*/ 1 w 5"/>
              <a:gd name="T3" fmla="*/ 3 h 3"/>
              <a:gd name="T4" fmla="*/ 5 w 5"/>
              <a:gd name="T5" fmla="*/ 0 h 3"/>
              <a:gd name="T6" fmla="*/ 4 w 5"/>
              <a:gd name="T7" fmla="*/ 1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0" y="3"/>
                  <a:pt x="0" y="3"/>
                  <a:pt x="1" y="3"/>
                </a:cubicBezTo>
                <a:cubicBezTo>
                  <a:pt x="3" y="3"/>
                  <a:pt x="5" y="2"/>
                  <a:pt x="5" y="0"/>
                </a:cubicBezTo>
                <a:cubicBezTo>
                  <a:pt x="5" y="0"/>
                  <a:pt x="4" y="1"/>
                  <a:pt x="4" y="1"/>
                </a:cubicBezTo>
                <a:cubicBezTo>
                  <a:pt x="3" y="3"/>
                  <a:pt x="1" y="3"/>
                  <a:pt x="0" y="3"/>
                </a:cubicBezTo>
                <a:close/>
              </a:path>
            </a:pathLst>
          </a:custGeom>
          <a:solidFill>
            <a:srgbClr val="BD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9"/>
          <p:cNvSpPr>
            <a:spLocks/>
          </p:cNvSpPr>
          <p:nvPr/>
        </p:nvSpPr>
        <p:spPr bwMode="auto">
          <a:xfrm>
            <a:off x="5340503" y="4056118"/>
            <a:ext cx="386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A01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0"/>
          <p:cNvSpPr>
            <a:spLocks/>
          </p:cNvSpPr>
          <p:nvPr/>
        </p:nvSpPr>
        <p:spPr bwMode="auto">
          <a:xfrm>
            <a:off x="5344371" y="4053539"/>
            <a:ext cx="18054" cy="6448"/>
          </a:xfrm>
          <a:custGeom>
            <a:avLst/>
            <a:gdLst>
              <a:gd name="T0" fmla="*/ 0 w 6"/>
              <a:gd name="T1" fmla="*/ 1 h 2"/>
              <a:gd name="T2" fmla="*/ 0 w 6"/>
              <a:gd name="T3" fmla="*/ 1 h 2"/>
              <a:gd name="T4" fmla="*/ 6 w 6"/>
              <a:gd name="T5" fmla="*/ 0 h 2"/>
              <a:gd name="T6" fmla="*/ 4 w 6"/>
              <a:gd name="T7" fmla="*/ 1 h 2"/>
              <a:gd name="T8" fmla="*/ 0 w 6"/>
              <a:gd name="T9" fmla="*/ 1 h 2"/>
            </a:gdLst>
            <a:ahLst/>
            <a:cxnLst>
              <a:cxn ang="0">
                <a:pos x="T0" y="T1"/>
              </a:cxn>
              <a:cxn ang="0">
                <a:pos x="T2" y="T3"/>
              </a:cxn>
              <a:cxn ang="0">
                <a:pos x="T4" y="T5"/>
              </a:cxn>
              <a:cxn ang="0">
                <a:pos x="T6" y="T7"/>
              </a:cxn>
              <a:cxn ang="0">
                <a:pos x="T8" y="T9"/>
              </a:cxn>
            </a:cxnLst>
            <a:rect l="0" t="0" r="r" b="b"/>
            <a:pathLst>
              <a:path w="6" h="2">
                <a:moveTo>
                  <a:pt x="0" y="1"/>
                </a:moveTo>
                <a:cubicBezTo>
                  <a:pt x="0" y="1"/>
                  <a:pt x="0" y="1"/>
                  <a:pt x="0" y="1"/>
                </a:cubicBezTo>
                <a:cubicBezTo>
                  <a:pt x="2" y="2"/>
                  <a:pt x="4" y="1"/>
                  <a:pt x="6" y="0"/>
                </a:cubicBezTo>
                <a:cubicBezTo>
                  <a:pt x="5" y="0"/>
                  <a:pt x="5" y="0"/>
                  <a:pt x="4" y="1"/>
                </a:cubicBezTo>
                <a:cubicBezTo>
                  <a:pt x="2" y="1"/>
                  <a:pt x="1" y="1"/>
                  <a:pt x="0" y="1"/>
                </a:cubicBezTo>
                <a:close/>
              </a:path>
            </a:pathLst>
          </a:custGeom>
          <a:solidFill>
            <a:srgbClr val="A01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1"/>
          <p:cNvSpPr>
            <a:spLocks/>
          </p:cNvSpPr>
          <p:nvPr/>
        </p:nvSpPr>
        <p:spPr bwMode="auto">
          <a:xfrm>
            <a:off x="4284318" y="3421634"/>
            <a:ext cx="6448"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1" y="0"/>
                  <a:pt x="0" y="0"/>
                </a:cubicBezTo>
                <a:cubicBezTo>
                  <a:pt x="0" y="0"/>
                  <a:pt x="0" y="0"/>
                  <a:pt x="0" y="0"/>
                </a:cubicBezTo>
                <a:close/>
              </a:path>
            </a:pathLst>
          </a:custGeom>
          <a:solidFill>
            <a:srgbClr val="A01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2"/>
          <p:cNvSpPr>
            <a:spLocks/>
          </p:cNvSpPr>
          <p:nvPr/>
        </p:nvSpPr>
        <p:spPr bwMode="auto">
          <a:xfrm>
            <a:off x="4049610" y="3199822"/>
            <a:ext cx="0" cy="6448"/>
          </a:xfrm>
          <a:custGeom>
            <a:avLst/>
            <a:gdLst>
              <a:gd name="T0" fmla="*/ 2 h 2"/>
              <a:gd name="T1" fmla="*/ 2 h 2"/>
            </a:gdLst>
            <a:ahLst/>
            <a:cxnLst>
              <a:cxn ang="0">
                <a:pos x="0" y="T0"/>
              </a:cxn>
              <a:cxn ang="0">
                <a:pos x="0" y="T1"/>
              </a:cxn>
            </a:cxnLst>
            <a:rect l="0" t="0" r="r" b="b"/>
            <a:pathLst>
              <a:path h="2">
                <a:moveTo>
                  <a:pt x="0" y="2"/>
                </a:moveTo>
                <a:cubicBezTo>
                  <a:pt x="0" y="0"/>
                  <a:pt x="0" y="2"/>
                  <a:pt x="0" y="2"/>
                </a:cubicBezTo>
                <a:close/>
              </a:path>
            </a:pathLst>
          </a:custGeom>
          <a:solidFill>
            <a:srgbClr val="EC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3"/>
          <p:cNvSpPr>
            <a:spLocks/>
          </p:cNvSpPr>
          <p:nvPr/>
        </p:nvSpPr>
        <p:spPr bwMode="auto">
          <a:xfrm>
            <a:off x="4094747" y="3260433"/>
            <a:ext cx="16764" cy="6448"/>
          </a:xfrm>
          <a:custGeom>
            <a:avLst/>
            <a:gdLst>
              <a:gd name="T0" fmla="*/ 5 w 5"/>
              <a:gd name="T1" fmla="*/ 1 h 2"/>
              <a:gd name="T2" fmla="*/ 5 w 5"/>
              <a:gd name="T3" fmla="*/ 0 h 2"/>
              <a:gd name="T4" fmla="*/ 0 w 5"/>
              <a:gd name="T5" fmla="*/ 2 h 2"/>
              <a:gd name="T6" fmla="*/ 5 w 5"/>
              <a:gd name="T7" fmla="*/ 1 h 2"/>
            </a:gdLst>
            <a:ahLst/>
            <a:cxnLst>
              <a:cxn ang="0">
                <a:pos x="T0" y="T1"/>
              </a:cxn>
              <a:cxn ang="0">
                <a:pos x="T2" y="T3"/>
              </a:cxn>
              <a:cxn ang="0">
                <a:pos x="T4" y="T5"/>
              </a:cxn>
              <a:cxn ang="0">
                <a:pos x="T6" y="T7"/>
              </a:cxn>
            </a:cxnLst>
            <a:rect l="0" t="0" r="r" b="b"/>
            <a:pathLst>
              <a:path w="5" h="2">
                <a:moveTo>
                  <a:pt x="5" y="1"/>
                </a:moveTo>
                <a:cubicBezTo>
                  <a:pt x="5" y="1"/>
                  <a:pt x="5" y="0"/>
                  <a:pt x="5" y="0"/>
                </a:cubicBezTo>
                <a:cubicBezTo>
                  <a:pt x="3" y="1"/>
                  <a:pt x="1" y="1"/>
                  <a:pt x="0" y="2"/>
                </a:cubicBezTo>
                <a:cubicBezTo>
                  <a:pt x="2" y="2"/>
                  <a:pt x="4" y="2"/>
                  <a:pt x="5" y="1"/>
                </a:cubicBezTo>
                <a:close/>
              </a:path>
            </a:pathLst>
          </a:custGeom>
          <a:solidFill>
            <a:srgbClr val="BD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4"/>
          <p:cNvSpPr>
            <a:spLocks/>
          </p:cNvSpPr>
          <p:nvPr/>
        </p:nvSpPr>
        <p:spPr bwMode="auto">
          <a:xfrm>
            <a:off x="4094747" y="3428081"/>
            <a:ext cx="3868" cy="257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solidFill>
            <a:srgbClr val="A01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5"/>
          <p:cNvSpPr>
            <a:spLocks/>
          </p:cNvSpPr>
          <p:nvPr/>
        </p:nvSpPr>
        <p:spPr bwMode="auto">
          <a:xfrm>
            <a:off x="4111511" y="3257854"/>
            <a:ext cx="24502" cy="5158"/>
          </a:xfrm>
          <a:custGeom>
            <a:avLst/>
            <a:gdLst>
              <a:gd name="T0" fmla="*/ 3 w 8"/>
              <a:gd name="T1" fmla="*/ 1 h 2"/>
              <a:gd name="T2" fmla="*/ 8 w 8"/>
              <a:gd name="T3" fmla="*/ 0 h 2"/>
              <a:gd name="T4" fmla="*/ 0 w 8"/>
              <a:gd name="T5" fmla="*/ 1 h 2"/>
              <a:gd name="T6" fmla="*/ 0 w 8"/>
              <a:gd name="T7" fmla="*/ 2 h 2"/>
              <a:gd name="T8" fmla="*/ 3 w 8"/>
              <a:gd name="T9" fmla="*/ 1 h 2"/>
            </a:gdLst>
            <a:ahLst/>
            <a:cxnLst>
              <a:cxn ang="0">
                <a:pos x="T0" y="T1"/>
              </a:cxn>
              <a:cxn ang="0">
                <a:pos x="T2" y="T3"/>
              </a:cxn>
              <a:cxn ang="0">
                <a:pos x="T4" y="T5"/>
              </a:cxn>
              <a:cxn ang="0">
                <a:pos x="T6" y="T7"/>
              </a:cxn>
              <a:cxn ang="0">
                <a:pos x="T8" y="T9"/>
              </a:cxn>
            </a:cxnLst>
            <a:rect l="0" t="0" r="r" b="b"/>
            <a:pathLst>
              <a:path w="8" h="2">
                <a:moveTo>
                  <a:pt x="3" y="1"/>
                </a:moveTo>
                <a:cubicBezTo>
                  <a:pt x="5" y="1"/>
                  <a:pt x="6" y="0"/>
                  <a:pt x="8" y="0"/>
                </a:cubicBezTo>
                <a:cubicBezTo>
                  <a:pt x="5" y="0"/>
                  <a:pt x="2" y="1"/>
                  <a:pt x="0" y="1"/>
                </a:cubicBezTo>
                <a:cubicBezTo>
                  <a:pt x="0" y="1"/>
                  <a:pt x="0" y="2"/>
                  <a:pt x="0" y="2"/>
                </a:cubicBezTo>
                <a:cubicBezTo>
                  <a:pt x="1" y="2"/>
                  <a:pt x="3" y="2"/>
                  <a:pt x="3" y="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 name="Line 17"/>
          <p:cNvSpPr>
            <a:spLocks noChangeShapeType="1"/>
          </p:cNvSpPr>
          <p:nvPr/>
        </p:nvSpPr>
        <p:spPr bwMode="auto">
          <a:xfrm>
            <a:off x="4841426" y="436304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Line 18"/>
          <p:cNvSpPr>
            <a:spLocks noChangeShapeType="1"/>
          </p:cNvSpPr>
          <p:nvPr/>
        </p:nvSpPr>
        <p:spPr bwMode="auto">
          <a:xfrm>
            <a:off x="4841426" y="436304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21"/>
          <p:cNvSpPr>
            <a:spLocks noEditPoints="1"/>
          </p:cNvSpPr>
          <p:nvPr/>
        </p:nvSpPr>
        <p:spPr bwMode="auto">
          <a:xfrm>
            <a:off x="5196067" y="3673106"/>
            <a:ext cx="1695827" cy="847268"/>
          </a:xfrm>
          <a:custGeom>
            <a:avLst/>
            <a:gdLst>
              <a:gd name="T0" fmla="*/ 26 w 527"/>
              <a:gd name="T1" fmla="*/ 18 h 263"/>
              <a:gd name="T2" fmla="*/ 1 w 527"/>
              <a:gd name="T3" fmla="*/ 157 h 263"/>
              <a:gd name="T4" fmla="*/ 17 w 527"/>
              <a:gd name="T5" fmla="*/ 180 h 263"/>
              <a:gd name="T6" fmla="*/ 478 w 527"/>
              <a:gd name="T7" fmla="*/ 261 h 263"/>
              <a:gd name="T8" fmla="*/ 500 w 527"/>
              <a:gd name="T9" fmla="*/ 245 h 263"/>
              <a:gd name="T10" fmla="*/ 525 w 527"/>
              <a:gd name="T11" fmla="*/ 106 h 263"/>
              <a:gd name="T12" fmla="*/ 509 w 527"/>
              <a:gd name="T13" fmla="*/ 84 h 263"/>
              <a:gd name="T14" fmla="*/ 49 w 527"/>
              <a:gd name="T15" fmla="*/ 2 h 263"/>
              <a:gd name="T16" fmla="*/ 26 w 527"/>
              <a:gd name="T17" fmla="*/ 18 h 263"/>
              <a:gd name="T18" fmla="*/ 97 w 527"/>
              <a:gd name="T19" fmla="*/ 102 h 263"/>
              <a:gd name="T20" fmla="*/ 63 w 527"/>
              <a:gd name="T21" fmla="*/ 126 h 263"/>
              <a:gd name="T22" fmla="*/ 39 w 527"/>
              <a:gd name="T23" fmla="*/ 92 h 263"/>
              <a:gd name="T24" fmla="*/ 73 w 527"/>
              <a:gd name="T25" fmla="*/ 68 h 263"/>
              <a:gd name="T26" fmla="*/ 97 w 527"/>
              <a:gd name="T27" fmla="*/ 10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263">
                <a:moveTo>
                  <a:pt x="26" y="18"/>
                </a:moveTo>
                <a:cubicBezTo>
                  <a:pt x="1" y="157"/>
                  <a:pt x="1" y="157"/>
                  <a:pt x="1" y="157"/>
                </a:cubicBezTo>
                <a:cubicBezTo>
                  <a:pt x="0" y="168"/>
                  <a:pt x="7" y="178"/>
                  <a:pt x="17" y="180"/>
                </a:cubicBezTo>
                <a:cubicBezTo>
                  <a:pt x="478" y="261"/>
                  <a:pt x="478" y="261"/>
                  <a:pt x="478" y="261"/>
                </a:cubicBezTo>
                <a:cubicBezTo>
                  <a:pt x="488" y="263"/>
                  <a:pt x="498" y="256"/>
                  <a:pt x="500" y="245"/>
                </a:cubicBezTo>
                <a:cubicBezTo>
                  <a:pt x="525" y="106"/>
                  <a:pt x="525" y="106"/>
                  <a:pt x="525" y="106"/>
                </a:cubicBezTo>
                <a:cubicBezTo>
                  <a:pt x="527" y="96"/>
                  <a:pt x="520" y="86"/>
                  <a:pt x="509" y="84"/>
                </a:cubicBezTo>
                <a:cubicBezTo>
                  <a:pt x="49" y="2"/>
                  <a:pt x="49" y="2"/>
                  <a:pt x="49" y="2"/>
                </a:cubicBezTo>
                <a:cubicBezTo>
                  <a:pt x="38" y="0"/>
                  <a:pt x="28" y="7"/>
                  <a:pt x="26" y="18"/>
                </a:cubicBezTo>
                <a:close/>
                <a:moveTo>
                  <a:pt x="97" y="102"/>
                </a:moveTo>
                <a:cubicBezTo>
                  <a:pt x="94" y="119"/>
                  <a:pt x="79" y="129"/>
                  <a:pt x="63" y="126"/>
                </a:cubicBezTo>
                <a:cubicBezTo>
                  <a:pt x="47" y="124"/>
                  <a:pt x="36" y="108"/>
                  <a:pt x="39" y="92"/>
                </a:cubicBezTo>
                <a:cubicBezTo>
                  <a:pt x="41" y="76"/>
                  <a:pt x="57" y="65"/>
                  <a:pt x="73" y="68"/>
                </a:cubicBezTo>
                <a:cubicBezTo>
                  <a:pt x="89" y="71"/>
                  <a:pt x="100" y="86"/>
                  <a:pt x="97" y="102"/>
                </a:cubicBezTo>
                <a:close/>
              </a:path>
            </a:pathLst>
          </a:custGeom>
          <a:solidFill>
            <a:srgbClr val="3D735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2"/>
          <p:cNvSpPr>
            <a:spLocks noEditPoints="1"/>
          </p:cNvSpPr>
          <p:nvPr/>
        </p:nvSpPr>
        <p:spPr bwMode="auto">
          <a:xfrm>
            <a:off x="5401114" y="3109550"/>
            <a:ext cx="1641663" cy="617719"/>
          </a:xfrm>
          <a:custGeom>
            <a:avLst/>
            <a:gdLst>
              <a:gd name="T0" fmla="*/ 4 w 510"/>
              <a:gd name="T1" fmla="*/ 19 h 192"/>
              <a:gd name="T2" fmla="*/ 0 w 510"/>
              <a:gd name="T3" fmla="*/ 160 h 192"/>
              <a:gd name="T4" fmla="*/ 19 w 510"/>
              <a:gd name="T5" fmla="*/ 180 h 192"/>
              <a:gd name="T6" fmla="*/ 487 w 510"/>
              <a:gd name="T7" fmla="*/ 192 h 192"/>
              <a:gd name="T8" fmla="*/ 507 w 510"/>
              <a:gd name="T9" fmla="*/ 173 h 192"/>
              <a:gd name="T10" fmla="*/ 510 w 510"/>
              <a:gd name="T11" fmla="*/ 32 h 192"/>
              <a:gd name="T12" fmla="*/ 491 w 510"/>
              <a:gd name="T13" fmla="*/ 12 h 192"/>
              <a:gd name="T14" fmla="*/ 24 w 510"/>
              <a:gd name="T15" fmla="*/ 0 h 192"/>
              <a:gd name="T16" fmla="*/ 4 w 510"/>
              <a:gd name="T17" fmla="*/ 19 h 192"/>
              <a:gd name="T18" fmla="*/ 87 w 510"/>
              <a:gd name="T19" fmla="*/ 92 h 192"/>
              <a:gd name="T20" fmla="*/ 56 w 510"/>
              <a:gd name="T21" fmla="*/ 121 h 192"/>
              <a:gd name="T22" fmla="*/ 27 w 510"/>
              <a:gd name="T23" fmla="*/ 90 h 192"/>
              <a:gd name="T24" fmla="*/ 58 w 510"/>
              <a:gd name="T25" fmla="*/ 61 h 192"/>
              <a:gd name="T26" fmla="*/ 87 w 510"/>
              <a:gd name="T27" fmla="*/ 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0" h="192">
                <a:moveTo>
                  <a:pt x="4" y="19"/>
                </a:moveTo>
                <a:cubicBezTo>
                  <a:pt x="0" y="160"/>
                  <a:pt x="0" y="160"/>
                  <a:pt x="0" y="160"/>
                </a:cubicBezTo>
                <a:cubicBezTo>
                  <a:pt x="0" y="171"/>
                  <a:pt x="8" y="180"/>
                  <a:pt x="19" y="180"/>
                </a:cubicBezTo>
                <a:cubicBezTo>
                  <a:pt x="487" y="192"/>
                  <a:pt x="487" y="192"/>
                  <a:pt x="487" y="192"/>
                </a:cubicBezTo>
                <a:cubicBezTo>
                  <a:pt x="497" y="192"/>
                  <a:pt x="506" y="184"/>
                  <a:pt x="507" y="173"/>
                </a:cubicBezTo>
                <a:cubicBezTo>
                  <a:pt x="510" y="32"/>
                  <a:pt x="510" y="32"/>
                  <a:pt x="510" y="32"/>
                </a:cubicBezTo>
                <a:cubicBezTo>
                  <a:pt x="510" y="21"/>
                  <a:pt x="502" y="12"/>
                  <a:pt x="491" y="12"/>
                </a:cubicBezTo>
                <a:cubicBezTo>
                  <a:pt x="24" y="0"/>
                  <a:pt x="24" y="0"/>
                  <a:pt x="24" y="0"/>
                </a:cubicBezTo>
                <a:cubicBezTo>
                  <a:pt x="13" y="0"/>
                  <a:pt x="4" y="8"/>
                  <a:pt x="4" y="19"/>
                </a:cubicBezTo>
                <a:close/>
                <a:moveTo>
                  <a:pt x="87" y="92"/>
                </a:moveTo>
                <a:cubicBezTo>
                  <a:pt x="86" y="108"/>
                  <a:pt x="73" y="121"/>
                  <a:pt x="56" y="121"/>
                </a:cubicBezTo>
                <a:cubicBezTo>
                  <a:pt x="40" y="120"/>
                  <a:pt x="27" y="107"/>
                  <a:pt x="27" y="90"/>
                </a:cubicBezTo>
                <a:cubicBezTo>
                  <a:pt x="28" y="74"/>
                  <a:pt x="41" y="61"/>
                  <a:pt x="58" y="61"/>
                </a:cubicBezTo>
                <a:cubicBezTo>
                  <a:pt x="74" y="62"/>
                  <a:pt x="87" y="75"/>
                  <a:pt x="87" y="92"/>
                </a:cubicBezTo>
                <a:close/>
              </a:path>
            </a:pathLst>
          </a:custGeom>
          <a:solidFill>
            <a:srgbClr val="3D735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23"/>
          <p:cNvSpPr>
            <a:spLocks/>
          </p:cNvSpPr>
          <p:nvPr/>
        </p:nvSpPr>
        <p:spPr bwMode="auto">
          <a:xfrm>
            <a:off x="4047031" y="3241089"/>
            <a:ext cx="1566866" cy="232128"/>
          </a:xfrm>
          <a:custGeom>
            <a:avLst/>
            <a:gdLst>
              <a:gd name="T0" fmla="*/ 478 w 487"/>
              <a:gd name="T1" fmla="*/ 31 h 72"/>
              <a:gd name="T2" fmla="*/ 411 w 487"/>
              <a:gd name="T3" fmla="*/ 15 h 72"/>
              <a:gd name="T4" fmla="*/ 217 w 487"/>
              <a:gd name="T5" fmla="*/ 6 h 72"/>
              <a:gd name="T6" fmla="*/ 35 w 487"/>
              <a:gd name="T7" fmla="*/ 4 h 72"/>
              <a:gd name="T8" fmla="*/ 4 w 487"/>
              <a:gd name="T9" fmla="*/ 25 h 72"/>
              <a:gd name="T10" fmla="*/ 34 w 487"/>
              <a:gd name="T11" fmla="*/ 52 h 72"/>
              <a:gd name="T12" fmla="*/ 273 w 487"/>
              <a:gd name="T13" fmla="*/ 65 h 72"/>
              <a:gd name="T14" fmla="*/ 422 w 487"/>
              <a:gd name="T15" fmla="*/ 71 h 72"/>
              <a:gd name="T16" fmla="*/ 423 w 487"/>
              <a:gd name="T17" fmla="*/ 51 h 72"/>
              <a:gd name="T18" fmla="*/ 164 w 487"/>
              <a:gd name="T19" fmla="*/ 40 h 72"/>
              <a:gd name="T20" fmla="*/ 76 w 487"/>
              <a:gd name="T21" fmla="*/ 37 h 72"/>
              <a:gd name="T22" fmla="*/ 74 w 487"/>
              <a:gd name="T23" fmla="*/ 56 h 72"/>
              <a:gd name="T24" fmla="*/ 38 w 487"/>
              <a:gd name="T25" fmla="*/ 44 h 72"/>
              <a:gd name="T26" fmla="*/ 26 w 487"/>
              <a:gd name="T27" fmla="*/ 41 h 72"/>
              <a:gd name="T28" fmla="*/ 26 w 487"/>
              <a:gd name="T29" fmla="*/ 32 h 72"/>
              <a:gd name="T30" fmla="*/ 25 w 487"/>
              <a:gd name="T31" fmla="*/ 31 h 72"/>
              <a:gd name="T32" fmla="*/ 19 w 487"/>
              <a:gd name="T33" fmla="*/ 29 h 72"/>
              <a:gd name="T34" fmla="*/ 20 w 487"/>
              <a:gd name="T35" fmla="*/ 27 h 72"/>
              <a:gd name="T36" fmla="*/ 20 w 487"/>
              <a:gd name="T37" fmla="*/ 27 h 72"/>
              <a:gd name="T38" fmla="*/ 26 w 487"/>
              <a:gd name="T39" fmla="*/ 25 h 72"/>
              <a:gd name="T40" fmla="*/ 26 w 487"/>
              <a:gd name="T41" fmla="*/ 25 h 72"/>
              <a:gd name="T42" fmla="*/ 27 w 487"/>
              <a:gd name="T43" fmla="*/ 25 h 72"/>
              <a:gd name="T44" fmla="*/ 29 w 487"/>
              <a:gd name="T45" fmla="*/ 25 h 72"/>
              <a:gd name="T46" fmla="*/ 30 w 487"/>
              <a:gd name="T47" fmla="*/ 25 h 72"/>
              <a:gd name="T48" fmla="*/ 32 w 487"/>
              <a:gd name="T49" fmla="*/ 25 h 72"/>
              <a:gd name="T50" fmla="*/ 32 w 487"/>
              <a:gd name="T51" fmla="*/ 25 h 72"/>
              <a:gd name="T52" fmla="*/ 35 w 487"/>
              <a:gd name="T53" fmla="*/ 24 h 72"/>
              <a:gd name="T54" fmla="*/ 38 w 487"/>
              <a:gd name="T55" fmla="*/ 24 h 72"/>
              <a:gd name="T56" fmla="*/ 62 w 487"/>
              <a:gd name="T57" fmla="*/ 23 h 72"/>
              <a:gd name="T58" fmla="*/ 114 w 487"/>
              <a:gd name="T59" fmla="*/ 23 h 72"/>
              <a:gd name="T60" fmla="*/ 337 w 487"/>
              <a:gd name="T61" fmla="*/ 31 h 72"/>
              <a:gd name="T62" fmla="*/ 421 w 487"/>
              <a:gd name="T63" fmla="*/ 36 h 72"/>
              <a:gd name="T64" fmla="*/ 462 w 487"/>
              <a:gd name="T65" fmla="*/ 41 h 72"/>
              <a:gd name="T66" fmla="*/ 463 w 487"/>
              <a:gd name="T67" fmla="*/ 52 h 72"/>
              <a:gd name="T68" fmla="*/ 448 w 487"/>
              <a:gd name="T69" fmla="*/ 52 h 72"/>
              <a:gd name="T70" fmla="*/ 458 w 487"/>
              <a:gd name="T71" fmla="*/ 72 h 72"/>
              <a:gd name="T72" fmla="*/ 466 w 487"/>
              <a:gd name="T73" fmla="*/ 72 h 72"/>
              <a:gd name="T74" fmla="*/ 467 w 487"/>
              <a:gd name="T75" fmla="*/ 72 h 72"/>
              <a:gd name="T76" fmla="*/ 468 w 487"/>
              <a:gd name="T77" fmla="*/ 72 h 72"/>
              <a:gd name="T78" fmla="*/ 472 w 487"/>
              <a:gd name="T79" fmla="*/ 69 h 72"/>
              <a:gd name="T80" fmla="*/ 478 w 487"/>
              <a:gd name="T81"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7" h="72">
                <a:moveTo>
                  <a:pt x="478" y="31"/>
                </a:moveTo>
                <a:cubicBezTo>
                  <a:pt x="464" y="13"/>
                  <a:pt x="432" y="16"/>
                  <a:pt x="411" y="15"/>
                </a:cubicBezTo>
                <a:cubicBezTo>
                  <a:pt x="346" y="11"/>
                  <a:pt x="282" y="8"/>
                  <a:pt x="217" y="6"/>
                </a:cubicBezTo>
                <a:cubicBezTo>
                  <a:pt x="156" y="4"/>
                  <a:pt x="95" y="0"/>
                  <a:pt x="35" y="4"/>
                </a:cubicBezTo>
                <a:cubicBezTo>
                  <a:pt x="18" y="5"/>
                  <a:pt x="9" y="7"/>
                  <a:pt x="4" y="25"/>
                </a:cubicBezTo>
                <a:cubicBezTo>
                  <a:pt x="0" y="43"/>
                  <a:pt x="19" y="51"/>
                  <a:pt x="34" y="52"/>
                </a:cubicBezTo>
                <a:cubicBezTo>
                  <a:pt x="113" y="61"/>
                  <a:pt x="193" y="62"/>
                  <a:pt x="273" y="65"/>
                </a:cubicBezTo>
                <a:cubicBezTo>
                  <a:pt x="323" y="67"/>
                  <a:pt x="373" y="69"/>
                  <a:pt x="422" y="71"/>
                </a:cubicBezTo>
                <a:cubicBezTo>
                  <a:pt x="423" y="51"/>
                  <a:pt x="423" y="51"/>
                  <a:pt x="423" y="51"/>
                </a:cubicBezTo>
                <a:cubicBezTo>
                  <a:pt x="337" y="48"/>
                  <a:pt x="251" y="44"/>
                  <a:pt x="164" y="40"/>
                </a:cubicBezTo>
                <a:cubicBezTo>
                  <a:pt x="135" y="39"/>
                  <a:pt x="105" y="38"/>
                  <a:pt x="76" y="37"/>
                </a:cubicBezTo>
                <a:cubicBezTo>
                  <a:pt x="75" y="43"/>
                  <a:pt x="75" y="49"/>
                  <a:pt x="74" y="56"/>
                </a:cubicBezTo>
                <a:cubicBezTo>
                  <a:pt x="62" y="51"/>
                  <a:pt x="50" y="47"/>
                  <a:pt x="38" y="44"/>
                </a:cubicBezTo>
                <a:cubicBezTo>
                  <a:pt x="33" y="42"/>
                  <a:pt x="29" y="41"/>
                  <a:pt x="26" y="41"/>
                </a:cubicBezTo>
                <a:cubicBezTo>
                  <a:pt x="26" y="38"/>
                  <a:pt x="26" y="35"/>
                  <a:pt x="26" y="32"/>
                </a:cubicBezTo>
                <a:cubicBezTo>
                  <a:pt x="26" y="32"/>
                  <a:pt x="26" y="31"/>
                  <a:pt x="25" y="31"/>
                </a:cubicBezTo>
                <a:cubicBezTo>
                  <a:pt x="20" y="30"/>
                  <a:pt x="20" y="26"/>
                  <a:pt x="19" y="29"/>
                </a:cubicBezTo>
                <a:cubicBezTo>
                  <a:pt x="19" y="28"/>
                  <a:pt x="20" y="27"/>
                  <a:pt x="20" y="27"/>
                </a:cubicBezTo>
                <a:cubicBezTo>
                  <a:pt x="20" y="27"/>
                  <a:pt x="20" y="27"/>
                  <a:pt x="20" y="27"/>
                </a:cubicBezTo>
                <a:cubicBezTo>
                  <a:pt x="22" y="26"/>
                  <a:pt x="24" y="25"/>
                  <a:pt x="26" y="25"/>
                </a:cubicBezTo>
                <a:cubicBezTo>
                  <a:pt x="26" y="25"/>
                  <a:pt x="26" y="25"/>
                  <a:pt x="26" y="25"/>
                </a:cubicBezTo>
                <a:cubicBezTo>
                  <a:pt x="26" y="25"/>
                  <a:pt x="26" y="25"/>
                  <a:pt x="27" y="25"/>
                </a:cubicBezTo>
                <a:cubicBezTo>
                  <a:pt x="27" y="25"/>
                  <a:pt x="28" y="25"/>
                  <a:pt x="29" y="25"/>
                </a:cubicBezTo>
                <a:cubicBezTo>
                  <a:pt x="29" y="25"/>
                  <a:pt x="29" y="25"/>
                  <a:pt x="30" y="25"/>
                </a:cubicBezTo>
                <a:cubicBezTo>
                  <a:pt x="30" y="25"/>
                  <a:pt x="31" y="25"/>
                  <a:pt x="32" y="25"/>
                </a:cubicBezTo>
                <a:cubicBezTo>
                  <a:pt x="32" y="25"/>
                  <a:pt x="32" y="25"/>
                  <a:pt x="32" y="25"/>
                </a:cubicBezTo>
                <a:cubicBezTo>
                  <a:pt x="33" y="24"/>
                  <a:pt x="34" y="24"/>
                  <a:pt x="35" y="24"/>
                </a:cubicBezTo>
                <a:cubicBezTo>
                  <a:pt x="36" y="24"/>
                  <a:pt x="37" y="24"/>
                  <a:pt x="38" y="24"/>
                </a:cubicBezTo>
                <a:cubicBezTo>
                  <a:pt x="46" y="24"/>
                  <a:pt x="54" y="23"/>
                  <a:pt x="62" y="23"/>
                </a:cubicBezTo>
                <a:cubicBezTo>
                  <a:pt x="80" y="23"/>
                  <a:pt x="97" y="23"/>
                  <a:pt x="114" y="23"/>
                </a:cubicBezTo>
                <a:cubicBezTo>
                  <a:pt x="188" y="24"/>
                  <a:pt x="262" y="27"/>
                  <a:pt x="337" y="31"/>
                </a:cubicBezTo>
                <a:cubicBezTo>
                  <a:pt x="365" y="32"/>
                  <a:pt x="393" y="34"/>
                  <a:pt x="421" y="36"/>
                </a:cubicBezTo>
                <a:cubicBezTo>
                  <a:pt x="435" y="36"/>
                  <a:pt x="449" y="37"/>
                  <a:pt x="462" y="41"/>
                </a:cubicBezTo>
                <a:cubicBezTo>
                  <a:pt x="470" y="44"/>
                  <a:pt x="468" y="47"/>
                  <a:pt x="463" y="52"/>
                </a:cubicBezTo>
                <a:cubicBezTo>
                  <a:pt x="454" y="52"/>
                  <a:pt x="444" y="51"/>
                  <a:pt x="448" y="52"/>
                </a:cubicBezTo>
                <a:cubicBezTo>
                  <a:pt x="449" y="60"/>
                  <a:pt x="452" y="67"/>
                  <a:pt x="458" y="72"/>
                </a:cubicBezTo>
                <a:cubicBezTo>
                  <a:pt x="460" y="72"/>
                  <a:pt x="463" y="72"/>
                  <a:pt x="466" y="72"/>
                </a:cubicBezTo>
                <a:cubicBezTo>
                  <a:pt x="466" y="72"/>
                  <a:pt x="467" y="72"/>
                  <a:pt x="467" y="72"/>
                </a:cubicBezTo>
                <a:cubicBezTo>
                  <a:pt x="467" y="72"/>
                  <a:pt x="467" y="72"/>
                  <a:pt x="468" y="72"/>
                </a:cubicBezTo>
                <a:cubicBezTo>
                  <a:pt x="470" y="72"/>
                  <a:pt x="472" y="71"/>
                  <a:pt x="472" y="69"/>
                </a:cubicBezTo>
                <a:cubicBezTo>
                  <a:pt x="482" y="59"/>
                  <a:pt x="487" y="43"/>
                  <a:pt x="478" y="31"/>
                </a:cubicBezTo>
                <a:close/>
              </a:path>
            </a:pathLst>
          </a:custGeom>
          <a:solidFill>
            <a:srgbClr val="3D735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4"/>
          <p:cNvSpPr>
            <a:spLocks noEditPoints="1"/>
          </p:cNvSpPr>
          <p:nvPr/>
        </p:nvSpPr>
        <p:spPr bwMode="auto">
          <a:xfrm>
            <a:off x="5131587" y="2004361"/>
            <a:ext cx="1712592" cy="1040709"/>
          </a:xfrm>
          <a:custGeom>
            <a:avLst/>
            <a:gdLst>
              <a:gd name="T0" fmla="*/ 3 w 532"/>
              <a:gd name="T1" fmla="*/ 173 h 323"/>
              <a:gd name="T2" fmla="*/ 47 w 532"/>
              <a:gd name="T3" fmla="*/ 307 h 323"/>
              <a:gd name="T4" fmla="*/ 72 w 532"/>
              <a:gd name="T5" fmla="*/ 320 h 323"/>
              <a:gd name="T6" fmla="*/ 516 w 532"/>
              <a:gd name="T7" fmla="*/ 175 h 323"/>
              <a:gd name="T8" fmla="*/ 529 w 532"/>
              <a:gd name="T9" fmla="*/ 150 h 323"/>
              <a:gd name="T10" fmla="*/ 485 w 532"/>
              <a:gd name="T11" fmla="*/ 16 h 323"/>
              <a:gd name="T12" fmla="*/ 460 w 532"/>
              <a:gd name="T13" fmla="*/ 3 h 323"/>
              <a:gd name="T14" fmla="*/ 16 w 532"/>
              <a:gd name="T15" fmla="*/ 149 h 323"/>
              <a:gd name="T16" fmla="*/ 3 w 532"/>
              <a:gd name="T17" fmla="*/ 173 h 323"/>
              <a:gd name="T18" fmla="*/ 106 w 532"/>
              <a:gd name="T19" fmla="*/ 214 h 323"/>
              <a:gd name="T20" fmla="*/ 87 w 532"/>
              <a:gd name="T21" fmla="*/ 252 h 323"/>
              <a:gd name="T22" fmla="*/ 49 w 532"/>
              <a:gd name="T23" fmla="*/ 233 h 323"/>
              <a:gd name="T24" fmla="*/ 68 w 532"/>
              <a:gd name="T25" fmla="*/ 195 h 323"/>
              <a:gd name="T26" fmla="*/ 106 w 532"/>
              <a:gd name="T27" fmla="*/ 214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23">
                <a:moveTo>
                  <a:pt x="3" y="173"/>
                </a:moveTo>
                <a:cubicBezTo>
                  <a:pt x="47" y="307"/>
                  <a:pt x="47" y="307"/>
                  <a:pt x="47" y="307"/>
                </a:cubicBezTo>
                <a:cubicBezTo>
                  <a:pt x="50" y="318"/>
                  <a:pt x="61" y="323"/>
                  <a:pt x="72" y="320"/>
                </a:cubicBezTo>
                <a:cubicBezTo>
                  <a:pt x="516" y="175"/>
                  <a:pt x="516" y="175"/>
                  <a:pt x="516" y="175"/>
                </a:cubicBezTo>
                <a:cubicBezTo>
                  <a:pt x="526" y="171"/>
                  <a:pt x="532" y="160"/>
                  <a:pt x="529" y="150"/>
                </a:cubicBezTo>
                <a:cubicBezTo>
                  <a:pt x="485" y="16"/>
                  <a:pt x="485" y="16"/>
                  <a:pt x="485" y="16"/>
                </a:cubicBezTo>
                <a:cubicBezTo>
                  <a:pt x="481" y="6"/>
                  <a:pt x="470" y="0"/>
                  <a:pt x="460" y="3"/>
                </a:cubicBezTo>
                <a:cubicBezTo>
                  <a:pt x="16" y="149"/>
                  <a:pt x="16" y="149"/>
                  <a:pt x="16" y="149"/>
                </a:cubicBezTo>
                <a:cubicBezTo>
                  <a:pt x="5" y="152"/>
                  <a:pt x="0" y="163"/>
                  <a:pt x="3" y="173"/>
                </a:cubicBezTo>
                <a:close/>
                <a:moveTo>
                  <a:pt x="106" y="214"/>
                </a:moveTo>
                <a:cubicBezTo>
                  <a:pt x="111" y="230"/>
                  <a:pt x="102" y="246"/>
                  <a:pt x="87" y="252"/>
                </a:cubicBezTo>
                <a:cubicBezTo>
                  <a:pt x="71" y="257"/>
                  <a:pt x="54" y="248"/>
                  <a:pt x="49" y="233"/>
                </a:cubicBezTo>
                <a:cubicBezTo>
                  <a:pt x="44" y="217"/>
                  <a:pt x="53" y="200"/>
                  <a:pt x="68" y="195"/>
                </a:cubicBezTo>
                <a:cubicBezTo>
                  <a:pt x="84" y="190"/>
                  <a:pt x="101" y="198"/>
                  <a:pt x="106" y="214"/>
                </a:cubicBezTo>
                <a:close/>
              </a:path>
            </a:pathLst>
          </a:custGeom>
          <a:solidFill>
            <a:srgbClr val="3D735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25" name="Group 31"/>
          <p:cNvGrpSpPr/>
          <p:nvPr/>
        </p:nvGrpSpPr>
        <p:grpSpPr>
          <a:xfrm>
            <a:off x="4036714" y="3359733"/>
            <a:ext cx="1400508" cy="700254"/>
            <a:chOff x="6673850" y="3522663"/>
            <a:chExt cx="1724025" cy="862012"/>
          </a:xfrm>
          <a:solidFill>
            <a:srgbClr val="3D7351"/>
          </a:solidFill>
        </p:grpSpPr>
        <p:sp>
          <p:nvSpPr>
            <p:cNvPr id="26" name="Freeform 25"/>
            <p:cNvSpPr>
              <a:spLocks/>
            </p:cNvSpPr>
            <p:nvPr/>
          </p:nvSpPr>
          <p:spPr bwMode="auto">
            <a:xfrm>
              <a:off x="6931025" y="3733800"/>
              <a:ext cx="1236662" cy="587375"/>
            </a:xfrm>
            <a:custGeom>
              <a:avLst/>
              <a:gdLst>
                <a:gd name="T0" fmla="*/ 79 w 312"/>
                <a:gd name="T1" fmla="*/ 31 h 148"/>
                <a:gd name="T2" fmla="*/ 6 w 312"/>
                <a:gd name="T3" fmla="*/ 0 h 148"/>
                <a:gd name="T4" fmla="*/ 0 w 312"/>
                <a:gd name="T5" fmla="*/ 18 h 148"/>
                <a:gd name="T6" fmla="*/ 168 w 312"/>
                <a:gd name="T7" fmla="*/ 90 h 148"/>
                <a:gd name="T8" fmla="*/ 306 w 312"/>
                <a:gd name="T9" fmla="*/ 148 h 148"/>
                <a:gd name="T10" fmla="*/ 309 w 312"/>
                <a:gd name="T11" fmla="*/ 129 h 148"/>
                <a:gd name="T12" fmla="*/ 79 w 312"/>
                <a:gd name="T13" fmla="*/ 31 h 148"/>
              </a:gdLst>
              <a:ahLst/>
              <a:cxnLst>
                <a:cxn ang="0">
                  <a:pos x="T0" y="T1"/>
                </a:cxn>
                <a:cxn ang="0">
                  <a:pos x="T2" y="T3"/>
                </a:cxn>
                <a:cxn ang="0">
                  <a:pos x="T4" y="T5"/>
                </a:cxn>
                <a:cxn ang="0">
                  <a:pos x="T6" y="T7"/>
                </a:cxn>
                <a:cxn ang="0">
                  <a:pos x="T8" y="T9"/>
                </a:cxn>
                <a:cxn ang="0">
                  <a:pos x="T10" y="T11"/>
                </a:cxn>
                <a:cxn ang="0">
                  <a:pos x="T12" y="T13"/>
                </a:cxn>
              </a:cxnLst>
              <a:rect l="0" t="0" r="r" b="b"/>
              <a:pathLst>
                <a:path w="312" h="148">
                  <a:moveTo>
                    <a:pt x="79" y="31"/>
                  </a:moveTo>
                  <a:cubicBezTo>
                    <a:pt x="55" y="20"/>
                    <a:pt x="30" y="10"/>
                    <a:pt x="6" y="0"/>
                  </a:cubicBezTo>
                  <a:cubicBezTo>
                    <a:pt x="4" y="6"/>
                    <a:pt x="2" y="12"/>
                    <a:pt x="0" y="18"/>
                  </a:cubicBezTo>
                  <a:cubicBezTo>
                    <a:pt x="55" y="44"/>
                    <a:pt x="112" y="67"/>
                    <a:pt x="168" y="90"/>
                  </a:cubicBezTo>
                  <a:cubicBezTo>
                    <a:pt x="214" y="110"/>
                    <a:pt x="260" y="129"/>
                    <a:pt x="306" y="148"/>
                  </a:cubicBezTo>
                  <a:cubicBezTo>
                    <a:pt x="309" y="129"/>
                    <a:pt x="309" y="129"/>
                    <a:pt x="309" y="129"/>
                  </a:cubicBezTo>
                  <a:cubicBezTo>
                    <a:pt x="312" y="130"/>
                    <a:pt x="158" y="65"/>
                    <a:pt x="7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26"/>
            <p:cNvSpPr>
              <a:spLocks/>
            </p:cNvSpPr>
            <p:nvPr/>
          </p:nvSpPr>
          <p:spPr bwMode="auto">
            <a:xfrm>
              <a:off x="6673850" y="3522663"/>
              <a:ext cx="1724025" cy="862012"/>
            </a:xfrm>
            <a:custGeom>
              <a:avLst/>
              <a:gdLst>
                <a:gd name="T0" fmla="*/ 431 w 435"/>
                <a:gd name="T1" fmla="*/ 182 h 217"/>
                <a:gd name="T2" fmla="*/ 377 w 435"/>
                <a:gd name="T3" fmla="*/ 145 h 217"/>
                <a:gd name="T4" fmla="*/ 205 w 435"/>
                <a:gd name="T5" fmla="*/ 70 h 217"/>
                <a:gd name="T6" fmla="*/ 41 w 435"/>
                <a:gd name="T7" fmla="*/ 7 h 217"/>
                <a:gd name="T8" fmla="*/ 5 w 435"/>
                <a:gd name="T9" fmla="*/ 15 h 217"/>
                <a:gd name="T10" fmla="*/ 5 w 435"/>
                <a:gd name="T11" fmla="*/ 36 h 217"/>
                <a:gd name="T12" fmla="*/ 19 w 435"/>
                <a:gd name="T13" fmla="*/ 25 h 217"/>
                <a:gd name="T14" fmla="*/ 17 w 435"/>
                <a:gd name="T15" fmla="*/ 24 h 217"/>
                <a:gd name="T16" fmla="*/ 19 w 435"/>
                <a:gd name="T17" fmla="*/ 22 h 217"/>
                <a:gd name="T18" fmla="*/ 19 w 435"/>
                <a:gd name="T19" fmla="*/ 22 h 217"/>
                <a:gd name="T20" fmla="*/ 21 w 435"/>
                <a:gd name="T21" fmla="*/ 22 h 217"/>
                <a:gd name="T22" fmla="*/ 21 w 435"/>
                <a:gd name="T23" fmla="*/ 22 h 217"/>
                <a:gd name="T24" fmla="*/ 21 w 435"/>
                <a:gd name="T25" fmla="*/ 22 h 217"/>
                <a:gd name="T26" fmla="*/ 24 w 435"/>
                <a:gd name="T27" fmla="*/ 22 h 217"/>
                <a:gd name="T28" fmla="*/ 25 w 435"/>
                <a:gd name="T29" fmla="*/ 23 h 217"/>
                <a:gd name="T30" fmla="*/ 28 w 435"/>
                <a:gd name="T31" fmla="*/ 24 h 217"/>
                <a:gd name="T32" fmla="*/ 29 w 435"/>
                <a:gd name="T33" fmla="*/ 24 h 217"/>
                <a:gd name="T34" fmla="*/ 32 w 435"/>
                <a:gd name="T35" fmla="*/ 25 h 217"/>
                <a:gd name="T36" fmla="*/ 36 w 435"/>
                <a:gd name="T37" fmla="*/ 26 h 217"/>
                <a:gd name="T38" fmla="*/ 51 w 435"/>
                <a:gd name="T39" fmla="*/ 31 h 217"/>
                <a:gd name="T40" fmla="*/ 54 w 435"/>
                <a:gd name="T41" fmla="*/ 32 h 217"/>
                <a:gd name="T42" fmla="*/ 67 w 435"/>
                <a:gd name="T43" fmla="*/ 37 h 217"/>
                <a:gd name="T44" fmla="*/ 74 w 435"/>
                <a:gd name="T45" fmla="*/ 39 h 217"/>
                <a:gd name="T46" fmla="*/ 74 w 435"/>
                <a:gd name="T47" fmla="*/ 39 h 217"/>
                <a:gd name="T48" fmla="*/ 105 w 435"/>
                <a:gd name="T49" fmla="*/ 51 h 217"/>
                <a:gd name="T50" fmla="*/ 303 w 435"/>
                <a:gd name="T51" fmla="*/ 134 h 217"/>
                <a:gd name="T52" fmla="*/ 378 w 435"/>
                <a:gd name="T53" fmla="*/ 167 h 217"/>
                <a:gd name="T54" fmla="*/ 413 w 435"/>
                <a:gd name="T55" fmla="*/ 186 h 217"/>
                <a:gd name="T56" fmla="*/ 410 w 435"/>
                <a:gd name="T57" fmla="*/ 196 h 217"/>
                <a:gd name="T58" fmla="*/ 398 w 435"/>
                <a:gd name="T59" fmla="*/ 192 h 217"/>
                <a:gd name="T60" fmla="*/ 408 w 435"/>
                <a:gd name="T61" fmla="*/ 217 h 217"/>
                <a:gd name="T62" fmla="*/ 412 w 435"/>
                <a:gd name="T63" fmla="*/ 215 h 217"/>
                <a:gd name="T64" fmla="*/ 431 w 435"/>
                <a:gd name="T65" fmla="*/ 18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217">
                  <a:moveTo>
                    <a:pt x="431" y="182"/>
                  </a:moveTo>
                  <a:cubicBezTo>
                    <a:pt x="425" y="161"/>
                    <a:pt x="395" y="153"/>
                    <a:pt x="377" y="145"/>
                  </a:cubicBezTo>
                  <a:cubicBezTo>
                    <a:pt x="320" y="119"/>
                    <a:pt x="262" y="94"/>
                    <a:pt x="205" y="70"/>
                  </a:cubicBezTo>
                  <a:cubicBezTo>
                    <a:pt x="151" y="48"/>
                    <a:pt x="97" y="23"/>
                    <a:pt x="41" y="7"/>
                  </a:cubicBezTo>
                  <a:cubicBezTo>
                    <a:pt x="25" y="2"/>
                    <a:pt x="16" y="0"/>
                    <a:pt x="5" y="15"/>
                  </a:cubicBezTo>
                  <a:cubicBezTo>
                    <a:pt x="0" y="23"/>
                    <a:pt x="1" y="30"/>
                    <a:pt x="5" y="36"/>
                  </a:cubicBezTo>
                  <a:cubicBezTo>
                    <a:pt x="10" y="33"/>
                    <a:pt x="15" y="29"/>
                    <a:pt x="19" y="25"/>
                  </a:cubicBezTo>
                  <a:cubicBezTo>
                    <a:pt x="18" y="23"/>
                    <a:pt x="18" y="23"/>
                    <a:pt x="17" y="24"/>
                  </a:cubicBezTo>
                  <a:cubicBezTo>
                    <a:pt x="18" y="23"/>
                    <a:pt x="18" y="22"/>
                    <a:pt x="19" y="22"/>
                  </a:cubicBezTo>
                  <a:cubicBezTo>
                    <a:pt x="19" y="22"/>
                    <a:pt x="19" y="22"/>
                    <a:pt x="19" y="22"/>
                  </a:cubicBezTo>
                  <a:cubicBezTo>
                    <a:pt x="19" y="22"/>
                    <a:pt x="20" y="22"/>
                    <a:pt x="21" y="22"/>
                  </a:cubicBezTo>
                  <a:cubicBezTo>
                    <a:pt x="21" y="22"/>
                    <a:pt x="21" y="22"/>
                    <a:pt x="21" y="22"/>
                  </a:cubicBezTo>
                  <a:cubicBezTo>
                    <a:pt x="21" y="22"/>
                    <a:pt x="21" y="22"/>
                    <a:pt x="21" y="22"/>
                  </a:cubicBezTo>
                  <a:cubicBezTo>
                    <a:pt x="22" y="22"/>
                    <a:pt x="23" y="22"/>
                    <a:pt x="24" y="22"/>
                  </a:cubicBezTo>
                  <a:cubicBezTo>
                    <a:pt x="24" y="23"/>
                    <a:pt x="24" y="23"/>
                    <a:pt x="25" y="23"/>
                  </a:cubicBezTo>
                  <a:cubicBezTo>
                    <a:pt x="26" y="23"/>
                    <a:pt x="27" y="23"/>
                    <a:pt x="28" y="24"/>
                  </a:cubicBezTo>
                  <a:cubicBezTo>
                    <a:pt x="28" y="24"/>
                    <a:pt x="28" y="24"/>
                    <a:pt x="29" y="24"/>
                  </a:cubicBezTo>
                  <a:cubicBezTo>
                    <a:pt x="30" y="24"/>
                    <a:pt x="31" y="24"/>
                    <a:pt x="32" y="25"/>
                  </a:cubicBezTo>
                  <a:cubicBezTo>
                    <a:pt x="33" y="25"/>
                    <a:pt x="34" y="26"/>
                    <a:pt x="36" y="26"/>
                  </a:cubicBezTo>
                  <a:cubicBezTo>
                    <a:pt x="41" y="27"/>
                    <a:pt x="46" y="29"/>
                    <a:pt x="51" y="31"/>
                  </a:cubicBezTo>
                  <a:cubicBezTo>
                    <a:pt x="52" y="31"/>
                    <a:pt x="53" y="32"/>
                    <a:pt x="54" y="32"/>
                  </a:cubicBezTo>
                  <a:cubicBezTo>
                    <a:pt x="59" y="33"/>
                    <a:pt x="63" y="35"/>
                    <a:pt x="67" y="37"/>
                  </a:cubicBezTo>
                  <a:cubicBezTo>
                    <a:pt x="70" y="37"/>
                    <a:pt x="72" y="38"/>
                    <a:pt x="74" y="39"/>
                  </a:cubicBezTo>
                  <a:cubicBezTo>
                    <a:pt x="74" y="39"/>
                    <a:pt x="74" y="39"/>
                    <a:pt x="74" y="39"/>
                  </a:cubicBezTo>
                  <a:cubicBezTo>
                    <a:pt x="84" y="43"/>
                    <a:pt x="95" y="47"/>
                    <a:pt x="105" y="51"/>
                  </a:cubicBezTo>
                  <a:cubicBezTo>
                    <a:pt x="172" y="77"/>
                    <a:pt x="238" y="105"/>
                    <a:pt x="303" y="134"/>
                  </a:cubicBezTo>
                  <a:cubicBezTo>
                    <a:pt x="328" y="145"/>
                    <a:pt x="353" y="156"/>
                    <a:pt x="378" y="167"/>
                  </a:cubicBezTo>
                  <a:cubicBezTo>
                    <a:pt x="390" y="172"/>
                    <a:pt x="402" y="177"/>
                    <a:pt x="413" y="186"/>
                  </a:cubicBezTo>
                  <a:cubicBezTo>
                    <a:pt x="419" y="191"/>
                    <a:pt x="416" y="194"/>
                    <a:pt x="410" y="196"/>
                  </a:cubicBezTo>
                  <a:cubicBezTo>
                    <a:pt x="407" y="195"/>
                    <a:pt x="402" y="193"/>
                    <a:pt x="398" y="192"/>
                  </a:cubicBezTo>
                  <a:cubicBezTo>
                    <a:pt x="397" y="201"/>
                    <a:pt x="401" y="211"/>
                    <a:pt x="408" y="217"/>
                  </a:cubicBezTo>
                  <a:cubicBezTo>
                    <a:pt x="410" y="216"/>
                    <a:pt x="411" y="216"/>
                    <a:pt x="412" y="215"/>
                  </a:cubicBezTo>
                  <a:cubicBezTo>
                    <a:pt x="424" y="209"/>
                    <a:pt x="435" y="196"/>
                    <a:pt x="431"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Freeform 27"/>
          <p:cNvSpPr>
            <a:spLocks/>
          </p:cNvSpPr>
          <p:nvPr/>
        </p:nvSpPr>
        <p:spPr bwMode="auto">
          <a:xfrm>
            <a:off x="5346950" y="4059986"/>
            <a:ext cx="2579"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A01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29" name="Group 32"/>
          <p:cNvGrpSpPr/>
          <p:nvPr/>
        </p:nvGrpSpPr>
        <p:grpSpPr>
          <a:xfrm>
            <a:off x="3995447" y="2619501"/>
            <a:ext cx="1399218" cy="656407"/>
            <a:chOff x="6623050" y="2611438"/>
            <a:chExt cx="1722437" cy="808037"/>
          </a:xfrm>
          <a:solidFill>
            <a:srgbClr val="3D7351"/>
          </a:solidFill>
        </p:grpSpPr>
        <p:sp>
          <p:nvSpPr>
            <p:cNvPr id="30" name="Freeform 28"/>
            <p:cNvSpPr>
              <a:spLocks/>
            </p:cNvSpPr>
            <p:nvPr/>
          </p:nvSpPr>
          <p:spPr bwMode="auto">
            <a:xfrm>
              <a:off x="6951663" y="2801938"/>
              <a:ext cx="1196975" cy="534987"/>
            </a:xfrm>
            <a:custGeom>
              <a:avLst/>
              <a:gdLst>
                <a:gd name="T0" fmla="*/ 301 w 302"/>
                <a:gd name="T1" fmla="*/ 20 h 135"/>
                <a:gd name="T2" fmla="*/ 295 w 302"/>
                <a:gd name="T3" fmla="*/ 2 h 135"/>
                <a:gd name="T4" fmla="*/ 66 w 302"/>
                <a:gd name="T5" fmla="*/ 90 h 135"/>
                <a:gd name="T6" fmla="*/ 0 w 302"/>
                <a:gd name="T7" fmla="*/ 116 h 135"/>
                <a:gd name="T8" fmla="*/ 5 w 302"/>
                <a:gd name="T9" fmla="*/ 135 h 135"/>
                <a:gd name="T10" fmla="*/ 171 w 302"/>
                <a:gd name="T11" fmla="*/ 71 h 135"/>
                <a:gd name="T12" fmla="*/ 301 w 302"/>
                <a:gd name="T13" fmla="*/ 20 h 135"/>
              </a:gdLst>
              <a:ahLst/>
              <a:cxnLst>
                <a:cxn ang="0">
                  <a:pos x="T0" y="T1"/>
                </a:cxn>
                <a:cxn ang="0">
                  <a:pos x="T2" y="T3"/>
                </a:cxn>
                <a:cxn ang="0">
                  <a:pos x="T4" y="T5"/>
                </a:cxn>
                <a:cxn ang="0">
                  <a:pos x="T6" y="T7"/>
                </a:cxn>
                <a:cxn ang="0">
                  <a:pos x="T8" y="T9"/>
                </a:cxn>
                <a:cxn ang="0">
                  <a:pos x="T10" y="T11"/>
                </a:cxn>
                <a:cxn ang="0">
                  <a:pos x="T12" y="T13"/>
                </a:cxn>
              </a:cxnLst>
              <a:rect l="0" t="0" r="r" b="b"/>
              <a:pathLst>
                <a:path w="302" h="135">
                  <a:moveTo>
                    <a:pt x="301" y="20"/>
                  </a:moveTo>
                  <a:cubicBezTo>
                    <a:pt x="295" y="2"/>
                    <a:pt x="295" y="2"/>
                    <a:pt x="295" y="2"/>
                  </a:cubicBezTo>
                  <a:cubicBezTo>
                    <a:pt x="298" y="0"/>
                    <a:pt x="146" y="60"/>
                    <a:pt x="66" y="90"/>
                  </a:cubicBezTo>
                  <a:cubicBezTo>
                    <a:pt x="45" y="99"/>
                    <a:pt x="23" y="108"/>
                    <a:pt x="0" y="116"/>
                  </a:cubicBezTo>
                  <a:cubicBezTo>
                    <a:pt x="2" y="122"/>
                    <a:pt x="4" y="129"/>
                    <a:pt x="5" y="135"/>
                  </a:cubicBezTo>
                  <a:cubicBezTo>
                    <a:pt x="61" y="115"/>
                    <a:pt x="116" y="92"/>
                    <a:pt x="171" y="71"/>
                  </a:cubicBezTo>
                  <a:cubicBezTo>
                    <a:pt x="216" y="54"/>
                    <a:pt x="302" y="19"/>
                    <a:pt x="30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29"/>
            <p:cNvSpPr>
              <a:spLocks/>
            </p:cNvSpPr>
            <p:nvPr/>
          </p:nvSpPr>
          <p:spPr bwMode="auto">
            <a:xfrm>
              <a:off x="6623050" y="2611438"/>
              <a:ext cx="1722437" cy="808037"/>
            </a:xfrm>
            <a:custGeom>
              <a:avLst/>
              <a:gdLst>
                <a:gd name="T0" fmla="*/ 421 w 435"/>
                <a:gd name="T1" fmla="*/ 11 h 204"/>
                <a:gd name="T2" fmla="*/ 357 w 435"/>
                <a:gd name="T3" fmla="*/ 22 h 204"/>
                <a:gd name="T4" fmla="*/ 183 w 435"/>
                <a:gd name="T5" fmla="*/ 88 h 204"/>
                <a:gd name="T6" fmla="*/ 22 w 435"/>
                <a:gd name="T7" fmla="*/ 156 h 204"/>
                <a:gd name="T8" fmla="*/ 3 w 435"/>
                <a:gd name="T9" fmla="*/ 186 h 204"/>
                <a:gd name="T10" fmla="*/ 39 w 435"/>
                <a:gd name="T11" fmla="*/ 199 h 204"/>
                <a:gd name="T12" fmla="*/ 44 w 435"/>
                <a:gd name="T13" fmla="*/ 198 h 204"/>
                <a:gd name="T14" fmla="*/ 36 w 435"/>
                <a:gd name="T15" fmla="*/ 199 h 204"/>
                <a:gd name="T16" fmla="*/ 22 w 435"/>
                <a:gd name="T17" fmla="*/ 184 h 204"/>
                <a:gd name="T18" fmla="*/ 22 w 435"/>
                <a:gd name="T19" fmla="*/ 184 h 204"/>
                <a:gd name="T20" fmla="*/ 17 w 435"/>
                <a:gd name="T21" fmla="*/ 184 h 204"/>
                <a:gd name="T22" fmla="*/ 17 w 435"/>
                <a:gd name="T23" fmla="*/ 182 h 204"/>
                <a:gd name="T24" fmla="*/ 17 w 435"/>
                <a:gd name="T25" fmla="*/ 182 h 204"/>
                <a:gd name="T26" fmla="*/ 18 w 435"/>
                <a:gd name="T27" fmla="*/ 181 h 204"/>
                <a:gd name="T28" fmla="*/ 18 w 435"/>
                <a:gd name="T29" fmla="*/ 181 h 204"/>
                <a:gd name="T30" fmla="*/ 18 w 435"/>
                <a:gd name="T31" fmla="*/ 181 h 204"/>
                <a:gd name="T32" fmla="*/ 32 w 435"/>
                <a:gd name="T33" fmla="*/ 173 h 204"/>
                <a:gd name="T34" fmla="*/ 47 w 435"/>
                <a:gd name="T35" fmla="*/ 165 h 204"/>
                <a:gd name="T36" fmla="*/ 51 w 435"/>
                <a:gd name="T37" fmla="*/ 163 h 204"/>
                <a:gd name="T38" fmla="*/ 62 w 435"/>
                <a:gd name="T39" fmla="*/ 158 h 204"/>
                <a:gd name="T40" fmla="*/ 67 w 435"/>
                <a:gd name="T41" fmla="*/ 156 h 204"/>
                <a:gd name="T42" fmla="*/ 79 w 435"/>
                <a:gd name="T43" fmla="*/ 151 h 204"/>
                <a:gd name="T44" fmla="*/ 98 w 435"/>
                <a:gd name="T45" fmla="*/ 143 h 204"/>
                <a:gd name="T46" fmla="*/ 297 w 435"/>
                <a:gd name="T47" fmla="*/ 64 h 204"/>
                <a:gd name="T48" fmla="*/ 373 w 435"/>
                <a:gd name="T49" fmla="*/ 36 h 204"/>
                <a:gd name="T50" fmla="*/ 411 w 435"/>
                <a:gd name="T51" fmla="*/ 25 h 204"/>
                <a:gd name="T52" fmla="*/ 416 w 435"/>
                <a:gd name="T53" fmla="*/ 35 h 204"/>
                <a:gd name="T54" fmla="*/ 402 w 435"/>
                <a:gd name="T55" fmla="*/ 40 h 204"/>
                <a:gd name="T56" fmla="*/ 402 w 435"/>
                <a:gd name="T57" fmla="*/ 42 h 204"/>
                <a:gd name="T58" fmla="*/ 413 w 435"/>
                <a:gd name="T59" fmla="*/ 57 h 204"/>
                <a:gd name="T60" fmla="*/ 426 w 435"/>
                <a:gd name="T61" fmla="*/ 51 h 204"/>
                <a:gd name="T62" fmla="*/ 427 w 435"/>
                <a:gd name="T63" fmla="*/ 51 h 204"/>
                <a:gd name="T64" fmla="*/ 428 w 435"/>
                <a:gd name="T65" fmla="*/ 51 h 204"/>
                <a:gd name="T66" fmla="*/ 431 w 435"/>
                <a:gd name="T67" fmla="*/ 46 h 204"/>
                <a:gd name="T68" fmla="*/ 421 w 435"/>
                <a:gd name="T69" fmla="*/ 1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5" h="204">
                  <a:moveTo>
                    <a:pt x="421" y="11"/>
                  </a:moveTo>
                  <a:cubicBezTo>
                    <a:pt x="402" y="0"/>
                    <a:pt x="375" y="15"/>
                    <a:pt x="357" y="22"/>
                  </a:cubicBezTo>
                  <a:cubicBezTo>
                    <a:pt x="298" y="43"/>
                    <a:pt x="240" y="65"/>
                    <a:pt x="183" y="88"/>
                  </a:cubicBezTo>
                  <a:cubicBezTo>
                    <a:pt x="129" y="109"/>
                    <a:pt x="74" y="129"/>
                    <a:pt x="22" y="156"/>
                  </a:cubicBezTo>
                  <a:cubicBezTo>
                    <a:pt x="8" y="163"/>
                    <a:pt x="0" y="168"/>
                    <a:pt x="3" y="186"/>
                  </a:cubicBezTo>
                  <a:cubicBezTo>
                    <a:pt x="6" y="204"/>
                    <a:pt x="26" y="203"/>
                    <a:pt x="39" y="199"/>
                  </a:cubicBezTo>
                  <a:cubicBezTo>
                    <a:pt x="41" y="199"/>
                    <a:pt x="42" y="198"/>
                    <a:pt x="44" y="198"/>
                  </a:cubicBezTo>
                  <a:cubicBezTo>
                    <a:pt x="41" y="198"/>
                    <a:pt x="38" y="199"/>
                    <a:pt x="36" y="199"/>
                  </a:cubicBezTo>
                  <a:cubicBezTo>
                    <a:pt x="32" y="193"/>
                    <a:pt x="28" y="188"/>
                    <a:pt x="22" y="184"/>
                  </a:cubicBezTo>
                  <a:cubicBezTo>
                    <a:pt x="22" y="184"/>
                    <a:pt x="22" y="184"/>
                    <a:pt x="22" y="184"/>
                  </a:cubicBezTo>
                  <a:cubicBezTo>
                    <a:pt x="18" y="184"/>
                    <a:pt x="17" y="182"/>
                    <a:pt x="17" y="184"/>
                  </a:cubicBezTo>
                  <a:cubicBezTo>
                    <a:pt x="17" y="183"/>
                    <a:pt x="17" y="182"/>
                    <a:pt x="17" y="182"/>
                  </a:cubicBezTo>
                  <a:cubicBezTo>
                    <a:pt x="17" y="182"/>
                    <a:pt x="17" y="182"/>
                    <a:pt x="17" y="182"/>
                  </a:cubicBezTo>
                  <a:cubicBezTo>
                    <a:pt x="18" y="181"/>
                    <a:pt x="18" y="181"/>
                    <a:pt x="18" y="181"/>
                  </a:cubicBezTo>
                  <a:cubicBezTo>
                    <a:pt x="18" y="181"/>
                    <a:pt x="18" y="181"/>
                    <a:pt x="18" y="181"/>
                  </a:cubicBezTo>
                  <a:cubicBezTo>
                    <a:pt x="18" y="181"/>
                    <a:pt x="18" y="181"/>
                    <a:pt x="18" y="181"/>
                  </a:cubicBezTo>
                  <a:cubicBezTo>
                    <a:pt x="21" y="178"/>
                    <a:pt x="28" y="175"/>
                    <a:pt x="32" y="173"/>
                  </a:cubicBezTo>
                  <a:cubicBezTo>
                    <a:pt x="37" y="170"/>
                    <a:pt x="42" y="168"/>
                    <a:pt x="47" y="165"/>
                  </a:cubicBezTo>
                  <a:cubicBezTo>
                    <a:pt x="48" y="165"/>
                    <a:pt x="50" y="164"/>
                    <a:pt x="51" y="163"/>
                  </a:cubicBezTo>
                  <a:cubicBezTo>
                    <a:pt x="55" y="162"/>
                    <a:pt x="58" y="160"/>
                    <a:pt x="62" y="158"/>
                  </a:cubicBezTo>
                  <a:cubicBezTo>
                    <a:pt x="63" y="158"/>
                    <a:pt x="65" y="157"/>
                    <a:pt x="67" y="156"/>
                  </a:cubicBezTo>
                  <a:cubicBezTo>
                    <a:pt x="71" y="154"/>
                    <a:pt x="75" y="152"/>
                    <a:pt x="79" y="151"/>
                  </a:cubicBezTo>
                  <a:cubicBezTo>
                    <a:pt x="86" y="148"/>
                    <a:pt x="92" y="145"/>
                    <a:pt x="98" y="143"/>
                  </a:cubicBezTo>
                  <a:cubicBezTo>
                    <a:pt x="164" y="115"/>
                    <a:pt x="231" y="89"/>
                    <a:pt x="297" y="64"/>
                  </a:cubicBezTo>
                  <a:cubicBezTo>
                    <a:pt x="323" y="55"/>
                    <a:pt x="348" y="45"/>
                    <a:pt x="373" y="36"/>
                  </a:cubicBezTo>
                  <a:cubicBezTo>
                    <a:pt x="385" y="31"/>
                    <a:pt x="398" y="27"/>
                    <a:pt x="411" y="25"/>
                  </a:cubicBezTo>
                  <a:cubicBezTo>
                    <a:pt x="419" y="25"/>
                    <a:pt x="419" y="29"/>
                    <a:pt x="416" y="35"/>
                  </a:cubicBezTo>
                  <a:cubicBezTo>
                    <a:pt x="412" y="37"/>
                    <a:pt x="407" y="38"/>
                    <a:pt x="402" y="40"/>
                  </a:cubicBezTo>
                  <a:cubicBezTo>
                    <a:pt x="402" y="41"/>
                    <a:pt x="402" y="41"/>
                    <a:pt x="402" y="42"/>
                  </a:cubicBezTo>
                  <a:cubicBezTo>
                    <a:pt x="404" y="48"/>
                    <a:pt x="408" y="53"/>
                    <a:pt x="413" y="57"/>
                  </a:cubicBezTo>
                  <a:cubicBezTo>
                    <a:pt x="409" y="58"/>
                    <a:pt x="418" y="55"/>
                    <a:pt x="426" y="51"/>
                  </a:cubicBezTo>
                  <a:cubicBezTo>
                    <a:pt x="427" y="51"/>
                    <a:pt x="427" y="51"/>
                    <a:pt x="427" y="51"/>
                  </a:cubicBezTo>
                  <a:cubicBezTo>
                    <a:pt x="427" y="51"/>
                    <a:pt x="427" y="51"/>
                    <a:pt x="428" y="51"/>
                  </a:cubicBezTo>
                  <a:cubicBezTo>
                    <a:pt x="430" y="50"/>
                    <a:pt x="431" y="48"/>
                    <a:pt x="431" y="46"/>
                  </a:cubicBezTo>
                  <a:cubicBezTo>
                    <a:pt x="435" y="34"/>
                    <a:pt x="434" y="18"/>
                    <a:pt x="421" y="1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TextBox 12"/>
          <p:cNvSpPr txBox="1"/>
          <p:nvPr/>
        </p:nvSpPr>
        <p:spPr>
          <a:xfrm rot="20490134">
            <a:off x="5588575" y="2307734"/>
            <a:ext cx="1005403" cy="338554"/>
          </a:xfrm>
          <a:prstGeom prst="rect">
            <a:avLst/>
          </a:prstGeom>
          <a:noFill/>
        </p:spPr>
        <p:txBody>
          <a:bodyPr wrap="none" rtlCol="0">
            <a:spAutoFit/>
          </a:bodyPr>
          <a:lstStyle/>
          <a:p>
            <a:r>
              <a:rPr lang="zh-CN" altLang="en-US" sz="16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出、入口</a:t>
            </a:r>
            <a:endParaRPr lang="id-ID" sz="16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2"/>
          <p:cNvSpPr txBox="1"/>
          <p:nvPr/>
        </p:nvSpPr>
        <p:spPr>
          <a:xfrm rot="164884">
            <a:off x="5635741" y="3246011"/>
            <a:ext cx="1415772" cy="338554"/>
          </a:xfrm>
          <a:prstGeom prst="rect">
            <a:avLst/>
          </a:prstGeom>
          <a:noFill/>
        </p:spPr>
        <p:txBody>
          <a:bodyPr wrap="none" rtlCol="0">
            <a:spAutoFit/>
          </a:bodyPr>
          <a:lstStyle/>
          <a:p>
            <a:r>
              <a:rPr lang="zh-CN" altLang="en-US" sz="16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单一车位入口</a:t>
            </a:r>
            <a:endParaRPr lang="id-ID" sz="16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2"/>
          <p:cNvSpPr txBox="1"/>
          <p:nvPr/>
        </p:nvSpPr>
        <p:spPr>
          <a:xfrm rot="533412">
            <a:off x="5669427" y="3932819"/>
            <a:ext cx="1005403" cy="338554"/>
          </a:xfrm>
          <a:prstGeom prst="rect">
            <a:avLst/>
          </a:prstGeom>
          <a:noFill/>
        </p:spPr>
        <p:txBody>
          <a:bodyPr wrap="none" rtlCol="0">
            <a:spAutoFit/>
          </a:bodyPr>
          <a:lstStyle/>
          <a:p>
            <a:r>
              <a:rPr lang="zh-CN" altLang="en-US" sz="16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车位可达</a:t>
            </a:r>
            <a:endParaRPr lang="id-ID" sz="16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24"/>
          <p:cNvSpPr>
            <a:spLocks noChangeArrowheads="1"/>
          </p:cNvSpPr>
          <p:nvPr/>
        </p:nvSpPr>
        <p:spPr bwMode="auto">
          <a:xfrm>
            <a:off x="7270392" y="2251027"/>
            <a:ext cx="437903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出、入口唯一、不重合且在地图边缘</a:t>
            </a:r>
            <a:endParaRPr lang="zh-CN" altLang="en-US" sz="1100" dirty="0">
              <a:solidFill>
                <a:schemeClr val="bg1">
                  <a:lumMod val="50000"/>
                </a:schemeClr>
              </a:solidFill>
            </a:endParaRPr>
          </a:p>
        </p:txBody>
      </p:sp>
      <p:sp>
        <p:nvSpPr>
          <p:cNvPr id="38" name="Rectangle 24"/>
          <p:cNvSpPr>
            <a:spLocks noChangeArrowheads="1"/>
          </p:cNvSpPr>
          <p:nvPr/>
        </p:nvSpPr>
        <p:spPr bwMode="auto">
          <a:xfrm>
            <a:off x="7270392" y="3206437"/>
            <a:ext cx="4483458" cy="24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T每一个车位有且仅有一个入口</a:t>
            </a:r>
            <a:r>
              <a:rPr lang="en-US" altLang="zh-CN" sz="1100" dirty="0" smtClean="0">
                <a:solidFill>
                  <a:schemeClr val="bg1">
                    <a:lumMod val="50000"/>
                  </a:schemeClr>
                </a:solidFill>
              </a:rPr>
              <a:t>.</a:t>
            </a:r>
            <a:endParaRPr lang="zh-CN" altLang="en-US" sz="1100" dirty="0">
              <a:solidFill>
                <a:schemeClr val="bg1">
                  <a:lumMod val="50000"/>
                </a:schemeClr>
              </a:solidFill>
            </a:endParaRPr>
          </a:p>
        </p:txBody>
      </p:sp>
      <p:sp>
        <p:nvSpPr>
          <p:cNvPr id="39" name="Rectangle 24"/>
          <p:cNvSpPr>
            <a:spLocks noChangeArrowheads="1"/>
          </p:cNvSpPr>
          <p:nvPr/>
        </p:nvSpPr>
        <p:spPr bwMode="auto">
          <a:xfrm>
            <a:off x="7270392" y="4099638"/>
            <a:ext cx="4483458" cy="24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无论从起点还是终点逗可以达到每一个车位</a:t>
            </a:r>
            <a:r>
              <a:rPr lang="en-US" altLang="zh-CN" sz="1100" dirty="0" smtClean="0">
                <a:solidFill>
                  <a:schemeClr val="bg1">
                    <a:lumMod val="50000"/>
                  </a:schemeClr>
                </a:solidFill>
              </a:rPr>
              <a:t>.</a:t>
            </a:r>
            <a:endParaRPr lang="zh-CN" altLang="en-US" sz="1100" dirty="0">
              <a:solidFill>
                <a:schemeClr val="bg1">
                  <a:lumMod val="50000"/>
                </a:schemeClr>
              </a:solidFill>
            </a:endParaRPr>
          </a:p>
        </p:txBody>
      </p:sp>
      <p:sp>
        <p:nvSpPr>
          <p:cNvPr id="41" name="Rectangle 24"/>
          <p:cNvSpPr>
            <a:spLocks noChangeArrowheads="1"/>
          </p:cNvSpPr>
          <p:nvPr/>
        </p:nvSpPr>
        <p:spPr bwMode="auto">
          <a:xfrm>
            <a:off x="817034" y="5299026"/>
            <a:ext cx="437903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smtClean="0">
                <a:solidFill>
                  <a:schemeClr val="tx1">
                    <a:lumMod val="75000"/>
                    <a:lumOff val="25000"/>
                  </a:schemeClr>
                </a:solidFill>
              </a:rPr>
              <a:t>机器人只能在过道上走，并通过相应入口进出车位，不能在连续的停车位间直接穿行。机器人在过道上可以重合。</a:t>
            </a:r>
            <a:endParaRPr lang="zh-CN" altLang="en-US" sz="1100" dirty="0">
              <a:solidFill>
                <a:schemeClr val="bg1">
                  <a:lumMod val="50000"/>
                </a:schemeClr>
              </a:solidFill>
            </a:endParaRPr>
          </a:p>
        </p:txBody>
      </p:sp>
    </p:spTree>
    <p:extLst>
      <p:ext uri="{BB962C8B-B14F-4D97-AF65-F5344CB8AC3E}">
        <p14:creationId xmlns:p14="http://schemas.microsoft.com/office/powerpoint/2010/main" val="22089353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136581" y="2586490"/>
            <a:ext cx="5918837" cy="1685020"/>
            <a:chOff x="3136581" y="2620011"/>
            <a:chExt cx="5918837" cy="1685020"/>
          </a:xfrm>
        </p:grpSpPr>
        <p:grpSp>
          <p:nvGrpSpPr>
            <p:cNvPr id="5" name="组合 4"/>
            <p:cNvGrpSpPr/>
            <p:nvPr/>
          </p:nvGrpSpPr>
          <p:grpSpPr>
            <a:xfrm>
              <a:off x="5234225" y="2620011"/>
              <a:ext cx="1723549" cy="1199901"/>
              <a:chOff x="5247858" y="2848925"/>
              <a:chExt cx="1723549" cy="1199901"/>
            </a:xfrm>
          </p:grpSpPr>
          <p:sp>
            <p:nvSpPr>
              <p:cNvPr id="18" name="文本框 13"/>
              <p:cNvSpPr txBox="1">
                <a:spLocks noChangeArrowheads="1"/>
              </p:cNvSpPr>
              <p:nvPr/>
            </p:nvSpPr>
            <p:spPr bwMode="auto">
              <a:xfrm>
                <a:off x="5247858" y="3648716"/>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solidFill>
                      <a:srgbClr val="595959"/>
                    </a:solidFill>
                    <a:latin typeface="华文细黑" panose="02010600040101010101" pitchFamily="2" charset="-122"/>
                    <a:ea typeface="华文细黑" panose="02010600040101010101" pitchFamily="2" charset="-122"/>
                  </a:rPr>
                  <a:t>软件总体设计</a:t>
                </a:r>
                <a:endParaRPr lang="zh-CN" altLang="en-US" sz="2000" dirty="0">
                  <a:solidFill>
                    <a:srgbClr val="595959"/>
                  </a:solidFill>
                  <a:latin typeface="华文细黑" panose="02010600040101010101" pitchFamily="2" charset="-122"/>
                  <a:ea typeface="华文细黑" panose="02010600040101010101" pitchFamily="2" charset="-122"/>
                </a:endParaRPr>
              </a:p>
            </p:txBody>
          </p:sp>
          <p:grpSp>
            <p:nvGrpSpPr>
              <p:cNvPr id="4" name="组合 3"/>
              <p:cNvGrpSpPr/>
              <p:nvPr/>
            </p:nvGrpSpPr>
            <p:grpSpPr>
              <a:xfrm>
                <a:off x="5766091" y="2848925"/>
                <a:ext cx="687082" cy="687082"/>
                <a:chOff x="5797609" y="2848925"/>
                <a:chExt cx="687082" cy="687082"/>
              </a:xfrm>
            </p:grpSpPr>
            <p:sp>
              <p:nvSpPr>
                <p:cNvPr id="3" name="椭圆 2"/>
                <p:cNvSpPr/>
                <p:nvPr/>
              </p:nvSpPr>
              <p:spPr>
                <a:xfrm>
                  <a:off x="5797609" y="2848925"/>
                  <a:ext cx="687082" cy="687082"/>
                </a:xfrm>
                <a:prstGeom prst="ellipse">
                  <a:avLst/>
                </a:prstGeom>
                <a:no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838007" y="2961634"/>
                  <a:ext cx="606287" cy="461665"/>
                </a:xfrm>
                <a:prstGeom prst="rect">
                  <a:avLst/>
                </a:prstGeom>
                <a:noFill/>
              </p:spPr>
              <p:txBody>
                <a:bodyPr wrap="square" rtlCol="0">
                  <a:spAutoFit/>
                </a:bodyPr>
                <a:lstStyle/>
                <a:p>
                  <a:pPr algn="ctr"/>
                  <a:r>
                    <a:rPr lang="en-US" altLang="zh-CN" sz="2400" dirty="0">
                      <a:solidFill>
                        <a:srgbClr val="708265"/>
                      </a:solidFill>
                      <a:latin typeface="华文细黑" panose="02010600040101010101" pitchFamily="2" charset="-122"/>
                      <a:ea typeface="华文细黑" panose="02010600040101010101" pitchFamily="2" charset="-122"/>
                    </a:rPr>
                    <a:t>02</a:t>
                  </a:r>
                  <a:endParaRPr lang="zh-CN" altLang="en-US" sz="2400" dirty="0">
                    <a:solidFill>
                      <a:srgbClr val="708265"/>
                    </a:solidFill>
                    <a:latin typeface="华文细黑" panose="02010600040101010101" pitchFamily="2" charset="-122"/>
                    <a:ea typeface="华文细黑" panose="02010600040101010101" pitchFamily="2" charset="-122"/>
                  </a:endParaRPr>
                </a:p>
              </p:txBody>
            </p:sp>
          </p:grpSp>
        </p:grpSp>
        <p:sp>
          <p:nvSpPr>
            <p:cNvPr id="22" name="文本占位符 2"/>
            <p:cNvSpPr txBox="1">
              <a:spLocks/>
            </p:cNvSpPr>
            <p:nvPr/>
          </p:nvSpPr>
          <p:spPr>
            <a:xfrm>
              <a:off x="3136581" y="3932621"/>
              <a:ext cx="5918837" cy="372410"/>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CSASAADAstudio</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sales template, a more beautiful template please magic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rainMagic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moreMagic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more beautiful template please magic</a:t>
              </a:r>
            </a:p>
          </p:txBody>
        </p:sp>
      </p:gr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spTree>
    <p:extLst>
      <p:ext uri="{BB962C8B-B14F-4D97-AF65-F5344CB8AC3E}">
        <p14:creationId xmlns:p14="http://schemas.microsoft.com/office/powerpoint/2010/main" val="14247386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软件总体设计</a:t>
            </a:r>
            <a:endParaRPr lang="zh-CN" altLang="en-US" dirty="0"/>
          </a:p>
          <a:p>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组件图</a:t>
            </a:r>
            <a:endParaRPr lang="zh-CN" altLang="en-US" dirty="0"/>
          </a:p>
        </p:txBody>
      </p:sp>
      <p:pic>
        <p:nvPicPr>
          <p:cNvPr id="4" name="图片 3"/>
          <p:cNvPicPr>
            <a:picLocks noChangeAspect="1"/>
          </p:cNvPicPr>
          <p:nvPr/>
        </p:nvPicPr>
        <p:blipFill>
          <a:blip r:embed="rId2"/>
          <a:stretch>
            <a:fillRect/>
          </a:stretch>
        </p:blipFill>
        <p:spPr>
          <a:xfrm>
            <a:off x="0" y="3779253"/>
            <a:ext cx="7218290" cy="3078747"/>
          </a:xfrm>
          <a:prstGeom prst="rect">
            <a:avLst/>
          </a:prstGeom>
        </p:spPr>
      </p:pic>
      <p:sp>
        <p:nvSpPr>
          <p:cNvPr id="5" name="矩形 4"/>
          <p:cNvSpPr/>
          <p:nvPr/>
        </p:nvSpPr>
        <p:spPr>
          <a:xfrm>
            <a:off x="5820229" y="2214741"/>
            <a:ext cx="5283199" cy="4217590"/>
          </a:xfrm>
          <a:prstGeom prst="rect">
            <a:avLst/>
          </a:prstGeom>
          <a:noFill/>
          <a:ln w="25400" cap="flat" cmpd="sng" algn="ctr">
            <a:solidFill>
              <a:srgbClr val="969696"/>
            </a:solidFill>
            <a:prstDash val="solid"/>
          </a:ln>
          <a:effectLst/>
        </p:spPr>
        <p:txBody>
          <a:bodyPr rtlCol="0" anchor="ctr"/>
          <a:lstStyle/>
          <a:p>
            <a:pPr marL="0" marR="0" lvl="0" indent="0" algn="ctr" defTabSz="1217586" eaLnBrk="1" fontAlgn="auto" latinLnBrk="0" hangingPunct="1">
              <a:lnSpc>
                <a:spcPct val="100000"/>
              </a:lnSpc>
              <a:spcBef>
                <a:spcPts val="0"/>
              </a:spcBef>
              <a:spcAft>
                <a:spcPts val="0"/>
              </a:spcAft>
              <a:buClrTx/>
              <a:buSzTx/>
              <a:buFontTx/>
              <a:buNone/>
              <a:tabLst/>
              <a:defRPr/>
            </a:pPr>
            <a:endParaRPr kumimoji="0" lang="zh-CN" altLang="en-US" sz="319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矩形 5"/>
          <p:cNvSpPr/>
          <p:nvPr/>
        </p:nvSpPr>
        <p:spPr>
          <a:xfrm>
            <a:off x="6947225" y="1972920"/>
            <a:ext cx="3064042" cy="481263"/>
          </a:xfrm>
          <a:prstGeom prst="rect">
            <a:avLst/>
          </a:prstGeom>
          <a:solidFill>
            <a:srgbClr val="3D7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7587698" y="2028016"/>
            <a:ext cx="2189748" cy="338554"/>
          </a:xfrm>
          <a:prstGeom prst="rect">
            <a:avLst/>
          </a:prstGeom>
          <a:noFill/>
        </p:spPr>
        <p:txBody>
          <a:bodyPr wrap="square" rtlCol="0">
            <a:spAutoFit/>
          </a:bodyPr>
          <a:lstStyle/>
          <a:p>
            <a:pPr lvl="0" defTabSz="1216817">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核心</a:t>
            </a:r>
            <a:r>
              <a:rPr lang="zh-CN" altLang="en-US" sz="16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组件功能说明</a:t>
            </a:r>
            <a:endParaRPr lang="en-US" altLang="zh-CN"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 name="组合 11"/>
          <p:cNvGrpSpPr/>
          <p:nvPr/>
        </p:nvGrpSpPr>
        <p:grpSpPr>
          <a:xfrm>
            <a:off x="6783193" y="5263839"/>
            <a:ext cx="3571462" cy="1028851"/>
            <a:chOff x="6483927" y="2911147"/>
            <a:chExt cx="3129973" cy="1506469"/>
          </a:xfrm>
        </p:grpSpPr>
        <p:sp>
          <p:nvSpPr>
            <p:cNvPr id="10" name="文本框 5"/>
            <p:cNvSpPr txBox="1">
              <a:spLocks noChangeArrowheads="1"/>
            </p:cNvSpPr>
            <p:nvPr/>
          </p:nvSpPr>
          <p:spPr bwMode="auto">
            <a:xfrm>
              <a:off x="6707198" y="2911147"/>
              <a:ext cx="2683431" cy="49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机器人调度组件（</a:t>
              </a:r>
              <a:r>
                <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rPr>
                <a:t>Scheduling</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1" name="文本框 6"/>
            <p:cNvSpPr txBox="1">
              <a:spLocks noChangeArrowheads="1"/>
            </p:cNvSpPr>
            <p:nvPr/>
          </p:nvSpPr>
          <p:spPr bwMode="auto">
            <a:xfrm>
              <a:off x="6483927" y="3336046"/>
              <a:ext cx="3129973" cy="108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dirty="0" smtClean="0">
                  <a:solidFill>
                    <a:schemeClr val="tx1">
                      <a:lumMod val="65000"/>
                      <a:lumOff val="35000"/>
                    </a:schemeClr>
                  </a:solidFill>
                  <a:latin typeface="+mn-ea"/>
                  <a:ea typeface="华文细黑" panose="02010600040101010101" pitchFamily="2" charset="-122"/>
                </a:rPr>
                <a:t>综合各种信息调度机器人执行出、入库任务</a:t>
              </a:r>
              <a:endParaRPr lang="en-US" altLang="zh-CN" sz="1400" dirty="0" smtClean="0">
                <a:solidFill>
                  <a:schemeClr val="tx1">
                    <a:lumMod val="65000"/>
                    <a:lumOff val="35000"/>
                  </a:schemeClr>
                </a:solidFill>
                <a:latin typeface="+mn-ea"/>
                <a:ea typeface="华文细黑" panose="02010600040101010101" pitchFamily="2" charset="-122"/>
              </a:endParaRPr>
            </a:p>
            <a:p>
              <a:pPr algn="ctr" fontAlgn="base">
                <a:lnSpc>
                  <a:spcPct val="150000"/>
                </a:lnSpc>
                <a:spcBef>
                  <a:spcPct val="0"/>
                </a:spcBef>
                <a:spcAft>
                  <a:spcPct val="0"/>
                </a:spcAft>
                <a:defRPr/>
              </a:pPr>
              <a:r>
                <a:rPr lang="en-US" altLang="zh-CN" sz="1400" b="1" dirty="0" err="1">
                  <a:solidFill>
                    <a:srgbClr val="7F0055"/>
                  </a:solidFill>
                  <a:highlight>
                    <a:srgbClr val="E8F2FE"/>
                  </a:highlight>
                  <a:latin typeface="Georgia" panose="02040502050405020303" pitchFamily="18" charset="0"/>
                </a:rPr>
                <a:t>int</a:t>
              </a:r>
              <a:r>
                <a:rPr lang="en-US" altLang="zh-CN" sz="1400" b="1" dirty="0">
                  <a:solidFill>
                    <a:srgbClr val="000000"/>
                  </a:solidFill>
                  <a:highlight>
                    <a:srgbClr val="E8F2FE"/>
                  </a:highlight>
                  <a:latin typeface="Georgia" panose="02040502050405020303" pitchFamily="18" charset="0"/>
                </a:rPr>
                <a:t> scheduling(</a:t>
              </a:r>
              <a:r>
                <a:rPr lang="en-US" altLang="zh-CN" sz="1400" b="1" dirty="0" err="1">
                  <a:solidFill>
                    <a:srgbClr val="7F0055"/>
                  </a:solidFill>
                  <a:highlight>
                    <a:srgbClr val="E8F2FE"/>
                  </a:highlight>
                  <a:latin typeface="Georgia" panose="02040502050405020303" pitchFamily="18" charset="0"/>
                </a:rPr>
                <a:t>int</a:t>
              </a:r>
              <a:r>
                <a:rPr lang="en-US" altLang="zh-CN" sz="1400" b="1" dirty="0">
                  <a:solidFill>
                    <a:srgbClr val="000000"/>
                  </a:solidFill>
                  <a:highlight>
                    <a:srgbClr val="E8F2FE"/>
                  </a:highlight>
                  <a:latin typeface="Georgia" panose="02040502050405020303" pitchFamily="18" charset="0"/>
                </a:rPr>
                <a:t> </a:t>
              </a:r>
              <a:r>
                <a:rPr lang="en-US" altLang="zh-CN" sz="1400" b="1" dirty="0" err="1">
                  <a:solidFill>
                    <a:srgbClr val="6A3E3E"/>
                  </a:solidFill>
                  <a:highlight>
                    <a:srgbClr val="E8F2FE"/>
                  </a:highlight>
                  <a:latin typeface="Georgia" panose="02040502050405020303" pitchFamily="18" charset="0"/>
                </a:rPr>
                <a:t>nRobots</a:t>
              </a:r>
              <a:r>
                <a:rPr lang="en-US" altLang="zh-CN" sz="1400" b="1" dirty="0">
                  <a:solidFill>
                    <a:srgbClr val="000000"/>
                  </a:solidFill>
                  <a:highlight>
                    <a:srgbClr val="E8F2FE"/>
                  </a:highlight>
                  <a:latin typeface="Georgia" panose="02040502050405020303" pitchFamily="18" charset="0"/>
                </a:rPr>
                <a:t>);</a:t>
              </a:r>
              <a:endParaRPr lang="en-US" altLang="zh-CN" sz="1400" dirty="0">
                <a:solidFill>
                  <a:schemeClr val="tx1">
                    <a:lumMod val="65000"/>
                    <a:lumOff val="35000"/>
                  </a:schemeClr>
                </a:solidFill>
                <a:latin typeface="+mn-ea"/>
                <a:ea typeface="华文细黑" panose="02010600040101010101" pitchFamily="2"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83" y="1161129"/>
            <a:ext cx="5238750" cy="3800475"/>
          </a:xfrm>
          <a:prstGeom prst="rect">
            <a:avLst/>
          </a:prstGeom>
        </p:spPr>
      </p:pic>
      <p:grpSp>
        <p:nvGrpSpPr>
          <p:cNvPr id="13" name="组合 12"/>
          <p:cNvGrpSpPr/>
          <p:nvPr/>
        </p:nvGrpSpPr>
        <p:grpSpPr>
          <a:xfrm>
            <a:off x="6503181" y="3824368"/>
            <a:ext cx="4311819" cy="1333618"/>
            <a:chOff x="6596755" y="2944520"/>
            <a:chExt cx="3778811" cy="1952717"/>
          </a:xfrm>
        </p:grpSpPr>
        <p:sp>
          <p:nvSpPr>
            <p:cNvPr id="14" name="文本框 5"/>
            <p:cNvSpPr txBox="1">
              <a:spLocks noChangeArrowheads="1"/>
            </p:cNvSpPr>
            <p:nvPr/>
          </p:nvSpPr>
          <p:spPr bwMode="auto">
            <a:xfrm>
              <a:off x="6943442" y="2944520"/>
              <a:ext cx="3227071" cy="49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停车位分配组件（</a:t>
              </a:r>
              <a:r>
                <a:rPr lang="en-US" altLang="zh-CN" sz="1600" b="1" dirty="0" err="1" smtClean="0">
                  <a:solidFill>
                    <a:schemeClr val="tx1">
                      <a:lumMod val="85000"/>
                      <a:lumOff val="15000"/>
                    </a:schemeClr>
                  </a:solidFill>
                  <a:latin typeface="华文细黑" panose="02010600040101010101" pitchFamily="2" charset="-122"/>
                  <a:ea typeface="华文细黑" panose="02010600040101010101" pitchFamily="2" charset="-122"/>
                </a:rPr>
                <a:t>SpaceDispacher</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5" name="文本框 6"/>
            <p:cNvSpPr txBox="1">
              <a:spLocks noChangeArrowheads="1"/>
            </p:cNvSpPr>
            <p:nvPr/>
          </p:nvSpPr>
          <p:spPr bwMode="auto">
            <a:xfrm>
              <a:off x="6596755" y="3342480"/>
              <a:ext cx="3778811" cy="155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dirty="0" smtClean="0">
                  <a:solidFill>
                    <a:schemeClr val="tx1">
                      <a:lumMod val="65000"/>
                      <a:lumOff val="35000"/>
                    </a:schemeClr>
                  </a:solidFill>
                  <a:latin typeface="+mn-ea"/>
                  <a:ea typeface="华文细黑" panose="02010600040101010101" pitchFamily="2" charset="-122"/>
                </a:rPr>
                <a:t>综合当前各停车位状态和停车信息分配车位</a:t>
              </a:r>
              <a:endParaRPr lang="en-US" altLang="zh-CN" sz="1400" dirty="0" smtClean="0">
                <a:solidFill>
                  <a:schemeClr val="tx1">
                    <a:lumMod val="65000"/>
                    <a:lumOff val="35000"/>
                  </a:schemeClr>
                </a:solidFill>
                <a:latin typeface="+mn-ea"/>
                <a:ea typeface="华文细黑" panose="02010600040101010101" pitchFamily="2" charset="-122"/>
              </a:endParaRPr>
            </a:p>
            <a:p>
              <a:pPr algn="ctr" fontAlgn="base">
                <a:lnSpc>
                  <a:spcPct val="150000"/>
                </a:lnSpc>
                <a:spcBef>
                  <a:spcPct val="0"/>
                </a:spcBef>
                <a:spcAft>
                  <a:spcPct val="0"/>
                </a:spcAft>
                <a:defRPr/>
              </a:pPr>
              <a:r>
                <a:rPr lang="en-US" altLang="zh-CN" sz="1400" dirty="0" err="1">
                  <a:solidFill>
                    <a:srgbClr val="000000"/>
                  </a:solidFill>
                  <a:highlight>
                    <a:srgbClr val="E8F2FE"/>
                  </a:highlight>
                  <a:latin typeface="Georgia" panose="02040502050405020303" pitchFamily="18" charset="0"/>
                </a:rPr>
                <a:t>DispatchState</a:t>
              </a:r>
              <a:r>
                <a:rPr lang="en-US" altLang="zh-CN" sz="1400" dirty="0">
                  <a:solidFill>
                    <a:srgbClr val="000000"/>
                  </a:solidFill>
                  <a:highlight>
                    <a:srgbClr val="E8F2FE"/>
                  </a:highlight>
                  <a:latin typeface="Georgia" panose="02040502050405020303" pitchFamily="18" charset="0"/>
                </a:rPr>
                <a:t> </a:t>
              </a:r>
              <a:r>
                <a:rPr lang="en-US" altLang="zh-CN" sz="1400" dirty="0" err="1">
                  <a:solidFill>
                    <a:srgbClr val="000000"/>
                  </a:solidFill>
                  <a:highlight>
                    <a:srgbClr val="E8F2FE"/>
                  </a:highlight>
                  <a:latin typeface="Georgia" panose="02040502050405020303" pitchFamily="18" charset="0"/>
                </a:rPr>
                <a:t>parkingSpaceDispatch</a:t>
              </a:r>
              <a:r>
                <a:rPr lang="en-US" altLang="zh-CN" sz="1400" dirty="0">
                  <a:solidFill>
                    <a:srgbClr val="000000"/>
                  </a:solidFill>
                  <a:highlight>
                    <a:srgbClr val="E8F2FE"/>
                  </a:highlight>
                  <a:latin typeface="Georgia" panose="02040502050405020303" pitchFamily="18" charset="0"/>
                </a:rPr>
                <a:t>(VRP[] </a:t>
              </a:r>
              <a:r>
                <a:rPr lang="en-US" altLang="zh-CN" sz="1400" dirty="0" err="1">
                  <a:solidFill>
                    <a:srgbClr val="6A3E3E"/>
                  </a:solidFill>
                  <a:highlight>
                    <a:srgbClr val="E8F2FE"/>
                  </a:highlight>
                  <a:latin typeface="Georgia" panose="02040502050405020303" pitchFamily="18" charset="0"/>
                </a:rPr>
                <a:t>vrps</a:t>
              </a:r>
              <a:r>
                <a:rPr lang="en-US" altLang="zh-CN" sz="1400" dirty="0" err="1">
                  <a:solidFill>
                    <a:srgbClr val="000000"/>
                  </a:solidFill>
                  <a:highlight>
                    <a:srgbClr val="E8F2FE"/>
                  </a:highlight>
                  <a:latin typeface="Georgia" panose="02040502050405020303" pitchFamily="18" charset="0"/>
                </a:rPr>
                <a:t>,</a:t>
              </a:r>
              <a:r>
                <a:rPr lang="en-US" altLang="zh-CN" sz="1400" b="1" dirty="0" err="1">
                  <a:solidFill>
                    <a:srgbClr val="7F0055"/>
                  </a:solidFill>
                  <a:highlight>
                    <a:srgbClr val="E8F2FE"/>
                  </a:highlight>
                  <a:latin typeface="Georgia" panose="02040502050405020303" pitchFamily="18" charset="0"/>
                </a:rPr>
                <a:t>int</a:t>
              </a:r>
              <a:r>
                <a:rPr lang="en-US" altLang="zh-CN" sz="1400" b="1" dirty="0">
                  <a:solidFill>
                    <a:srgbClr val="000000"/>
                  </a:solidFill>
                  <a:highlight>
                    <a:srgbClr val="E8F2FE"/>
                  </a:highlight>
                  <a:latin typeface="Georgia" panose="02040502050405020303" pitchFamily="18" charset="0"/>
                </a:rPr>
                <a:t> </a:t>
              </a:r>
              <a:r>
                <a:rPr lang="en-US" altLang="zh-CN" sz="1400" b="1" dirty="0" err="1">
                  <a:solidFill>
                    <a:srgbClr val="6A3E3E"/>
                  </a:solidFill>
                  <a:highlight>
                    <a:srgbClr val="E8F2FE"/>
                  </a:highlight>
                  <a:latin typeface="Georgia" panose="02040502050405020303" pitchFamily="18" charset="0"/>
                </a:rPr>
                <a:t>id</a:t>
              </a:r>
              <a:r>
                <a:rPr lang="en-US" altLang="zh-CN" sz="1400" b="1" dirty="0" err="1">
                  <a:solidFill>
                    <a:srgbClr val="000000"/>
                  </a:solidFill>
                  <a:highlight>
                    <a:srgbClr val="E8F2FE"/>
                  </a:highlight>
                  <a:latin typeface="Georgia" panose="02040502050405020303" pitchFamily="18" charset="0"/>
                </a:rPr>
                <a:t>,</a:t>
              </a:r>
              <a:r>
                <a:rPr lang="en-US" altLang="zh-CN" sz="1400" b="1" dirty="0" err="1">
                  <a:solidFill>
                    <a:srgbClr val="7F0055"/>
                  </a:solidFill>
                  <a:highlight>
                    <a:srgbClr val="E8F2FE"/>
                  </a:highlight>
                  <a:latin typeface="Georgia" panose="02040502050405020303" pitchFamily="18" charset="0"/>
                </a:rPr>
                <a:t>int</a:t>
              </a:r>
              <a:r>
                <a:rPr lang="en-US" altLang="zh-CN" sz="1400" b="1" dirty="0">
                  <a:solidFill>
                    <a:srgbClr val="000000"/>
                  </a:solidFill>
                  <a:highlight>
                    <a:srgbClr val="E8F2FE"/>
                  </a:highlight>
                  <a:latin typeface="Georgia" panose="02040502050405020303" pitchFamily="18" charset="0"/>
                </a:rPr>
                <a:t> </a:t>
              </a:r>
              <a:r>
                <a:rPr lang="en-US" altLang="zh-CN" sz="1400" b="1" dirty="0">
                  <a:solidFill>
                    <a:srgbClr val="6A3E3E"/>
                  </a:solidFill>
                  <a:highlight>
                    <a:srgbClr val="F0D8A8"/>
                  </a:highlight>
                  <a:latin typeface="Georgia" panose="02040502050405020303" pitchFamily="18" charset="0"/>
                </a:rPr>
                <a:t>time</a:t>
              </a:r>
              <a:r>
                <a:rPr lang="en-US" altLang="zh-CN" sz="1400" b="1" dirty="0">
                  <a:solidFill>
                    <a:srgbClr val="000000"/>
                  </a:solidFill>
                  <a:highlight>
                    <a:srgbClr val="E8F2FE"/>
                  </a:highlight>
                  <a:latin typeface="Georgia" panose="02040502050405020303" pitchFamily="18" charset="0"/>
                </a:rPr>
                <a:t>);</a:t>
              </a:r>
              <a:endParaRPr lang="en-US" altLang="zh-CN" sz="1400" dirty="0">
                <a:solidFill>
                  <a:schemeClr val="tx1">
                    <a:lumMod val="65000"/>
                    <a:lumOff val="35000"/>
                  </a:schemeClr>
                </a:solidFill>
                <a:latin typeface="+mn-ea"/>
                <a:ea typeface="华文细黑" panose="02010600040101010101" pitchFamily="2" charset="-122"/>
              </a:endParaRPr>
            </a:p>
          </p:txBody>
        </p:sp>
      </p:grpSp>
      <p:grpSp>
        <p:nvGrpSpPr>
          <p:cNvPr id="16" name="组合 15"/>
          <p:cNvGrpSpPr/>
          <p:nvPr/>
        </p:nvGrpSpPr>
        <p:grpSpPr>
          <a:xfrm>
            <a:off x="6541244" y="2495192"/>
            <a:ext cx="4072190" cy="1585938"/>
            <a:chOff x="6390069" y="2944520"/>
            <a:chExt cx="3129973" cy="2322173"/>
          </a:xfrm>
        </p:grpSpPr>
        <p:sp>
          <p:nvSpPr>
            <p:cNvPr id="17" name="文本框 5"/>
            <p:cNvSpPr txBox="1">
              <a:spLocks noChangeArrowheads="1"/>
            </p:cNvSpPr>
            <p:nvPr/>
          </p:nvSpPr>
          <p:spPr bwMode="auto">
            <a:xfrm>
              <a:off x="6943442" y="2944520"/>
              <a:ext cx="1824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路由组件</a:t>
              </a:r>
              <a:r>
                <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rPr>
                <a:t>:Routing</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8" name="文本框 6"/>
            <p:cNvSpPr txBox="1">
              <a:spLocks noChangeArrowheads="1"/>
            </p:cNvSpPr>
            <p:nvPr/>
          </p:nvSpPr>
          <p:spPr bwMode="auto">
            <a:xfrm>
              <a:off x="6390069" y="3238746"/>
              <a:ext cx="3129973" cy="202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50000"/>
                </a:lnSpc>
                <a:spcBef>
                  <a:spcPct val="0"/>
                </a:spcBef>
                <a:spcAft>
                  <a:spcPct val="0"/>
                </a:spcAft>
                <a:defRPr/>
              </a:pPr>
              <a:r>
                <a:rPr lang="zh-CN" altLang="en-US" sz="1400" dirty="0" smtClean="0">
                  <a:solidFill>
                    <a:schemeClr val="tx1">
                      <a:lumMod val="65000"/>
                      <a:lumOff val="35000"/>
                    </a:schemeClr>
                  </a:solidFill>
                  <a:latin typeface="+mn-ea"/>
                  <a:ea typeface="华文细黑" panose="02010600040101010101" pitchFamily="2" charset="-122"/>
                </a:rPr>
                <a:t>负责计算出、入口、各停车位之间的路由</a:t>
              </a:r>
              <a:endParaRPr lang="en-US" altLang="zh-CN" sz="1400" dirty="0" smtClean="0">
                <a:solidFill>
                  <a:schemeClr val="tx1">
                    <a:lumMod val="65000"/>
                    <a:lumOff val="35000"/>
                  </a:schemeClr>
                </a:solidFill>
                <a:latin typeface="+mn-ea"/>
                <a:ea typeface="华文细黑" panose="02010600040101010101" pitchFamily="2" charset="-122"/>
              </a:endParaRPr>
            </a:p>
            <a:p>
              <a:pPr algn="ctr" fontAlgn="base">
                <a:lnSpc>
                  <a:spcPct val="150000"/>
                </a:lnSpc>
                <a:spcBef>
                  <a:spcPct val="0"/>
                </a:spcBef>
                <a:spcAft>
                  <a:spcPct val="0"/>
                </a:spcAft>
                <a:defRPr/>
              </a:pPr>
              <a:r>
                <a:rPr lang="en-US" altLang="zh-CN" sz="1400" dirty="0" err="1">
                  <a:solidFill>
                    <a:srgbClr val="000000"/>
                  </a:solidFill>
                  <a:highlight>
                    <a:srgbClr val="E8F2FE"/>
                  </a:highlight>
                  <a:latin typeface="Georgia" panose="02040502050405020303" pitchFamily="18" charset="0"/>
                </a:rPr>
                <a:t>ArrayList</a:t>
              </a:r>
              <a:r>
                <a:rPr lang="en-US" altLang="zh-CN" sz="1400" dirty="0">
                  <a:solidFill>
                    <a:srgbClr val="000000"/>
                  </a:solidFill>
                  <a:highlight>
                    <a:srgbClr val="E8F2FE"/>
                  </a:highlight>
                  <a:latin typeface="Georgia" panose="02040502050405020303" pitchFamily="18" charset="0"/>
                </a:rPr>
                <a:t>&lt;Point&gt; routing(Point </a:t>
              </a:r>
              <a:r>
                <a:rPr lang="en-US" altLang="zh-CN" sz="1400" dirty="0" err="1">
                  <a:solidFill>
                    <a:srgbClr val="6A3E3E"/>
                  </a:solidFill>
                  <a:highlight>
                    <a:srgbClr val="E8F2FE"/>
                  </a:highlight>
                  <a:latin typeface="Georgia" panose="02040502050405020303" pitchFamily="18" charset="0"/>
                </a:rPr>
                <a:t>start</a:t>
              </a:r>
              <a:r>
                <a:rPr lang="en-US" altLang="zh-CN" sz="1400" dirty="0" err="1">
                  <a:solidFill>
                    <a:srgbClr val="000000"/>
                  </a:solidFill>
                  <a:highlight>
                    <a:srgbClr val="E8F2FE"/>
                  </a:highlight>
                  <a:latin typeface="Georgia" panose="02040502050405020303" pitchFamily="18" charset="0"/>
                </a:rPr>
                <a:t>,Point</a:t>
              </a:r>
              <a:r>
                <a:rPr lang="en-US" altLang="zh-CN" sz="1400" dirty="0">
                  <a:solidFill>
                    <a:srgbClr val="000000"/>
                  </a:solidFill>
                  <a:highlight>
                    <a:srgbClr val="E8F2FE"/>
                  </a:highlight>
                  <a:latin typeface="Georgia" panose="02040502050405020303" pitchFamily="18" charset="0"/>
                </a:rPr>
                <a:t> </a:t>
              </a:r>
              <a:r>
                <a:rPr lang="en-US" altLang="zh-CN" sz="1400" dirty="0">
                  <a:solidFill>
                    <a:srgbClr val="6A3E3E"/>
                  </a:solidFill>
                  <a:highlight>
                    <a:srgbClr val="E8F2FE"/>
                  </a:highlight>
                  <a:latin typeface="Georgia" panose="02040502050405020303" pitchFamily="18" charset="0"/>
                </a:rPr>
                <a:t>end</a:t>
              </a:r>
              <a:r>
                <a:rPr lang="en-US" altLang="zh-CN" sz="1400" dirty="0">
                  <a:solidFill>
                    <a:srgbClr val="000000"/>
                  </a:solidFill>
                  <a:highlight>
                    <a:srgbClr val="E8F2FE"/>
                  </a:highlight>
                  <a:latin typeface="Georgia" panose="02040502050405020303" pitchFamily="18" charset="0"/>
                </a:rPr>
                <a:t>);</a:t>
              </a:r>
              <a:endParaRPr lang="en-US" altLang="zh-CN" sz="1400" b="1" dirty="0" smtClean="0">
                <a:solidFill>
                  <a:srgbClr val="7F0055"/>
                </a:solidFill>
                <a:highlight>
                  <a:srgbClr val="E8F2FE"/>
                </a:highlight>
                <a:latin typeface="Georgia" panose="02040502050405020303" pitchFamily="18" charset="0"/>
              </a:endParaRPr>
            </a:p>
            <a:p>
              <a:pPr algn="ctr" fontAlgn="base">
                <a:lnSpc>
                  <a:spcPct val="150000"/>
                </a:lnSpc>
                <a:spcBef>
                  <a:spcPct val="0"/>
                </a:spcBef>
                <a:spcAft>
                  <a:spcPct val="0"/>
                </a:spcAft>
                <a:defRPr/>
              </a:pPr>
              <a:r>
                <a:rPr lang="en-US" altLang="zh-CN" sz="1400" b="1" dirty="0" err="1" smtClean="0">
                  <a:solidFill>
                    <a:srgbClr val="7F0055"/>
                  </a:solidFill>
                  <a:highlight>
                    <a:srgbClr val="E8F2FE"/>
                  </a:highlight>
                  <a:latin typeface="Georgia" panose="02040502050405020303" pitchFamily="18" charset="0"/>
                </a:rPr>
                <a:t>int</a:t>
              </a:r>
              <a:r>
                <a:rPr lang="en-US" altLang="zh-CN" sz="1400" b="1" dirty="0" smtClean="0">
                  <a:solidFill>
                    <a:srgbClr val="000000"/>
                  </a:solidFill>
                  <a:highlight>
                    <a:srgbClr val="E8F2FE"/>
                  </a:highlight>
                  <a:latin typeface="Georgia" panose="02040502050405020303" pitchFamily="18" charset="0"/>
                </a:rPr>
                <a:t> </a:t>
              </a:r>
              <a:r>
                <a:rPr lang="en-US" altLang="zh-CN" sz="1400" b="1" dirty="0">
                  <a:solidFill>
                    <a:srgbClr val="000000"/>
                  </a:solidFill>
                  <a:highlight>
                    <a:srgbClr val="E8F2FE"/>
                  </a:highlight>
                  <a:latin typeface="Georgia" panose="02040502050405020303" pitchFamily="18" charset="0"/>
                </a:rPr>
                <a:t>hops(Point </a:t>
              </a:r>
              <a:r>
                <a:rPr lang="en-US" altLang="zh-CN" sz="1400" b="1" dirty="0" err="1">
                  <a:solidFill>
                    <a:srgbClr val="6A3E3E"/>
                  </a:solidFill>
                  <a:highlight>
                    <a:srgbClr val="E8F2FE"/>
                  </a:highlight>
                  <a:latin typeface="Georgia" panose="02040502050405020303" pitchFamily="18" charset="0"/>
                </a:rPr>
                <a:t>start</a:t>
              </a:r>
              <a:r>
                <a:rPr lang="en-US" altLang="zh-CN" sz="1400" b="1" dirty="0" err="1">
                  <a:solidFill>
                    <a:srgbClr val="000000"/>
                  </a:solidFill>
                  <a:highlight>
                    <a:srgbClr val="E8F2FE"/>
                  </a:highlight>
                  <a:latin typeface="Georgia" panose="02040502050405020303" pitchFamily="18" charset="0"/>
                </a:rPr>
                <a:t>,Point</a:t>
              </a:r>
              <a:r>
                <a:rPr lang="en-US" altLang="zh-CN" sz="1400" b="1" dirty="0">
                  <a:solidFill>
                    <a:srgbClr val="000000"/>
                  </a:solidFill>
                  <a:highlight>
                    <a:srgbClr val="E8F2FE"/>
                  </a:highlight>
                  <a:latin typeface="Georgia" panose="02040502050405020303" pitchFamily="18" charset="0"/>
                </a:rPr>
                <a:t> </a:t>
              </a:r>
              <a:r>
                <a:rPr lang="en-US" altLang="zh-CN" sz="1400" b="1" dirty="0">
                  <a:solidFill>
                    <a:srgbClr val="6A3E3E"/>
                  </a:solidFill>
                  <a:highlight>
                    <a:srgbClr val="E8F2FE"/>
                  </a:highlight>
                  <a:latin typeface="Georgia" panose="02040502050405020303" pitchFamily="18" charset="0"/>
                </a:rPr>
                <a:t>end</a:t>
              </a:r>
              <a:r>
                <a:rPr lang="en-US" altLang="zh-CN" sz="1400" b="1" dirty="0">
                  <a:solidFill>
                    <a:srgbClr val="000000"/>
                  </a:solidFill>
                  <a:highlight>
                    <a:srgbClr val="E8F2FE"/>
                  </a:highlight>
                  <a:latin typeface="Georgia" panose="02040502050405020303" pitchFamily="18" charset="0"/>
                </a:rPr>
                <a:t>);</a:t>
              </a:r>
              <a:endParaRPr lang="en-US" altLang="zh-CN" sz="1400" dirty="0">
                <a:solidFill>
                  <a:schemeClr val="tx1">
                    <a:lumMod val="65000"/>
                    <a:lumOff val="35000"/>
                  </a:schemeClr>
                </a:solidFill>
                <a:latin typeface="+mn-ea"/>
                <a:ea typeface="华文细黑" panose="02010600040101010101" pitchFamily="2" charset="-122"/>
              </a:endParaRPr>
            </a:p>
          </p:txBody>
        </p:sp>
      </p:grpSp>
    </p:spTree>
    <p:extLst>
      <p:ext uri="{BB962C8B-B14F-4D97-AF65-F5344CB8AC3E}">
        <p14:creationId xmlns:p14="http://schemas.microsoft.com/office/powerpoint/2010/main" val="275809065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136581" y="2586490"/>
            <a:ext cx="5918837" cy="1685020"/>
            <a:chOff x="3136581" y="2620011"/>
            <a:chExt cx="5918837" cy="1685020"/>
          </a:xfrm>
        </p:grpSpPr>
        <p:grpSp>
          <p:nvGrpSpPr>
            <p:cNvPr id="5" name="组合 4"/>
            <p:cNvGrpSpPr/>
            <p:nvPr/>
          </p:nvGrpSpPr>
          <p:grpSpPr>
            <a:xfrm>
              <a:off x="5490705" y="2620011"/>
              <a:ext cx="1210588" cy="1199901"/>
              <a:chOff x="5504338" y="2848925"/>
              <a:chExt cx="1210588" cy="1199901"/>
            </a:xfrm>
          </p:grpSpPr>
          <p:sp>
            <p:nvSpPr>
              <p:cNvPr id="18" name="文本框 13"/>
              <p:cNvSpPr txBox="1">
                <a:spLocks noChangeArrowheads="1"/>
              </p:cNvSpPr>
              <p:nvPr/>
            </p:nvSpPr>
            <p:spPr bwMode="auto">
              <a:xfrm>
                <a:off x="5504338" y="364871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solidFill>
                      <a:srgbClr val="595959"/>
                    </a:solidFill>
                    <a:latin typeface="华文细黑" panose="02010600040101010101" pitchFamily="2" charset="-122"/>
                    <a:ea typeface="华文细黑" panose="02010600040101010101" pitchFamily="2" charset="-122"/>
                  </a:rPr>
                  <a:t>算法设计</a:t>
                </a:r>
                <a:endParaRPr lang="zh-CN" altLang="en-US" sz="2000" dirty="0">
                  <a:solidFill>
                    <a:srgbClr val="595959"/>
                  </a:solidFill>
                  <a:latin typeface="华文细黑" panose="02010600040101010101" pitchFamily="2" charset="-122"/>
                  <a:ea typeface="华文细黑" panose="02010600040101010101" pitchFamily="2" charset="-122"/>
                </a:endParaRPr>
              </a:p>
            </p:txBody>
          </p:sp>
          <p:grpSp>
            <p:nvGrpSpPr>
              <p:cNvPr id="4" name="组合 3"/>
              <p:cNvGrpSpPr/>
              <p:nvPr/>
            </p:nvGrpSpPr>
            <p:grpSpPr>
              <a:xfrm>
                <a:off x="5766091" y="2848925"/>
                <a:ext cx="687082" cy="687082"/>
                <a:chOff x="5797609" y="2848925"/>
                <a:chExt cx="687082" cy="687082"/>
              </a:xfrm>
            </p:grpSpPr>
            <p:sp>
              <p:nvSpPr>
                <p:cNvPr id="3" name="椭圆 2"/>
                <p:cNvSpPr/>
                <p:nvPr/>
              </p:nvSpPr>
              <p:spPr>
                <a:xfrm>
                  <a:off x="5797609" y="2848925"/>
                  <a:ext cx="687082" cy="687082"/>
                </a:xfrm>
                <a:prstGeom prst="ellipse">
                  <a:avLst/>
                </a:prstGeom>
                <a:noFill/>
                <a:ln>
                  <a:solidFill>
                    <a:srgbClr val="3D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838007" y="2961634"/>
                  <a:ext cx="606287" cy="461665"/>
                </a:xfrm>
                <a:prstGeom prst="rect">
                  <a:avLst/>
                </a:prstGeom>
                <a:noFill/>
              </p:spPr>
              <p:txBody>
                <a:bodyPr wrap="square" rtlCol="0">
                  <a:spAutoFit/>
                </a:bodyPr>
                <a:lstStyle/>
                <a:p>
                  <a:pPr algn="ctr"/>
                  <a:r>
                    <a:rPr lang="en-US" altLang="zh-CN" sz="2400" dirty="0">
                      <a:solidFill>
                        <a:srgbClr val="708265"/>
                      </a:solidFill>
                      <a:latin typeface="华文细黑" panose="02010600040101010101" pitchFamily="2" charset="-122"/>
                      <a:ea typeface="华文细黑" panose="02010600040101010101" pitchFamily="2" charset="-122"/>
                    </a:rPr>
                    <a:t>03</a:t>
                  </a:r>
                  <a:endParaRPr lang="zh-CN" altLang="en-US" sz="2400" dirty="0">
                    <a:solidFill>
                      <a:srgbClr val="708265"/>
                    </a:solidFill>
                    <a:latin typeface="华文细黑" panose="02010600040101010101" pitchFamily="2" charset="-122"/>
                    <a:ea typeface="华文细黑" panose="02010600040101010101" pitchFamily="2" charset="-122"/>
                  </a:endParaRPr>
                </a:p>
              </p:txBody>
            </p:sp>
          </p:grpSp>
        </p:grpSp>
        <p:sp>
          <p:nvSpPr>
            <p:cNvPr id="22" name="文本占位符 2"/>
            <p:cNvSpPr txBox="1">
              <a:spLocks/>
            </p:cNvSpPr>
            <p:nvPr/>
          </p:nvSpPr>
          <p:spPr>
            <a:xfrm>
              <a:off x="3136581" y="3932621"/>
              <a:ext cx="5918837" cy="372410"/>
            </a:xfrm>
            <a:prstGeom prst="rect">
              <a:avLst/>
            </a:prstGeom>
            <a:noFill/>
          </p:spPr>
          <p:txBody>
            <a:bodyPr vert="horz" wrap="square" lIns="91440" tIns="45720" rIns="91440" bIns="4572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CSASAADAstudio</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sales template, a more beautiful template please magic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rainMagic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a:t>
              </a:r>
              <a:r>
                <a:rPr lang="en-US" sz="700" b="0" dirty="0" err="1">
                  <a:solidFill>
                    <a:schemeClr val="tx1">
                      <a:lumMod val="75000"/>
                      <a:lumOff val="25000"/>
                    </a:schemeClr>
                  </a:solidFill>
                  <a:effectLst/>
                  <a:latin typeface="华文细黑" panose="02010600040101010101" pitchFamily="2" charset="-122"/>
                  <a:ea typeface="华文细黑" panose="02010600040101010101" pitchFamily="2" charset="-122"/>
                  <a:sym typeface="+mn-lt"/>
                </a:rPr>
                <a:t>moreMagic</a:t>
              </a:r>
              <a:r>
                <a:rPr lang="en-US" sz="700" b="0" dirty="0">
                  <a:solidFill>
                    <a:schemeClr val="tx1">
                      <a:lumMod val="75000"/>
                      <a:lumOff val="25000"/>
                    </a:schemeClr>
                  </a:solidFill>
                  <a:effectLst/>
                  <a:latin typeface="华文细黑" panose="02010600040101010101" pitchFamily="2" charset="-122"/>
                  <a:ea typeface="华文细黑" panose="02010600040101010101" pitchFamily="2" charset="-122"/>
                  <a:sym typeface="+mn-lt"/>
                </a:rPr>
                <a:t> rain studio sales template, a more beautiful template please magic</a:t>
              </a:r>
            </a:p>
          </p:txBody>
        </p:sp>
      </p:gr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46063" y="2511276"/>
            <a:ext cx="4845938" cy="4346724"/>
          </a:xfrm>
          <a:prstGeom prst="rect">
            <a:avLst/>
          </a:prstGeom>
        </p:spPr>
      </p:pic>
      <p:sp>
        <p:nvSpPr>
          <p:cNvPr id="13" name="Rectangle 5"/>
          <p:cNvSpPr>
            <a:spLocks noChangeArrowheads="1"/>
          </p:cNvSpPr>
          <p:nvPr/>
        </p:nvSpPr>
        <p:spPr bwMode="auto">
          <a:xfrm>
            <a:off x="2472862" y="2048669"/>
            <a:ext cx="7246275" cy="2760663"/>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ea typeface="华文细黑" panose="02010600040101010101" pitchFamily="2" charset="-122"/>
            </a:endParaRPr>
          </a:p>
        </p:txBody>
      </p:sp>
      <p:pic>
        <p:nvPicPr>
          <p:cNvPr id="17" name="图片 16"/>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87787">
                        <a14:foregroundMark x1="29332" y1="51831" x2="29332" y2="51831"/>
                        <a14:foregroundMark x1="10752" y1="27606" x2="10752" y2="27606"/>
                        <a14:foregroundMark x1="16493" y1="20282" x2="16493" y2="20282"/>
                        <a14:backgroundMark x1="64405" y1="98873" x2="64405" y2="98873"/>
                        <a14:backgroundMark x1="61900" y1="80563" x2="57724" y2="75211"/>
                        <a14:backgroundMark x1="39040" y1="59718" x2="38309" y2="59155"/>
                        <a14:backgroundMark x1="38309" y1="90141" x2="37578" y2="90141"/>
                        <a14:backgroundMark x1="36117" y1="89296" x2="39979" y2="99718"/>
                        <a14:backgroundMark x1="61691" y1="98028" x2="61691" y2="93239"/>
                        <a14:backgroundMark x1="63674" y1="72676" x2="63674" y2="72676"/>
                        <a14:backgroundMark x1="64927" y1="70704" x2="64927" y2="70704"/>
                        <a14:backgroundMark x1="25157" y1="29577" x2="25157" y2="29577"/>
                        <a14:backgroundMark x1="32150" y1="6761" x2="32150" y2="6761"/>
                        <a14:backgroundMark x1="30376" y1="37746" x2="30376" y2="37746"/>
                        <a14:backgroundMark x1="59916" y1="36338" x2="59916" y2="36338"/>
                        <a14:backgroundMark x1="48956" y1="47887" x2="48225" y2="48451"/>
                        <a14:backgroundMark x1="50209" y1="81408" x2="50731" y2="83944"/>
                        <a14:backgroundMark x1="50731" y1="87887" x2="51044" y2="95493"/>
                        <a14:backgroundMark x1="74322" y1="2817" x2="74322" y2="2817"/>
                        <a14:backgroundMark x1="10438" y1="21690" x2="10438" y2="21690"/>
                        <a14:backgroundMark x1="9290" y1="32958" x2="9290" y2="32958"/>
                        <a14:backgroundMark x1="8977" y1="30423" x2="8977" y2="30423"/>
                        <a14:backgroundMark x1="34342" y1="99437" x2="34342" y2="99437"/>
                        <a14:backgroundMark x1="47286" y1="66479" x2="47286" y2="66479"/>
                        <a14:backgroundMark x1="47495" y1="65352" x2="52192" y2="63099"/>
                        <a14:backgroundMark x1="58977" y1="57746" x2="59708" y2="57746"/>
                        <a14:backgroundMark x1="64927" y1="53239" x2="71608" y2="47887"/>
                        <a14:backgroundMark x1="77349" y1="41127" x2="77349" y2="41127"/>
                      </a14:backgroundRemoval>
                    </a14:imgEffect>
                  </a14:imgLayer>
                </a14:imgProps>
              </a:ext>
              <a:ext uri="{28A0092B-C50C-407E-A947-70E740481C1C}">
                <a14:useLocalDpi xmlns:a14="http://schemas.microsoft.com/office/drawing/2010/main"/>
              </a:ext>
            </a:extLst>
          </a:blip>
          <a:srcRect/>
          <a:stretch/>
        </p:blipFill>
        <p:spPr>
          <a:xfrm>
            <a:off x="-1" y="0"/>
            <a:ext cx="5837731" cy="2166151"/>
          </a:xfrm>
          <a:prstGeom prst="rect">
            <a:avLst/>
          </a:prstGeom>
        </p:spPr>
      </p:pic>
    </p:spTree>
    <p:extLst>
      <p:ext uri="{BB962C8B-B14F-4D97-AF65-F5344CB8AC3E}">
        <p14:creationId xmlns:p14="http://schemas.microsoft.com/office/powerpoint/2010/main" val="146846506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算法设计</a:t>
            </a:r>
            <a:endParaRPr lang="zh-CN" altLang="en-US" dirty="0"/>
          </a:p>
        </p:txBody>
      </p:sp>
      <p:sp>
        <p:nvSpPr>
          <p:cNvPr id="3" name="文本占位符 2"/>
          <p:cNvSpPr>
            <a:spLocks noGrp="1"/>
          </p:cNvSpPr>
          <p:nvPr>
            <p:ph type="body" sz="quarter" idx="14"/>
          </p:nvPr>
        </p:nvSpPr>
        <p:spPr/>
        <p:txBody>
          <a:bodyPr>
            <a:normAutofit lnSpcReduction="10000"/>
          </a:bodyPr>
          <a:lstStyle/>
          <a:p>
            <a:r>
              <a:rPr lang="zh-CN" altLang="en-US" dirty="0" smtClean="0"/>
              <a:t>地图有效性判断流程</a:t>
            </a:r>
            <a:endParaRPr lang="zh-CN" altLang="en-US"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 y="1046480"/>
            <a:ext cx="5886450" cy="5314950"/>
          </a:xfrm>
          <a:prstGeom prst="rect">
            <a:avLst/>
          </a:prstGeom>
          <a:ln>
            <a:noFill/>
          </a:ln>
          <a:effectLst>
            <a:outerShdw blurRad="292100" dist="139700" dir="2700000" algn="tl" rotWithShape="0">
              <a:srgbClr val="333333">
                <a:alpha val="65000"/>
              </a:srgbClr>
            </a:outerShdw>
          </a:effectLst>
        </p:spPr>
      </p:pic>
      <p:sp>
        <p:nvSpPr>
          <p:cNvPr id="21" name="矩形 20"/>
          <p:cNvSpPr/>
          <p:nvPr/>
        </p:nvSpPr>
        <p:spPr>
          <a:xfrm>
            <a:off x="6908801" y="2015045"/>
            <a:ext cx="5283199" cy="2588369"/>
          </a:xfrm>
          <a:prstGeom prst="rect">
            <a:avLst/>
          </a:prstGeom>
          <a:noFill/>
          <a:ln w="25400" cap="flat" cmpd="sng" algn="ctr">
            <a:solidFill>
              <a:srgbClr val="969696"/>
            </a:solidFill>
            <a:prstDash val="solid"/>
          </a:ln>
          <a:effectLst/>
        </p:spPr>
        <p:txBody>
          <a:bodyPr rtlCol="0" anchor="ctr"/>
          <a:lstStyle/>
          <a:p>
            <a:pPr marL="0" marR="0" lvl="0" indent="0" algn="ctr" defTabSz="1217586" eaLnBrk="1" fontAlgn="auto" latinLnBrk="0" hangingPunct="1">
              <a:lnSpc>
                <a:spcPct val="100000"/>
              </a:lnSpc>
              <a:spcBef>
                <a:spcPts val="0"/>
              </a:spcBef>
              <a:spcAft>
                <a:spcPts val="0"/>
              </a:spcAft>
              <a:buClrTx/>
              <a:buSzTx/>
              <a:buFontTx/>
              <a:buNone/>
              <a:tabLst/>
              <a:defRPr/>
            </a:pPr>
            <a:endParaRPr kumimoji="0" lang="zh-CN" altLang="en-US" sz="319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8035797" y="1773224"/>
            <a:ext cx="3064042" cy="481263"/>
          </a:xfrm>
          <a:prstGeom prst="rect">
            <a:avLst/>
          </a:prstGeom>
          <a:solidFill>
            <a:srgbClr val="3D7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8910091" y="1862961"/>
            <a:ext cx="2189748" cy="338554"/>
          </a:xfrm>
          <a:prstGeom prst="rect">
            <a:avLst/>
          </a:prstGeom>
          <a:noFill/>
        </p:spPr>
        <p:txBody>
          <a:bodyPr wrap="square" rtlCol="0">
            <a:spAutoFit/>
          </a:bodyPr>
          <a:lstStyle/>
          <a:p>
            <a:pPr lvl="0" defTabSz="1216817">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正确性证明</a:t>
            </a:r>
            <a:endParaRPr lang="en-US" altLang="zh-CN"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文本框 5"/>
          <p:cNvSpPr txBox="1">
            <a:spLocks noChangeArrowheads="1"/>
          </p:cNvSpPr>
          <p:nvPr/>
        </p:nvSpPr>
        <p:spPr bwMode="auto">
          <a:xfrm>
            <a:off x="7197735" y="2406571"/>
            <a:ext cx="47401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引理</a:t>
            </a:r>
            <a:r>
              <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rPr>
              <a:t>1</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如果存在一条从入口到出口的路由，那么不存在这样一条路由</a:t>
            </a:r>
            <a:r>
              <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rPr>
              <a:t>,</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它只能从入（出）口到达某个通道块，却不能从该通道块到达对应的出（入）口。</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7" name="文本框 5"/>
          <p:cNvSpPr txBox="1">
            <a:spLocks noChangeArrowheads="1"/>
          </p:cNvSpPr>
          <p:nvPr/>
        </p:nvSpPr>
        <p:spPr bwMode="auto">
          <a:xfrm>
            <a:off x="7180317" y="3237568"/>
            <a:ext cx="47401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引理</a:t>
            </a:r>
            <a:r>
              <a:rPr lang="en-US" altLang="zh-CN" sz="1600" b="1" dirty="0">
                <a:solidFill>
                  <a:schemeClr val="tx1">
                    <a:lumMod val="85000"/>
                    <a:lumOff val="15000"/>
                  </a:schemeClr>
                </a:solidFill>
                <a:latin typeface="华文细黑" panose="02010600040101010101" pitchFamily="2" charset="-122"/>
                <a:ea typeface="华文细黑" panose="02010600040101010101" pitchFamily="2" charset="-122"/>
              </a:rPr>
              <a:t>2</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如果存在一条从入口到出口的路由，那么从入口出发可达的通道块集合与出口对应的集合相同。</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8" name="文本框 5"/>
          <p:cNvSpPr txBox="1">
            <a:spLocks noChangeArrowheads="1"/>
          </p:cNvSpPr>
          <p:nvPr/>
        </p:nvSpPr>
        <p:spPr bwMode="auto">
          <a:xfrm>
            <a:off x="7162899" y="3822343"/>
            <a:ext cx="47401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定理</a:t>
            </a:r>
            <a:r>
              <a:rPr lang="en-US" altLang="zh-CN" sz="1600" b="1" dirty="0" smtClean="0">
                <a:solidFill>
                  <a:schemeClr val="tx1">
                    <a:lumMod val="85000"/>
                    <a:lumOff val="15000"/>
                  </a:schemeClr>
                </a:solidFill>
                <a:latin typeface="华文细黑" panose="02010600040101010101" pitchFamily="2" charset="-122"/>
                <a:ea typeface="华文细黑" panose="02010600040101010101" pitchFamily="2" charset="-122"/>
              </a:rPr>
              <a:t>3 </a:t>
            </a: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该</a:t>
            </a:r>
            <a:r>
              <a:rPr lang="zh-CN" altLang="en-US" sz="1600" b="1" dirty="0" smtClean="0">
                <a:solidFill>
                  <a:schemeClr val="tx1">
                    <a:lumMod val="85000"/>
                    <a:lumOff val="15000"/>
                  </a:schemeClr>
                </a:solidFill>
                <a:latin typeface="华文细黑" panose="02010600040101010101" pitchFamily="2" charset="-122"/>
                <a:ea typeface="华文细黑" panose="02010600040101010101" pitchFamily="2" charset="-122"/>
              </a:rPr>
              <a:t>算法可以正确的判定地图的有效性。</a:t>
            </a:r>
            <a:endPar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618148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1302</Words>
  <Application>Microsoft Office PowerPoint</Application>
  <PresentationFormat>宽屏</PresentationFormat>
  <Paragraphs>155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맑은 고딕</vt:lpstr>
      <vt:lpstr>等线</vt:lpstr>
      <vt:lpstr>等线 Light</vt:lpstr>
      <vt:lpstr>方正宋刻本秀楷简体</vt:lpstr>
      <vt:lpstr>华文细黑</vt:lpstr>
      <vt:lpstr>微软雅黑</vt:lpstr>
      <vt:lpstr>Arial</vt:lpstr>
      <vt:lpstr>Calibri Light</vt:lpstr>
      <vt:lpstr>Georgia</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FlyingFish</cp:lastModifiedBy>
  <cp:revision>68</cp:revision>
  <dcterms:created xsi:type="dcterms:W3CDTF">2016-05-18T19:05:46Z</dcterms:created>
  <dcterms:modified xsi:type="dcterms:W3CDTF">2017-05-30T13:17:49Z</dcterms:modified>
</cp:coreProperties>
</file>