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72" r:id="rId2"/>
    <p:sldId id="274" r:id="rId3"/>
    <p:sldId id="257" r:id="rId4"/>
    <p:sldId id="277" r:id="rId5"/>
    <p:sldId id="278" r:id="rId6"/>
    <p:sldId id="279" r:id="rId7"/>
    <p:sldId id="280" r:id="rId8"/>
    <p:sldId id="281" r:id="rId9"/>
    <p:sldId id="284" r:id="rId10"/>
    <p:sldId id="285" r:id="rId11"/>
    <p:sldId id="282" r:id="rId12"/>
    <p:sldId id="286" r:id="rId13"/>
    <p:sldId id="287" r:id="rId14"/>
    <p:sldId id="288" r:id="rId15"/>
    <p:sldId id="289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4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910" y="1885950"/>
            <a:ext cx="6686549" cy="1697086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1910" y="3583035"/>
            <a:ext cx="6686549" cy="84471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3242858"/>
            <a:ext cx="1308489" cy="583942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339715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38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57200"/>
            <a:ext cx="6686549" cy="233778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815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56259" y="2628900"/>
            <a:ext cx="5652416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3265535"/>
            <a:ext cx="6686549" cy="1166898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183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828800"/>
            <a:ext cx="6686550" cy="2043634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237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137462" y="457200"/>
            <a:ext cx="6295445" cy="2171700"/>
          </a:xfrm>
        </p:spPr>
        <p:txBody>
          <a:bodyPr anchor="ctr">
            <a:normAutofit/>
          </a:bodyPr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850739" y="48600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336139" y="217898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2899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470555"/>
            <a:ext cx="6686549" cy="2160015"/>
          </a:xfrm>
        </p:spPr>
        <p:txBody>
          <a:bodyPr anchor="ctr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1909" y="3257550"/>
            <a:ext cx="6686550" cy="62865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3886200"/>
            <a:ext cx="6686550" cy="54721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61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562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1109" y="470554"/>
            <a:ext cx="1655701" cy="396286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1909" y="470554"/>
            <a:ext cx="4857750" cy="39628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693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3911400" y="750600"/>
            <a:ext cx="444780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433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74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1544063"/>
            <a:ext cx="6686549" cy="110160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10" y="2647597"/>
            <a:ext cx="6686549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238363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2433105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52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1909" y="1600200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3060" y="1594666"/>
            <a:ext cx="3235398" cy="28332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1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530" y="1479527"/>
            <a:ext cx="299454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1909" y="1911725"/>
            <a:ext cx="3257170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9972" y="1477106"/>
            <a:ext cx="299925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5218" y="1909304"/>
            <a:ext cx="3254006" cy="251554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658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4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44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34566"/>
            <a:ext cx="2628899" cy="73223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259" y="334567"/>
            <a:ext cx="3886200" cy="4061222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1198960"/>
            <a:ext cx="2628899" cy="319682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39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910" y="3600450"/>
            <a:ext cx="668655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1909" y="476224"/>
            <a:ext cx="6686550" cy="2891228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910" y="4025504"/>
            <a:ext cx="6686550" cy="370284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3141" y="3683794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8860" y="3737316"/>
            <a:ext cx="584825" cy="273844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171450"/>
            <a:ext cx="2138637" cy="4978971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0416" y="-589"/>
            <a:ext cx="1767506" cy="514052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3716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909" y="1600200"/>
            <a:ext cx="6686550" cy="2914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32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Font typeface="Wingdings 3" charset="2"/>
        <a:buChar char="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ops-int.com/" TargetMode="Externa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321;p27">
            <a:extLst>
              <a:ext uri="{FF2B5EF4-FFF2-40B4-BE49-F238E27FC236}">
                <a16:creationId xmlns:a16="http://schemas.microsoft.com/office/drawing/2014/main" id="{0FE7AFB9-4163-E79F-3398-C4A418B100A0}"/>
              </a:ext>
            </a:extLst>
          </p:cNvPr>
          <p:cNvGrpSpPr/>
          <p:nvPr/>
        </p:nvGrpSpPr>
        <p:grpSpPr>
          <a:xfrm>
            <a:off x="6929640" y="1928520"/>
            <a:ext cx="1468800" cy="1457640"/>
            <a:chOff x="6929640" y="1928520"/>
            <a:chExt cx="1468800" cy="1457640"/>
          </a:xfrm>
        </p:grpSpPr>
        <p:sp>
          <p:nvSpPr>
            <p:cNvPr id="4" name="Google Shape;322;p27">
              <a:extLst>
                <a:ext uri="{FF2B5EF4-FFF2-40B4-BE49-F238E27FC236}">
                  <a16:creationId xmlns:a16="http://schemas.microsoft.com/office/drawing/2014/main" id="{43DB4599-F9EC-0EE0-7507-FB4653E5A938}"/>
                </a:ext>
              </a:extLst>
            </p:cNvPr>
            <p:cNvSpPr/>
            <p:nvPr/>
          </p:nvSpPr>
          <p:spPr>
            <a:xfrm>
              <a:off x="6929640" y="192852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323;p27">
              <a:extLst>
                <a:ext uri="{FF2B5EF4-FFF2-40B4-BE49-F238E27FC236}">
                  <a16:creationId xmlns:a16="http://schemas.microsoft.com/office/drawing/2014/main" id="{AE992C0C-63E2-76BE-D87B-A1D18672E2F6}"/>
                </a:ext>
              </a:extLst>
            </p:cNvPr>
            <p:cNvSpPr/>
            <p:nvPr/>
          </p:nvSpPr>
          <p:spPr>
            <a:xfrm>
              <a:off x="7480440" y="24793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324;p27">
              <a:extLst>
                <a:ext uri="{FF2B5EF4-FFF2-40B4-BE49-F238E27FC236}">
                  <a16:creationId xmlns:a16="http://schemas.microsoft.com/office/drawing/2014/main" id="{599CEE93-9168-75CB-3E74-53E2B608F476}"/>
                </a:ext>
              </a:extLst>
            </p:cNvPr>
            <p:cNvSpPr/>
            <p:nvPr/>
          </p:nvSpPr>
          <p:spPr>
            <a:xfrm>
              <a:off x="6929640" y="264456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325;p27">
              <a:extLst>
                <a:ext uri="{FF2B5EF4-FFF2-40B4-BE49-F238E27FC236}">
                  <a16:creationId xmlns:a16="http://schemas.microsoft.com/office/drawing/2014/main" id="{381547A9-3E26-C505-D993-27F185DC0224}"/>
                </a:ext>
              </a:extLst>
            </p:cNvPr>
            <p:cNvSpPr/>
            <p:nvPr/>
          </p:nvSpPr>
          <p:spPr>
            <a:xfrm>
              <a:off x="7480440" y="26445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326;p27">
              <a:extLst>
                <a:ext uri="{FF2B5EF4-FFF2-40B4-BE49-F238E27FC236}">
                  <a16:creationId xmlns:a16="http://schemas.microsoft.com/office/drawing/2014/main" id="{AFD46B8E-6AAF-1F0D-BC0B-45B1FE2946E8}"/>
                </a:ext>
              </a:extLst>
            </p:cNvPr>
            <p:cNvSpPr/>
            <p:nvPr/>
          </p:nvSpPr>
          <p:spPr>
            <a:xfrm>
              <a:off x="7656840" y="264456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327;p27">
              <a:extLst>
                <a:ext uri="{FF2B5EF4-FFF2-40B4-BE49-F238E27FC236}">
                  <a16:creationId xmlns:a16="http://schemas.microsoft.com/office/drawing/2014/main" id="{F2EFDB8D-9B04-6514-FBE5-F61407C95A93}"/>
                </a:ext>
              </a:extLst>
            </p:cNvPr>
            <p:cNvSpPr/>
            <p:nvPr/>
          </p:nvSpPr>
          <p:spPr>
            <a:xfrm>
              <a:off x="7656840" y="264456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328;p27">
              <a:extLst>
                <a:ext uri="{FF2B5EF4-FFF2-40B4-BE49-F238E27FC236}">
                  <a16:creationId xmlns:a16="http://schemas.microsoft.com/office/drawing/2014/main" id="{A7B0A572-0B0C-058D-90C3-A5240DABCC36}"/>
                </a:ext>
              </a:extLst>
            </p:cNvPr>
            <p:cNvSpPr/>
            <p:nvPr/>
          </p:nvSpPr>
          <p:spPr>
            <a:xfrm>
              <a:off x="7656840" y="1928520"/>
              <a:ext cx="741600" cy="741600"/>
            </a:xfrm>
            <a:custGeom>
              <a:avLst/>
              <a:gdLst>
                <a:gd name="textAreaLeft" fmla="*/ 0 w 741600"/>
                <a:gd name="textAreaRight" fmla="*/ 74196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1" name="Google Shape;329;p27">
              <a:extLst>
                <a:ext uri="{FF2B5EF4-FFF2-40B4-BE49-F238E27FC236}">
                  <a16:creationId xmlns:a16="http://schemas.microsoft.com/office/drawing/2014/main" id="{82A36CA0-6306-39B3-B443-74900C2CF111}"/>
                </a:ext>
              </a:extLst>
            </p:cNvPr>
            <p:cNvSpPr/>
            <p:nvPr/>
          </p:nvSpPr>
          <p:spPr>
            <a:xfrm>
              <a:off x="7656840" y="247932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2" name="Google Shape;750;p46">
            <a:extLst>
              <a:ext uri="{FF2B5EF4-FFF2-40B4-BE49-F238E27FC236}">
                <a16:creationId xmlns:a16="http://schemas.microsoft.com/office/drawing/2014/main" id="{73653FF7-66F1-7844-372D-A2216F2CB4A2}"/>
              </a:ext>
            </a:extLst>
          </p:cNvPr>
          <p:cNvGrpSpPr/>
          <p:nvPr/>
        </p:nvGrpSpPr>
        <p:grpSpPr>
          <a:xfrm>
            <a:off x="7469827" y="1392660"/>
            <a:ext cx="366840" cy="355680"/>
            <a:chOff x="1900080" y="1204200"/>
            <a:chExt cx="366840" cy="355680"/>
          </a:xfrm>
        </p:grpSpPr>
        <p:sp>
          <p:nvSpPr>
            <p:cNvPr id="13" name="Google Shape;751;p46">
              <a:extLst>
                <a:ext uri="{FF2B5EF4-FFF2-40B4-BE49-F238E27FC236}">
                  <a16:creationId xmlns:a16="http://schemas.microsoft.com/office/drawing/2014/main" id="{B042C41D-2E5A-F112-5588-1C4F028DFAA5}"/>
                </a:ext>
              </a:extLst>
            </p:cNvPr>
            <p:cNvSpPr/>
            <p:nvPr/>
          </p:nvSpPr>
          <p:spPr>
            <a:xfrm>
              <a:off x="1900080" y="120420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752;p46">
              <a:extLst>
                <a:ext uri="{FF2B5EF4-FFF2-40B4-BE49-F238E27FC236}">
                  <a16:creationId xmlns:a16="http://schemas.microsoft.com/office/drawing/2014/main" id="{18818174-D20A-BA47-BB16-7442578BFAFA}"/>
                </a:ext>
              </a:extLst>
            </p:cNvPr>
            <p:cNvSpPr/>
            <p:nvPr/>
          </p:nvSpPr>
          <p:spPr>
            <a:xfrm>
              <a:off x="1900080" y="136944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753;p46">
              <a:extLst>
                <a:ext uri="{FF2B5EF4-FFF2-40B4-BE49-F238E27FC236}">
                  <a16:creationId xmlns:a16="http://schemas.microsoft.com/office/drawing/2014/main" id="{66EC9D22-4262-04C7-45A6-680899BC9598}"/>
                </a:ext>
              </a:extLst>
            </p:cNvPr>
            <p:cNvSpPr/>
            <p:nvPr/>
          </p:nvSpPr>
          <p:spPr>
            <a:xfrm>
              <a:off x="2076480" y="136944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754;p46">
              <a:extLst>
                <a:ext uri="{FF2B5EF4-FFF2-40B4-BE49-F238E27FC236}">
                  <a16:creationId xmlns:a16="http://schemas.microsoft.com/office/drawing/2014/main" id="{EA504280-FDE7-EBF2-9642-334A86E5AD5A}"/>
                </a:ext>
              </a:extLst>
            </p:cNvPr>
            <p:cNvSpPr/>
            <p:nvPr/>
          </p:nvSpPr>
          <p:spPr>
            <a:xfrm>
              <a:off x="2076480" y="120420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17" name="Google Shape;750;p46">
            <a:extLst>
              <a:ext uri="{FF2B5EF4-FFF2-40B4-BE49-F238E27FC236}">
                <a16:creationId xmlns:a16="http://schemas.microsoft.com/office/drawing/2014/main" id="{4861A1B0-7976-A194-B8E0-C78B5724D8F4}"/>
              </a:ext>
            </a:extLst>
          </p:cNvPr>
          <p:cNvGrpSpPr/>
          <p:nvPr/>
        </p:nvGrpSpPr>
        <p:grpSpPr>
          <a:xfrm>
            <a:off x="7487460" y="3551040"/>
            <a:ext cx="366840" cy="355680"/>
            <a:chOff x="1900080" y="1204200"/>
            <a:chExt cx="366840" cy="355680"/>
          </a:xfrm>
        </p:grpSpPr>
        <p:sp>
          <p:nvSpPr>
            <p:cNvPr id="18" name="Google Shape;751;p46">
              <a:extLst>
                <a:ext uri="{FF2B5EF4-FFF2-40B4-BE49-F238E27FC236}">
                  <a16:creationId xmlns:a16="http://schemas.microsoft.com/office/drawing/2014/main" id="{F425169D-F5DC-5BB3-E9DB-DCE43EC07D58}"/>
                </a:ext>
              </a:extLst>
            </p:cNvPr>
            <p:cNvSpPr/>
            <p:nvPr/>
          </p:nvSpPr>
          <p:spPr>
            <a:xfrm>
              <a:off x="1900080" y="120420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752;p46">
              <a:extLst>
                <a:ext uri="{FF2B5EF4-FFF2-40B4-BE49-F238E27FC236}">
                  <a16:creationId xmlns:a16="http://schemas.microsoft.com/office/drawing/2014/main" id="{3B6F3F1A-4182-DD57-3A26-53EEAE79FE6A}"/>
                </a:ext>
              </a:extLst>
            </p:cNvPr>
            <p:cNvSpPr/>
            <p:nvPr/>
          </p:nvSpPr>
          <p:spPr>
            <a:xfrm>
              <a:off x="1900080" y="136944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" name="Google Shape;753;p46">
              <a:extLst>
                <a:ext uri="{FF2B5EF4-FFF2-40B4-BE49-F238E27FC236}">
                  <a16:creationId xmlns:a16="http://schemas.microsoft.com/office/drawing/2014/main" id="{D5D0360E-C6D4-E7FA-BB36-676513CA0AF6}"/>
                </a:ext>
              </a:extLst>
            </p:cNvPr>
            <p:cNvSpPr/>
            <p:nvPr/>
          </p:nvSpPr>
          <p:spPr>
            <a:xfrm>
              <a:off x="2076480" y="136944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" name="Google Shape;754;p46">
              <a:extLst>
                <a:ext uri="{FF2B5EF4-FFF2-40B4-BE49-F238E27FC236}">
                  <a16:creationId xmlns:a16="http://schemas.microsoft.com/office/drawing/2014/main" id="{06081DEB-AC1E-05BB-E5C0-8E155FAB9DCE}"/>
                </a:ext>
              </a:extLst>
            </p:cNvPr>
            <p:cNvSpPr/>
            <p:nvPr/>
          </p:nvSpPr>
          <p:spPr>
            <a:xfrm>
              <a:off x="2076480" y="1204200"/>
              <a:ext cx="190440" cy="190440"/>
            </a:xfrm>
            <a:custGeom>
              <a:avLst/>
              <a:gdLst>
                <a:gd name="textAreaLeft" fmla="*/ 0 w 190440"/>
                <a:gd name="textAreaRight" fmla="*/ 19080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425B2-9B1B-C5EB-0327-F18DE06D4CD3}"/>
              </a:ext>
            </a:extLst>
          </p:cNvPr>
          <p:cNvSpPr txBox="1"/>
          <p:nvPr/>
        </p:nvSpPr>
        <p:spPr>
          <a:xfrm>
            <a:off x="1307333" y="250753"/>
            <a:ext cx="45720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2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solidFill>
                <a:schemeClr val="tx2"/>
              </a:solidFill>
            </a:endParaRPr>
          </a:p>
        </p:txBody>
      </p:sp>
      <p:sp>
        <p:nvSpPr>
          <p:cNvPr id="33" name="Google Shape;57;p15">
            <a:extLst>
              <a:ext uri="{FF2B5EF4-FFF2-40B4-BE49-F238E27FC236}">
                <a16:creationId xmlns:a16="http://schemas.microsoft.com/office/drawing/2014/main" id="{462B20A5-21BC-D510-8126-2133F87D665E}"/>
              </a:ext>
            </a:extLst>
          </p:cNvPr>
          <p:cNvSpPr txBox="1">
            <a:spLocks noGrp="1"/>
          </p:cNvSpPr>
          <p:nvPr>
            <p:ph/>
          </p:nvPr>
        </p:nvSpPr>
        <p:spPr>
          <a:xfrm>
            <a:off x="1176840" y="1286337"/>
            <a:ext cx="4572000" cy="22647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Grooming</a:t>
            </a:r>
            <a:endParaRPr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Google Shape;58;p15">
            <a:extLst>
              <a:ext uri="{FF2B5EF4-FFF2-40B4-BE49-F238E27FC236}">
                <a16:creationId xmlns:a16="http://schemas.microsoft.com/office/drawing/2014/main" id="{2D867D1F-3B14-C28F-AD9E-4FFBE8401D9B}"/>
              </a:ext>
            </a:extLst>
          </p:cNvPr>
          <p:cNvSpPr txBox="1">
            <a:spLocks/>
          </p:cNvSpPr>
          <p:nvPr/>
        </p:nvSpPr>
        <p:spPr>
          <a:xfrm>
            <a:off x="1138410" y="3741479"/>
            <a:ext cx="4291500" cy="1267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By:-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SAPNA OM.</a:t>
            </a:r>
          </a:p>
        </p:txBody>
      </p:sp>
      <p:pic>
        <p:nvPicPr>
          <p:cNvPr id="1026" name="Picture 2" descr="TOPS Technologies Pvt. Ltd. Logo">
            <a:hlinkClick r:id="rId2"/>
            <a:extLst>
              <a:ext uri="{FF2B5EF4-FFF2-40B4-BE49-F238E27FC236}">
                <a16:creationId xmlns:a16="http://schemas.microsoft.com/office/drawing/2014/main" id="{2C4BF48A-B56C-F7BB-CA8A-859F3FEE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333" y="384222"/>
            <a:ext cx="46672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83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C781-5DF5-4DAE-55A1-59D4CC72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E5725B96-286D-2004-EBFE-DD4481AC4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(GD) Grooming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85CD731C-1ABD-64D4-FC34-60727D0B09FE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2B3D16EE-F65E-2EFD-A1B9-9C463F67639C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04AEEA21-DB1D-3D03-BE85-CA689225EA96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4A66C8F7-9760-95AA-0F67-6F1DC6239AD2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FBE4F74A-64CA-A3F0-C099-AFC30284315E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A123A2B7-EDB3-C551-6D6A-C5C36F548DE0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4A705046-4AB1-8426-9485-73C6972DBECF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43CCDB72-6951-C6D4-D82C-5A1CC9129321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4A053D4F-1988-E52E-919B-8A0BF5DD7056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41EBC286-8299-D06F-AA81-58DE649F9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611" y="788340"/>
            <a:ext cx="50014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calm and composed.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interrupt others.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 different opinions.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assertive, not aggressive.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professionally-GD is also an assessment of personality.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72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A3B60-B90B-4305-008D-806FCE56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A1D2D8EF-4411-F661-3F5F-20F506F8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to Avoid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AEFD80DF-934D-4DB0-F320-FA67DE666346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78149B67-045F-D69B-34C9-0E825211C8A4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114D1AB8-4C35-86D5-2CCE-E2B80FFA37AE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35B6BF00-9475-D600-6935-78011E853FDD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AB2195EA-3352-28BC-E5EB-2843D07773FB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369B21A6-1B48-5644-48F5-143E22680CC8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C5C47B99-0DA4-528C-CF5C-94194F2D2F5A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6CDF9236-61D9-762F-26B7-BA0B4C4A22E2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D6736007-2F9C-C821-5D10-F6791754EDA8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03E7004F-376D-BA27-3205-5AD9E6D4B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091" y="796061"/>
            <a:ext cx="500146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Overdressing or underdressing.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hygiene.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body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Interrupting the interviewer.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Overusing technical jargon.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Wearing wrinkled or casual clothes.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slang or informal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Overconfidence or arrogance.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Poor time management on test/interview day.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Ignoring small details (bad breath, unpolished shoes).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8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C9F3-6631-DDEB-F3E6-7D9BEB5B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43D93ED9-359A-8D66-E178-BCF5503C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Good Grooming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8C245B4E-E5C2-7028-CF7A-F53577FC29D6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C1A5E92F-E9C8-5B81-88D3-9952FFE4C025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96CE1A8B-D5E4-FBE8-C85E-A687EDAF4336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30FC87E3-F1E6-FD54-0CCB-4D08110D1D7F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CDA0D2EF-9A84-678B-B00B-E3310A49AF1B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EB125474-0B98-3B7A-B5C7-4A4B1CBD93E6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C94D50D3-87D3-3E7D-D39F-6B5770E7ACB0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1C3EEC46-293C-DBC5-6B2D-566EEED81842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C4DED729-4108-8663-AF69-2FA1ACDD9055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97213175-8901-6187-AE97-67214D4BE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4811" y="711395"/>
            <a:ext cx="5001469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your professional appeal.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trust and respect.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you value the opportunity.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reduce nervousness-when you look good, you feel good!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 interview-ready anytime.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positive mindset.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Shows seriousness and preparation.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Boosts self-confidence during group discussions and interviews.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overall performance.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sz="1600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01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39978-289A-E64B-289A-E394A35E5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201C2CE6-7D1E-2091-3722-DBA6DA001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Grooming Checklist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50147A2D-2A6B-7EBB-CE11-7CB1304E906B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979EC7B3-B4AD-6DD7-B3E9-3CA4E7ECB78F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250A7B3D-FC56-D88B-7714-B54C65C2FEF3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A0C35AFD-CD45-D496-73A9-BB402C0DB475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7291C0E7-3220-CB23-ED6F-513A9F1C8841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91C92E77-F56D-0DA7-6086-8EAF6125EC16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ED062C10-31D1-D094-55A6-5416EE01F854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D287CA27-256D-3DFB-364B-69903313973D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1ECE2852-86AA-74E8-8F4D-8632E0F9BA96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641397EF-26CA-B255-1241-98E60786D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371" y="761550"/>
            <a:ext cx="5001469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professional attire.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Polite greetings.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Positive body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Well-organized documents.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Calm and focused mindset.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8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DE40-49DB-DA6F-8813-A64AD84F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846811A2-ED57-D10F-C129-4122740AC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65760"/>
            <a:ext cx="9144000" cy="918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9F812BE-A1C5-4FF6-EC8F-F9F620B01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891" y="552240"/>
            <a:ext cx="6741526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Grooming is not just about looks; it's about attitude.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grooming opens doors.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 the best version of yourself, inside and out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grooming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just about looks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it's about: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Self-discipline.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Respect for yourself and others.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- Being mentally, emotionally, and physically prepared for opportunities.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Dress for the job you want, not the job you have.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oogle Shape;350;p29">
            <a:extLst>
              <a:ext uri="{FF2B5EF4-FFF2-40B4-BE49-F238E27FC236}">
                <a16:creationId xmlns:a16="http://schemas.microsoft.com/office/drawing/2014/main" id="{A9167AEF-BE01-754A-2E57-3A2C8DBF8C2F}"/>
              </a:ext>
            </a:extLst>
          </p:cNvPr>
          <p:cNvGrpSpPr/>
          <p:nvPr/>
        </p:nvGrpSpPr>
        <p:grpSpPr>
          <a:xfrm>
            <a:off x="6551577" y="2906820"/>
            <a:ext cx="1752840" cy="1752840"/>
            <a:chOff x="1087560" y="1695240"/>
            <a:chExt cx="1752840" cy="1752840"/>
          </a:xfrm>
        </p:grpSpPr>
        <p:sp>
          <p:nvSpPr>
            <p:cNvPr id="16" name="Google Shape;351;p29">
              <a:extLst>
                <a:ext uri="{FF2B5EF4-FFF2-40B4-BE49-F238E27FC236}">
                  <a16:creationId xmlns:a16="http://schemas.microsoft.com/office/drawing/2014/main" id="{5BE5DE4C-9048-957C-1B52-01CDC0A47A14}"/>
                </a:ext>
              </a:extLst>
            </p:cNvPr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" name="Google Shape;352;p29">
              <a:extLst>
                <a:ext uri="{FF2B5EF4-FFF2-40B4-BE49-F238E27FC236}">
                  <a16:creationId xmlns:a16="http://schemas.microsoft.com/office/drawing/2014/main" id="{9F58F2A3-816E-A3CF-19F8-71C16A08DB7D}"/>
                </a:ext>
              </a:extLst>
            </p:cNvPr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353;p29">
              <a:extLst>
                <a:ext uri="{FF2B5EF4-FFF2-40B4-BE49-F238E27FC236}">
                  <a16:creationId xmlns:a16="http://schemas.microsoft.com/office/drawing/2014/main" id="{44878659-FA8A-F3D6-55E7-8E9D1603A180}"/>
                </a:ext>
              </a:extLst>
            </p:cNvPr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9" name="Google Shape;354;p29">
              <a:extLst>
                <a:ext uri="{FF2B5EF4-FFF2-40B4-BE49-F238E27FC236}">
                  <a16:creationId xmlns:a16="http://schemas.microsoft.com/office/drawing/2014/main" id="{403E94F7-1FE9-A04B-3914-4AE0FE09F45A}"/>
                </a:ext>
              </a:extLst>
            </p:cNvPr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" name="Google Shape;355;p29">
              <a:extLst>
                <a:ext uri="{FF2B5EF4-FFF2-40B4-BE49-F238E27FC236}">
                  <a16:creationId xmlns:a16="http://schemas.microsoft.com/office/drawing/2014/main" id="{21A752BB-D1E0-DD0F-9BB0-715E5BF7838C}"/>
                </a:ext>
              </a:extLst>
            </p:cNvPr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" name="Google Shape;356;p29">
              <a:extLst>
                <a:ext uri="{FF2B5EF4-FFF2-40B4-BE49-F238E27FC236}">
                  <a16:creationId xmlns:a16="http://schemas.microsoft.com/office/drawing/2014/main" id="{EE137CA9-2031-3C45-9A8F-2E31769CA955}"/>
                </a:ext>
              </a:extLst>
            </p:cNvPr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2" name="Google Shape;357;p29">
              <a:extLst>
                <a:ext uri="{FF2B5EF4-FFF2-40B4-BE49-F238E27FC236}">
                  <a16:creationId xmlns:a16="http://schemas.microsoft.com/office/drawing/2014/main" id="{91067556-BE34-A805-C376-0BBBD0703907}"/>
                </a:ext>
              </a:extLst>
            </p:cNvPr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3" name="Google Shape;358;p29">
              <a:extLst>
                <a:ext uri="{FF2B5EF4-FFF2-40B4-BE49-F238E27FC236}">
                  <a16:creationId xmlns:a16="http://schemas.microsoft.com/office/drawing/2014/main" id="{9F9FAA95-3587-21C2-C3CB-1C0A9FE2B1C9}"/>
                </a:ext>
              </a:extLst>
            </p:cNvPr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4025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C1822-981D-398A-D637-3765F62B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Thank You In Presentation Slide, HD Png Download , Transparent Png ...">
            <a:extLst>
              <a:ext uri="{FF2B5EF4-FFF2-40B4-BE49-F238E27FC236}">
                <a16:creationId xmlns:a16="http://schemas.microsoft.com/office/drawing/2014/main" id="{03DB0EFA-36B8-D2C6-0F01-F49A4B5C8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152" y="622935"/>
            <a:ext cx="3957776" cy="414147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6378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F633D-5342-8136-4CAD-9083820F0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8579" y="0"/>
            <a:ext cx="4266036" cy="661639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46822E-DB88-7D2B-931A-1B70745BBDB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585320" y="661639"/>
            <a:ext cx="8229240" cy="4328940"/>
          </a:xfrm>
        </p:spPr>
        <p:txBody>
          <a:bodyPr>
            <a:normAutofit/>
          </a:bodyPr>
          <a:lstStyle/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is Professional Grooming Important?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Professional Grooming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Hygiene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US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Dress Code – What to Wear?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Accessories and Appearance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Body Language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Etiquette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Discussions (GD) Grooming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to Avoid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Good Grooming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Grooming Checklist</a:t>
            </a: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r>
              <a:rPr lang="fr-FR" sz="1500" strike="noStrike" spc="-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IN" sz="1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Ø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oogle Shape;350;p29">
            <a:extLst>
              <a:ext uri="{FF2B5EF4-FFF2-40B4-BE49-F238E27FC236}">
                <a16:creationId xmlns:a16="http://schemas.microsoft.com/office/drawing/2014/main" id="{DAC5385D-D9CF-E20C-16F9-5CE36FBFF29A}"/>
              </a:ext>
            </a:extLst>
          </p:cNvPr>
          <p:cNvGrpSpPr/>
          <p:nvPr/>
        </p:nvGrpSpPr>
        <p:grpSpPr>
          <a:xfrm>
            <a:off x="6682260" y="1398060"/>
            <a:ext cx="1752840" cy="1752840"/>
            <a:chOff x="1087560" y="1695240"/>
            <a:chExt cx="1752840" cy="1752840"/>
          </a:xfrm>
        </p:grpSpPr>
        <p:sp>
          <p:nvSpPr>
            <p:cNvPr id="7" name="Google Shape;351;p29">
              <a:extLst>
                <a:ext uri="{FF2B5EF4-FFF2-40B4-BE49-F238E27FC236}">
                  <a16:creationId xmlns:a16="http://schemas.microsoft.com/office/drawing/2014/main" id="{07898DCB-A0E1-7CC0-24E5-37F161DAB57F}"/>
                </a:ext>
              </a:extLst>
            </p:cNvPr>
            <p:cNvSpPr/>
            <p:nvPr/>
          </p:nvSpPr>
          <p:spPr>
            <a:xfrm>
              <a:off x="1335960" y="1946160"/>
              <a:ext cx="1253880" cy="1253880"/>
            </a:xfrm>
            <a:custGeom>
              <a:avLst/>
              <a:gdLst>
                <a:gd name="textAreaLeft" fmla="*/ 0 w 1253880"/>
                <a:gd name="textAreaRight" fmla="*/ 1254240 w 1253880"/>
                <a:gd name="textAreaTop" fmla="*/ 0 h 1253880"/>
                <a:gd name="textAreaBottom" fmla="*/ 1254240 h 1253880"/>
              </a:gdLst>
              <a:ahLst/>
              <a:cxnLst/>
              <a:rect l="textAreaLeft" t="textAreaTop" r="textAreaRight" b="textAreaBottom"/>
              <a:pathLst>
                <a:path w="2094" h="2094">
                  <a:moveTo>
                    <a:pt x="2093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093" y="0"/>
                  </a:lnTo>
                  <a:lnTo>
                    <a:pt x="2093" y="209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" name="Google Shape;352;p29">
              <a:extLst>
                <a:ext uri="{FF2B5EF4-FFF2-40B4-BE49-F238E27FC236}">
                  <a16:creationId xmlns:a16="http://schemas.microsoft.com/office/drawing/2014/main" id="{5A5EA957-F78D-6280-5378-EF0C44B8491A}"/>
                </a:ext>
              </a:extLst>
            </p:cNvPr>
            <p:cNvSpPr/>
            <p:nvPr/>
          </p:nvSpPr>
          <p:spPr>
            <a:xfrm>
              <a:off x="1330560" y="1940760"/>
              <a:ext cx="1264320" cy="1264320"/>
            </a:xfrm>
            <a:custGeom>
              <a:avLst/>
              <a:gdLst>
                <a:gd name="textAreaLeft" fmla="*/ 0 w 1264320"/>
                <a:gd name="textAreaRight" fmla="*/ 1264680 w 1264320"/>
                <a:gd name="textAreaTop" fmla="*/ 0 h 1264320"/>
                <a:gd name="textAreaBottom" fmla="*/ 1264680 h 1264320"/>
              </a:gdLst>
              <a:ahLst/>
              <a:cxnLst/>
              <a:rect l="textAreaLeft" t="textAreaTop" r="textAreaRight" b="textAreaBottom"/>
              <a:pathLst>
                <a:path w="2111" h="2111">
                  <a:moveTo>
                    <a:pt x="18" y="2092"/>
                  </a:moveTo>
                  <a:lnTo>
                    <a:pt x="2093" y="2092"/>
                  </a:lnTo>
                  <a:lnTo>
                    <a:pt x="2093" y="17"/>
                  </a:lnTo>
                  <a:lnTo>
                    <a:pt x="18" y="17"/>
                  </a:lnTo>
                  <a:lnTo>
                    <a:pt x="18" y="2092"/>
                  </a:lnTo>
                  <a:close/>
                  <a:moveTo>
                    <a:pt x="2110" y="2110"/>
                  </a:moveTo>
                  <a:lnTo>
                    <a:pt x="0" y="2110"/>
                  </a:lnTo>
                  <a:lnTo>
                    <a:pt x="0" y="0"/>
                  </a:lnTo>
                  <a:lnTo>
                    <a:pt x="2110" y="0"/>
                  </a:lnTo>
                  <a:lnTo>
                    <a:pt x="2110" y="211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353;p29">
              <a:extLst>
                <a:ext uri="{FF2B5EF4-FFF2-40B4-BE49-F238E27FC236}">
                  <a16:creationId xmlns:a16="http://schemas.microsoft.com/office/drawing/2014/main" id="{BC4A859D-094C-CDBE-C48D-01C2E921E23D}"/>
                </a:ext>
              </a:extLst>
            </p:cNvPr>
            <p:cNvSpPr/>
            <p:nvPr/>
          </p:nvSpPr>
          <p:spPr>
            <a:xfrm>
              <a:off x="1420200" y="2027880"/>
              <a:ext cx="1087560" cy="1087560"/>
            </a:xfrm>
            <a:custGeom>
              <a:avLst/>
              <a:gdLst>
                <a:gd name="textAreaLeft" fmla="*/ 0 w 1087560"/>
                <a:gd name="textAreaRight" fmla="*/ 1087920 w 1087560"/>
                <a:gd name="textAreaTop" fmla="*/ 0 h 1087560"/>
                <a:gd name="textAreaBottom" fmla="*/ 1087920 h 1087560"/>
              </a:gdLst>
              <a:ahLst/>
              <a:cxnLst/>
              <a:rect l="textAreaLeft" t="textAreaTop" r="textAreaRight" b="textAreaBottom"/>
              <a:pathLst>
                <a:path w="1816" h="1816">
                  <a:moveTo>
                    <a:pt x="1815" y="1815"/>
                  </a:moveTo>
                  <a:lnTo>
                    <a:pt x="0" y="1815"/>
                  </a:lnTo>
                  <a:lnTo>
                    <a:pt x="0" y="0"/>
                  </a:lnTo>
                  <a:lnTo>
                    <a:pt x="1815" y="0"/>
                  </a:lnTo>
                  <a:lnTo>
                    <a:pt x="1815" y="1815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" name="Google Shape;354;p29">
              <a:extLst>
                <a:ext uri="{FF2B5EF4-FFF2-40B4-BE49-F238E27FC236}">
                  <a16:creationId xmlns:a16="http://schemas.microsoft.com/office/drawing/2014/main" id="{3D11B9DF-CAD1-8A96-F7A5-BCDADB65D72E}"/>
                </a:ext>
              </a:extLst>
            </p:cNvPr>
            <p:cNvSpPr/>
            <p:nvPr/>
          </p:nvSpPr>
          <p:spPr>
            <a:xfrm>
              <a:off x="1095480" y="1703160"/>
              <a:ext cx="1737000" cy="1737000"/>
            </a:xfrm>
            <a:custGeom>
              <a:avLst/>
              <a:gdLst>
                <a:gd name="textAreaLeft" fmla="*/ 0 w 1737000"/>
                <a:gd name="textAreaRight" fmla="*/ 1737360 w 1737000"/>
                <a:gd name="textAreaTop" fmla="*/ 0 h 1737000"/>
                <a:gd name="textAreaBottom" fmla="*/ 1737360 h 1737000"/>
              </a:gdLst>
              <a:ahLst/>
              <a:cxnLst/>
              <a:rect l="textAreaLeft" t="textAreaTop" r="textAreaRight" b="textAreaBottom"/>
              <a:pathLst>
                <a:path w="2902" h="2902">
                  <a:moveTo>
                    <a:pt x="1450" y="2901"/>
                  </a:moveTo>
                  <a:lnTo>
                    <a:pt x="0" y="1451"/>
                  </a:lnTo>
                  <a:lnTo>
                    <a:pt x="1450" y="0"/>
                  </a:lnTo>
                  <a:lnTo>
                    <a:pt x="2901" y="1451"/>
                  </a:lnTo>
                  <a:lnTo>
                    <a:pt x="1450" y="2901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" name="Google Shape;355;p29">
              <a:extLst>
                <a:ext uri="{FF2B5EF4-FFF2-40B4-BE49-F238E27FC236}">
                  <a16:creationId xmlns:a16="http://schemas.microsoft.com/office/drawing/2014/main" id="{D1B55A87-F947-0F94-3FC2-9DD11445860A}"/>
                </a:ext>
              </a:extLst>
            </p:cNvPr>
            <p:cNvSpPr/>
            <p:nvPr/>
          </p:nvSpPr>
          <p:spPr>
            <a:xfrm>
              <a:off x="1087560" y="1695240"/>
              <a:ext cx="1752840" cy="1752840"/>
            </a:xfrm>
            <a:custGeom>
              <a:avLst/>
              <a:gdLst>
                <a:gd name="textAreaLeft" fmla="*/ 0 w 1752840"/>
                <a:gd name="textAreaRight" fmla="*/ 1753200 w 1752840"/>
                <a:gd name="textAreaTop" fmla="*/ 0 h 1752840"/>
                <a:gd name="textAreaBottom" fmla="*/ 1753200 h 1752840"/>
              </a:gdLst>
              <a:ahLst/>
              <a:cxnLst/>
              <a:rect l="textAreaLeft" t="textAreaTop" r="textAreaRight" b="textAreaBottom"/>
              <a:pathLst>
                <a:path w="2928" h="2928">
                  <a:moveTo>
                    <a:pt x="25" y="1464"/>
                  </a:moveTo>
                  <a:lnTo>
                    <a:pt x="1463" y="2902"/>
                  </a:lnTo>
                  <a:lnTo>
                    <a:pt x="2902" y="1464"/>
                  </a:lnTo>
                  <a:lnTo>
                    <a:pt x="1463" y="25"/>
                  </a:lnTo>
                  <a:lnTo>
                    <a:pt x="25" y="1464"/>
                  </a:lnTo>
                  <a:close/>
                  <a:moveTo>
                    <a:pt x="1463" y="2927"/>
                  </a:moveTo>
                  <a:lnTo>
                    <a:pt x="0" y="1464"/>
                  </a:lnTo>
                  <a:lnTo>
                    <a:pt x="1463" y="0"/>
                  </a:lnTo>
                  <a:lnTo>
                    <a:pt x="2927" y="1464"/>
                  </a:lnTo>
                  <a:lnTo>
                    <a:pt x="1463" y="2927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56;p29">
              <a:extLst>
                <a:ext uri="{FF2B5EF4-FFF2-40B4-BE49-F238E27FC236}">
                  <a16:creationId xmlns:a16="http://schemas.microsoft.com/office/drawing/2014/main" id="{1F3BBC41-BB82-5194-0856-F829D4F50971}"/>
                </a:ext>
              </a:extLst>
            </p:cNvPr>
            <p:cNvSpPr/>
            <p:nvPr/>
          </p:nvSpPr>
          <p:spPr>
            <a:xfrm>
              <a:off x="1684440" y="2294640"/>
              <a:ext cx="556920" cy="554040"/>
            </a:xfrm>
            <a:custGeom>
              <a:avLst/>
              <a:gdLst>
                <a:gd name="textAreaLeft" fmla="*/ 0 w 556920"/>
                <a:gd name="textAreaRight" fmla="*/ 557280 w 556920"/>
                <a:gd name="textAreaTop" fmla="*/ 0 h 554040"/>
                <a:gd name="textAreaBottom" fmla="*/ 554400 h 554040"/>
              </a:gdLst>
              <a:ahLst/>
              <a:cxnLst/>
              <a:rect l="textAreaLeft" t="textAreaTop" r="textAreaRight" b="textAreaBottom"/>
              <a:pathLst>
                <a:path w="929" h="928">
                  <a:moveTo>
                    <a:pt x="928" y="927"/>
                  </a:moveTo>
                  <a:lnTo>
                    <a:pt x="0" y="927"/>
                  </a:lnTo>
                  <a:lnTo>
                    <a:pt x="0" y="0"/>
                  </a:lnTo>
                  <a:lnTo>
                    <a:pt x="928" y="0"/>
                  </a:lnTo>
                  <a:lnTo>
                    <a:pt x="928" y="927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3" name="Google Shape;357;p29">
              <a:extLst>
                <a:ext uri="{FF2B5EF4-FFF2-40B4-BE49-F238E27FC236}">
                  <a16:creationId xmlns:a16="http://schemas.microsoft.com/office/drawing/2014/main" id="{37269909-A6C0-A4E9-DAD0-00715E57C4B0}"/>
                </a:ext>
              </a:extLst>
            </p:cNvPr>
            <p:cNvSpPr/>
            <p:nvPr/>
          </p:nvSpPr>
          <p:spPr>
            <a:xfrm>
              <a:off x="1679040" y="2289240"/>
              <a:ext cx="567360" cy="567360"/>
            </a:xfrm>
            <a:custGeom>
              <a:avLst/>
              <a:gdLst>
                <a:gd name="textAreaLeft" fmla="*/ 0 w 567360"/>
                <a:gd name="textAreaRight" fmla="*/ 567720 w 567360"/>
                <a:gd name="textAreaTop" fmla="*/ 0 h 567360"/>
                <a:gd name="textAreaBottom" fmla="*/ 567720 h 567360"/>
              </a:gdLst>
              <a:ahLst/>
              <a:cxnLst/>
              <a:rect l="textAreaLeft" t="textAreaTop" r="textAreaRight" b="textAreaBottom"/>
              <a:pathLst>
                <a:path w="947" h="946">
                  <a:moveTo>
                    <a:pt x="18" y="927"/>
                  </a:moveTo>
                  <a:lnTo>
                    <a:pt x="928" y="927"/>
                  </a:lnTo>
                  <a:lnTo>
                    <a:pt x="928" y="18"/>
                  </a:lnTo>
                  <a:lnTo>
                    <a:pt x="18" y="18"/>
                  </a:lnTo>
                  <a:lnTo>
                    <a:pt x="18" y="927"/>
                  </a:lnTo>
                  <a:close/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lnTo>
                    <a:pt x="946" y="945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8;p29">
              <a:extLst>
                <a:ext uri="{FF2B5EF4-FFF2-40B4-BE49-F238E27FC236}">
                  <a16:creationId xmlns:a16="http://schemas.microsoft.com/office/drawing/2014/main" id="{1DA891E3-6666-27EB-F93D-7339774D56AB}"/>
                </a:ext>
              </a:extLst>
            </p:cNvPr>
            <p:cNvSpPr/>
            <p:nvPr/>
          </p:nvSpPr>
          <p:spPr>
            <a:xfrm>
              <a:off x="1721520" y="2331360"/>
              <a:ext cx="482760" cy="480240"/>
            </a:xfrm>
            <a:custGeom>
              <a:avLst/>
              <a:gdLst>
                <a:gd name="textAreaLeft" fmla="*/ 0 w 482760"/>
                <a:gd name="textAreaRight" fmla="*/ 483120 w 482760"/>
                <a:gd name="textAreaTop" fmla="*/ 0 h 480240"/>
                <a:gd name="textAreaBottom" fmla="*/ 480600 h 480240"/>
              </a:gdLst>
              <a:ahLst/>
              <a:cxnLst/>
              <a:rect l="textAreaLeft" t="textAreaTop" r="textAreaRight" b="textAreaBottom"/>
              <a:pathLst>
                <a:path w="805" h="804">
                  <a:moveTo>
                    <a:pt x="804" y="803"/>
                  </a:moveTo>
                  <a:lnTo>
                    <a:pt x="0" y="803"/>
                  </a:lnTo>
                  <a:lnTo>
                    <a:pt x="0" y="0"/>
                  </a:lnTo>
                  <a:lnTo>
                    <a:pt x="804" y="0"/>
                  </a:lnTo>
                  <a:lnTo>
                    <a:pt x="804" y="803"/>
                  </a:lnTo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091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1504940" y="778614"/>
            <a:ext cx="7029460" cy="25221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42925" indent="-285750" algn="just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" sz="1600" spc="-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rooming and effective body language are essential components of making a positive impression in professional settings. </a:t>
            </a:r>
          </a:p>
          <a:p>
            <a:pPr marL="542925" indent="-285750" algn="just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focusing on grooming tips, appropriate attire, and mastering body language, individuals can enhance their confidence and improve perceptions during interviews and professional interactions.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285750" algn="just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"You never get a second chance to make a first impression.“</a:t>
            </a:r>
          </a:p>
          <a:p>
            <a:pPr marL="542925" indent="-285750" algn="just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grooming is about creating a lasting positive image.</a:t>
            </a:r>
          </a:p>
          <a:p>
            <a:pPr marL="542925" indent="-285750" algn="just">
              <a:lnSpc>
                <a:spcPct val="100000"/>
              </a:lnSpc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reflects your discipline, attitude, and readiness for the corporate world. 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fr-FR" sz="1600" strike="noStrike" spc="-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strike="noStrike" spc="-1" dirty="0">
                <a:solidFill>
                  <a:schemeClr val="dk1"/>
                </a:solidFill>
                <a:latin typeface="Times New Roman" panose="02020603050405020304" pitchFamily="18" charset="0"/>
                <a:ea typeface="Sorts Mill Goudy"/>
                <a:cs typeface="Times New Roman" panose="02020603050405020304" pitchFamily="18" charset="0"/>
              </a:rPr>
              <a:t>Introduction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1A643-7BB5-5DC1-CE39-3AB56B0DF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39" y="3375660"/>
            <a:ext cx="2920139" cy="1447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BF59A-E2BB-40A1-8879-E3BD6AF2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>
            <a:extLst>
              <a:ext uri="{FF2B5EF4-FFF2-40B4-BE49-F238E27FC236}">
                <a16:creationId xmlns:a16="http://schemas.microsoft.com/office/drawing/2014/main" id="{AFFB1221-B986-5002-106A-7908F856871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504940" y="778614"/>
            <a:ext cx="7029460" cy="25221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positive first impressions. 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Boosts self-confidence. 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Increases chances of selection in interviews and group discussions.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Enhances professional credibility.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Helps you fit into corporate culture.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Maintaining a neat and clean appearance.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Presenting yourself with confidence and professionalism.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Developing positive body language.</a:t>
            </a:r>
          </a:p>
          <a:p>
            <a:pPr marL="542925" indent="-285750" algn="just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communication skills. </a:t>
            </a: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PlaceHolder 1">
            <a:extLst>
              <a:ext uri="{FF2B5EF4-FFF2-40B4-BE49-F238E27FC236}">
                <a16:creationId xmlns:a16="http://schemas.microsoft.com/office/drawing/2014/main" id="{B3A2341E-202D-028D-F2E3-B3F7C75D1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Professional Grooming Important?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A7AD77-0EDA-A794-A934-D1882A42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25" t="6249" r="9750" b="33250"/>
          <a:stretch/>
        </p:blipFill>
        <p:spPr>
          <a:xfrm>
            <a:off x="5693144" y="2791118"/>
            <a:ext cx="2566935" cy="147203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0093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AA8A7-392B-C02E-6803-EC5B1A21F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9A7F303B-05AB-14E9-E074-AA45548838E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567864201"/>
              </p:ext>
            </p:extLst>
          </p:nvPr>
        </p:nvGraphicFramePr>
        <p:xfrm>
          <a:off x="2185639" y="979323"/>
          <a:ext cx="5612781" cy="2038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58058">
                  <a:extLst>
                    <a:ext uri="{9D8B030D-6E8A-4147-A177-3AD203B41FA5}">
                      <a16:colId xmlns:a16="http://schemas.microsoft.com/office/drawing/2014/main" val="4137646783"/>
                    </a:ext>
                  </a:extLst>
                </a:gridCol>
                <a:gridCol w="4054723">
                  <a:extLst>
                    <a:ext uri="{9D8B030D-6E8A-4147-A177-3AD203B41FA5}">
                      <a16:colId xmlns:a16="http://schemas.microsoft.com/office/drawing/2014/main" val="2442959597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Tips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68728"/>
                  </a:ext>
                </a:extLst>
              </a:tr>
              <a:tr h="40773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Appearance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Dress appropriately, hygiene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5944360"/>
                  </a:ext>
                </a:extLst>
              </a:tr>
              <a:tr h="40773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Clear, respectful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165200"/>
                  </a:ext>
                </a:extLst>
              </a:tr>
              <a:tr h="40773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Body Language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Eye contact, posture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163342"/>
                  </a:ext>
                </a:extLst>
              </a:tr>
              <a:tr h="407736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Etiquette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Politeness, punctuality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1337279"/>
                  </a:ext>
                </a:extLst>
              </a:tr>
            </a:tbl>
          </a:graphicData>
        </a:graphic>
      </p:graphicFrame>
      <p:sp>
        <p:nvSpPr>
          <p:cNvPr id="261" name="PlaceHolder 1">
            <a:extLst>
              <a:ext uri="{FF2B5EF4-FFF2-40B4-BE49-F238E27FC236}">
                <a16:creationId xmlns:a16="http://schemas.microsoft.com/office/drawing/2014/main" id="{301E2C0D-25E8-7DDD-79BF-2C211EB8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Professional Grooming</a:t>
            </a:r>
            <a:endParaRPr lang="fr-FR" sz="2400" b="0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592140DE-F84B-0229-6F40-E447A158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70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483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46CA2-A6B5-9710-F56C-EAB3D785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>
            <a:extLst>
              <a:ext uri="{FF2B5EF4-FFF2-40B4-BE49-F238E27FC236}">
                <a16:creationId xmlns:a16="http://schemas.microsoft.com/office/drawing/2014/main" id="{CC3D5B0D-5EE0-613A-6FFA-C87C612630C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765135" y="900360"/>
            <a:ext cx="7029460" cy="252214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Daily shower and use of deodorant.</a:t>
            </a: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trimmed nails.</a:t>
            </a: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breath and oral hygiene. </a:t>
            </a: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Well-groomed hair (neat style).</a:t>
            </a:r>
          </a:p>
          <a:p>
            <a:pPr marL="542925" indent="-285750">
              <a:lnSpc>
                <a:spcPct val="100000"/>
              </a:lnSpc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Ironed clothes and clean shoes.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PlaceHolder 1">
            <a:extLst>
              <a:ext uri="{FF2B5EF4-FFF2-40B4-BE49-F238E27FC236}">
                <a16:creationId xmlns:a16="http://schemas.microsoft.com/office/drawing/2014/main" id="{F6C8D8A2-7CF3-959D-4470-45860408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Hygiene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93BA85C9-FDC9-1DB3-7808-85BF589B8F72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6F5DB068-9BEF-3223-99D4-91F9B6521BE0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B258DC10-969B-747B-E228-DB77A8638CDB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61594EC3-D367-3DC1-DD67-999328C62379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4BE6FC85-4579-6A38-04B6-35709FAC1741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CA826252-04CB-E17B-8455-8814AB5FF47E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4446DB1F-17C4-7C18-4C71-57AD5A24ACA7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BB23DAEE-606A-D9A6-3067-48BF44DC0FF1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CA490124-6A53-660E-2B36-5A6F4B6E1ED8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077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95FD4-F0A4-7C06-D153-80BB151BA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D7EF519C-2FC3-7199-351C-94021EEE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Dress Code – What to Wear?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3DB5121-BA07-FCF0-5168-F9A18ABA4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77006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09AFE-A7B7-0DD4-9DC4-A1A7FDD48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771060"/>
              </p:ext>
            </p:extLst>
          </p:nvPr>
        </p:nvGraphicFramePr>
        <p:xfrm>
          <a:off x="1592108" y="1236663"/>
          <a:ext cx="668655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43275">
                  <a:extLst>
                    <a:ext uri="{9D8B030D-6E8A-4147-A177-3AD203B41FA5}">
                      <a16:colId xmlns:a16="http://schemas.microsoft.com/office/drawing/2014/main" val="2157811589"/>
                    </a:ext>
                  </a:extLst>
                </a:gridCol>
                <a:gridCol w="3343275">
                  <a:extLst>
                    <a:ext uri="{9D8B030D-6E8A-4147-A177-3AD203B41FA5}">
                      <a16:colId xmlns:a16="http://schemas.microsoft.com/office/drawing/2014/main" val="28697611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Women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9282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shirt &amp; trousers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Formal kurti, saree, or suit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439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 (optional but good)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Minimal, natural makeup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478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Polished formal shoes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Closed-toe formal shoes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8472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 shave or trimmed beard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jewelry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656775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612A68E-3BDE-3E99-D7DC-F822FE7ED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1123" y="2975561"/>
            <a:ext cx="53009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📝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Tip: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Dress according to the company culture and job role.</a:t>
            </a:r>
          </a:p>
        </p:txBody>
      </p:sp>
    </p:spTree>
    <p:extLst>
      <p:ext uri="{BB962C8B-B14F-4D97-AF65-F5344CB8AC3E}">
        <p14:creationId xmlns:p14="http://schemas.microsoft.com/office/powerpoint/2010/main" val="296276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1C639-6F30-607A-446E-9A0396AD0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A47646-830A-D04A-A5A9-41EA8B5F5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3568" y="156864"/>
            <a:ext cx="3257170" cy="691376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Accessories and Appearance</a:t>
            </a:r>
          </a:p>
        </p:txBody>
      </p:sp>
      <p:sp>
        <p:nvSpPr>
          <p:cNvPr id="262" name="PlaceHolder 2">
            <a:extLst>
              <a:ext uri="{FF2B5EF4-FFF2-40B4-BE49-F238E27FC236}">
                <a16:creationId xmlns:a16="http://schemas.microsoft.com/office/drawing/2014/main" id="{01502D0D-3242-F4B9-E618-BD260323E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1008" y="1175745"/>
            <a:ext cx="3257170" cy="251554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Avoid loud or flashy accessories.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hairstyles professional.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Wear a simple watch.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perfume-nothing overpowering.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F83D59-FDFC-F69E-8A0D-CAB6FE7BE5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02595" y="156864"/>
            <a:ext cx="2999251" cy="691376"/>
          </a:xfrm>
        </p:spPr>
        <p:txBody>
          <a:bodyPr/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Body Language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E502896-0BF7-4862-F77F-52BF4890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375217" y="3133729"/>
            <a:ext cx="3254006" cy="25155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Actions speak louder than words!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7" name="PlaceHolder 2">
            <a:extLst>
              <a:ext uri="{FF2B5EF4-FFF2-40B4-BE49-F238E27FC236}">
                <a16:creationId xmlns:a16="http://schemas.microsoft.com/office/drawing/2014/main" id="{D13C8B83-0BEE-6F32-329B-3E5072559C1B}"/>
              </a:ext>
            </a:extLst>
          </p:cNvPr>
          <p:cNvSpPr txBox="1">
            <a:spLocks/>
          </p:cNvSpPr>
          <p:nvPr/>
        </p:nvSpPr>
        <p:spPr>
          <a:xfrm>
            <a:off x="5113404" y="1175744"/>
            <a:ext cx="3257170" cy="2515545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91440" rIns="91440" bIns="91440" rtlCol="0" anchor="t">
            <a:normAutofit fontScale="85000" lnSpcReduction="10000"/>
          </a:bodyPr>
          <a:lstStyle>
            <a:lvl1pPr marL="257175" indent="-257175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3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 tall and confidently.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Confident posture.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Smile naturally.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Maintain appropriate eye contact.</a:t>
            </a: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nervous habits.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285750">
              <a:buClr>
                <a:schemeClr val="tx1">
                  <a:lumMod val="75000"/>
                  <a:lumOff val="25000"/>
                </a:schemeClr>
              </a:buClr>
              <a:buFont typeface="Wingdings" panose="05000000000000000000" pitchFamily="2" charset="2"/>
              <a:buChar char="ü"/>
              <a:tabLst>
                <a:tab pos="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Firm handshake.</a:t>
            </a:r>
            <a:endParaRPr lang="en-IN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Clr>
                <a:schemeClr val="tx1">
                  <a:lumMod val="75000"/>
                  <a:lumOff val="25000"/>
                </a:schemeClr>
              </a:buClr>
              <a:buNone/>
              <a:tabLst>
                <a:tab pos="0" algn="l"/>
              </a:tabLst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0">
              <a:buFont typeface="Wingdings 3" charset="2"/>
              <a:buNone/>
              <a:tabLst>
                <a:tab pos="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6342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F00F2-ECA5-BE5A-5AF4-F36100B3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>
            <a:extLst>
              <a:ext uri="{FF2B5EF4-FFF2-40B4-BE49-F238E27FC236}">
                <a16:creationId xmlns:a16="http://schemas.microsoft.com/office/drawing/2014/main" id="{EBD693C5-9EC6-4513-6103-4480BBE9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80" y="0"/>
            <a:ext cx="9017620" cy="55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Etiquette</a:t>
            </a:r>
            <a:endParaRPr lang="fr-FR" sz="2400" b="1" strike="noStrike" spc="-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oogle Shape;411;p32">
            <a:extLst>
              <a:ext uri="{FF2B5EF4-FFF2-40B4-BE49-F238E27FC236}">
                <a16:creationId xmlns:a16="http://schemas.microsoft.com/office/drawing/2014/main" id="{E89201BF-C993-D96B-1DDE-C5EEC6B76A6C}"/>
              </a:ext>
            </a:extLst>
          </p:cNvPr>
          <p:cNvGrpSpPr/>
          <p:nvPr/>
        </p:nvGrpSpPr>
        <p:grpSpPr>
          <a:xfrm>
            <a:off x="6959880" y="900360"/>
            <a:ext cx="1468800" cy="1457640"/>
            <a:chOff x="6959880" y="900360"/>
            <a:chExt cx="1468800" cy="1457640"/>
          </a:xfrm>
        </p:grpSpPr>
        <p:sp>
          <p:nvSpPr>
            <p:cNvPr id="3" name="Google Shape;412;p32">
              <a:extLst>
                <a:ext uri="{FF2B5EF4-FFF2-40B4-BE49-F238E27FC236}">
                  <a16:creationId xmlns:a16="http://schemas.microsoft.com/office/drawing/2014/main" id="{5C5D3505-E9A6-345D-BE18-606A835A84C1}"/>
                </a:ext>
              </a:extLst>
            </p:cNvPr>
            <p:cNvSpPr/>
            <p:nvPr/>
          </p:nvSpPr>
          <p:spPr>
            <a:xfrm flipH="1">
              <a:off x="76870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0" y="890"/>
                  </a:moveTo>
                  <a:lnTo>
                    <a:pt x="0" y="873"/>
                  </a:lnTo>
                  <a:cubicBezTo>
                    <a:pt x="481" y="873"/>
                    <a:pt x="872" y="481"/>
                    <a:pt x="872" y="0"/>
                  </a:cubicBezTo>
                  <a:lnTo>
                    <a:pt x="890" y="0"/>
                  </a:lnTo>
                  <a:cubicBezTo>
                    <a:pt x="890" y="491"/>
                    <a:pt x="490" y="890"/>
                    <a:pt x="0" y="89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" name="Google Shape;413;p32">
              <a:extLst>
                <a:ext uri="{FF2B5EF4-FFF2-40B4-BE49-F238E27FC236}">
                  <a16:creationId xmlns:a16="http://schemas.microsoft.com/office/drawing/2014/main" id="{6C74B0A8-A9E0-7D08-ED4A-12F2386DFCC8}"/>
                </a:ext>
              </a:extLst>
            </p:cNvPr>
            <p:cNvSpPr/>
            <p:nvPr/>
          </p:nvSpPr>
          <p:spPr>
            <a:xfrm flipH="1">
              <a:off x="76863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1">
                  <a:moveTo>
                    <a:pt x="0" y="230"/>
                  </a:moveTo>
                  <a:lnTo>
                    <a:pt x="0" y="212"/>
                  </a:lnTo>
                  <a:cubicBezTo>
                    <a:pt x="116" y="212"/>
                    <a:pt x="211" y="117"/>
                    <a:pt x="211" y="0"/>
                  </a:cubicBezTo>
                  <a:lnTo>
                    <a:pt x="229" y="0"/>
                  </a:lnTo>
                  <a:cubicBezTo>
                    <a:pt x="229" y="127"/>
                    <a:pt x="126" y="230"/>
                    <a:pt x="0" y="230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5" name="Google Shape;414;p32">
              <a:extLst>
                <a:ext uri="{FF2B5EF4-FFF2-40B4-BE49-F238E27FC236}">
                  <a16:creationId xmlns:a16="http://schemas.microsoft.com/office/drawing/2014/main" id="{7BE7B4CA-4049-B9FC-BBF4-B52A9EA84C11}"/>
                </a:ext>
              </a:extLst>
            </p:cNvPr>
            <p:cNvSpPr/>
            <p:nvPr/>
          </p:nvSpPr>
          <p:spPr>
            <a:xfrm flipH="1">
              <a:off x="76870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890" y="889"/>
                  </a:moveTo>
                  <a:lnTo>
                    <a:pt x="873" y="889"/>
                  </a:lnTo>
                  <a:cubicBezTo>
                    <a:pt x="873" y="408"/>
                    <a:pt x="481" y="17"/>
                    <a:pt x="0" y="17"/>
                  </a:cubicBezTo>
                  <a:lnTo>
                    <a:pt x="0" y="0"/>
                  </a:lnTo>
                  <a:cubicBezTo>
                    <a:pt x="491" y="0"/>
                    <a:pt x="890" y="399"/>
                    <a:pt x="890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6" name="Google Shape;415;p32">
              <a:extLst>
                <a:ext uri="{FF2B5EF4-FFF2-40B4-BE49-F238E27FC236}">
                  <a16:creationId xmlns:a16="http://schemas.microsoft.com/office/drawing/2014/main" id="{95F88011-6124-3732-760B-14B4780FBB1A}"/>
                </a:ext>
              </a:extLst>
            </p:cNvPr>
            <p:cNvSpPr/>
            <p:nvPr/>
          </p:nvSpPr>
          <p:spPr>
            <a:xfrm flipH="1">
              <a:off x="76863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lnTo>
                    <a:pt x="212" y="229"/>
                  </a:lnTo>
                  <a:cubicBezTo>
                    <a:pt x="212" y="112"/>
                    <a:pt x="117" y="17"/>
                    <a:pt x="0" y="17"/>
                  </a:cubicBezTo>
                  <a:lnTo>
                    <a:pt x="0" y="0"/>
                  </a:lnTo>
                  <a:cubicBezTo>
                    <a:pt x="126" y="0"/>
                    <a:pt x="229" y="103"/>
                    <a:pt x="229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7" name="Google Shape;416;p32">
              <a:extLst>
                <a:ext uri="{FF2B5EF4-FFF2-40B4-BE49-F238E27FC236}">
                  <a16:creationId xmlns:a16="http://schemas.microsoft.com/office/drawing/2014/main" id="{C5AC5C67-CEC8-8C06-A95A-0D4C56D87920}"/>
                </a:ext>
              </a:extLst>
            </p:cNvPr>
            <p:cNvSpPr/>
            <p:nvPr/>
          </p:nvSpPr>
          <p:spPr>
            <a:xfrm flipH="1">
              <a:off x="6959880" y="161640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0">
                  <a:moveTo>
                    <a:pt x="18" y="889"/>
                  </a:moveTo>
                  <a:lnTo>
                    <a:pt x="0" y="889"/>
                  </a:lnTo>
                  <a:cubicBezTo>
                    <a:pt x="0" y="399"/>
                    <a:pt x="399" y="0"/>
                    <a:pt x="890" y="0"/>
                  </a:cubicBezTo>
                  <a:lnTo>
                    <a:pt x="890" y="17"/>
                  </a:lnTo>
                  <a:cubicBezTo>
                    <a:pt x="409" y="17"/>
                    <a:pt x="18" y="408"/>
                    <a:pt x="18" y="88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" name="Google Shape;417;p32">
              <a:extLst>
                <a:ext uri="{FF2B5EF4-FFF2-40B4-BE49-F238E27FC236}">
                  <a16:creationId xmlns:a16="http://schemas.microsoft.com/office/drawing/2014/main" id="{19A0B0EA-4A9C-99A0-EF59-759F8878F71C}"/>
                </a:ext>
              </a:extLst>
            </p:cNvPr>
            <p:cNvSpPr/>
            <p:nvPr/>
          </p:nvSpPr>
          <p:spPr>
            <a:xfrm flipH="1">
              <a:off x="7509960" y="161640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18" y="229"/>
                  </a:moveTo>
                  <a:lnTo>
                    <a:pt x="0" y="229"/>
                  </a:lnTo>
                  <a:cubicBezTo>
                    <a:pt x="0" y="102"/>
                    <a:pt x="103" y="0"/>
                    <a:pt x="229" y="0"/>
                  </a:cubicBezTo>
                  <a:lnTo>
                    <a:pt x="229" y="17"/>
                  </a:lnTo>
                  <a:cubicBezTo>
                    <a:pt x="113" y="17"/>
                    <a:pt x="18" y="112"/>
                    <a:pt x="18" y="229"/>
                  </a:cubicBez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9" name="Google Shape;418;p32">
              <a:extLst>
                <a:ext uri="{FF2B5EF4-FFF2-40B4-BE49-F238E27FC236}">
                  <a16:creationId xmlns:a16="http://schemas.microsoft.com/office/drawing/2014/main" id="{C5CE9FF1-38AA-9F3F-40F3-D7BD68407B6E}"/>
                </a:ext>
              </a:extLst>
            </p:cNvPr>
            <p:cNvSpPr/>
            <p:nvPr/>
          </p:nvSpPr>
          <p:spPr>
            <a:xfrm flipH="1">
              <a:off x="6959880" y="900360"/>
              <a:ext cx="741600" cy="741600"/>
            </a:xfrm>
            <a:custGeom>
              <a:avLst/>
              <a:gdLst>
                <a:gd name="textAreaLeft" fmla="*/ 360 w 741600"/>
                <a:gd name="textAreaRight" fmla="*/ 742320 w 741600"/>
                <a:gd name="textAreaTop" fmla="*/ 0 h 741600"/>
                <a:gd name="textAreaBottom" fmla="*/ 741960 h 741600"/>
              </a:gdLst>
              <a:ahLst/>
              <a:cxnLst/>
              <a:rect l="textAreaLeft" t="textAreaTop" r="textAreaRight" b="textAreaBottom"/>
              <a:pathLst>
                <a:path w="891" h="891">
                  <a:moveTo>
                    <a:pt x="890" y="890"/>
                  </a:moveTo>
                  <a:cubicBezTo>
                    <a:pt x="399" y="890"/>
                    <a:pt x="0" y="491"/>
                    <a:pt x="0" y="0"/>
                  </a:cubicBezTo>
                  <a:lnTo>
                    <a:pt x="17" y="0"/>
                  </a:lnTo>
                  <a:cubicBezTo>
                    <a:pt x="17" y="481"/>
                    <a:pt x="409" y="873"/>
                    <a:pt x="890" y="873"/>
                  </a:cubicBezTo>
                  <a:lnTo>
                    <a:pt x="890" y="890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" name="Google Shape;419;p32">
              <a:extLst>
                <a:ext uri="{FF2B5EF4-FFF2-40B4-BE49-F238E27FC236}">
                  <a16:creationId xmlns:a16="http://schemas.microsoft.com/office/drawing/2014/main" id="{E3CB61AB-F605-D8F6-8E5B-E5D30F73FB3C}"/>
                </a:ext>
              </a:extLst>
            </p:cNvPr>
            <p:cNvSpPr/>
            <p:nvPr/>
          </p:nvSpPr>
          <p:spPr>
            <a:xfrm flipH="1">
              <a:off x="7509960" y="1451160"/>
              <a:ext cx="190440" cy="190440"/>
            </a:xfrm>
            <a:custGeom>
              <a:avLst/>
              <a:gdLst>
                <a:gd name="textAreaLeft" fmla="*/ -360 w 190440"/>
                <a:gd name="textAreaRight" fmla="*/ 190440 w 190440"/>
                <a:gd name="textAreaTop" fmla="*/ 0 h 190440"/>
                <a:gd name="textAreaBottom" fmla="*/ 190800 h 190440"/>
              </a:gdLst>
              <a:ahLst/>
              <a:cxnLst/>
              <a:rect l="textAreaLeft" t="textAreaTop" r="textAreaRight" b="textAreaBottom"/>
              <a:pathLst>
                <a:path w="230" h="230">
                  <a:moveTo>
                    <a:pt x="229" y="229"/>
                  </a:moveTo>
                  <a:cubicBezTo>
                    <a:pt x="103" y="229"/>
                    <a:pt x="0" y="126"/>
                    <a:pt x="0" y="0"/>
                  </a:cubicBezTo>
                  <a:lnTo>
                    <a:pt x="17" y="0"/>
                  </a:lnTo>
                  <a:cubicBezTo>
                    <a:pt x="17" y="117"/>
                    <a:pt x="112" y="212"/>
                    <a:pt x="229" y="212"/>
                  </a:cubicBezTo>
                  <a:lnTo>
                    <a:pt x="229" y="229"/>
                  </a:lnTo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ctr">
              <a:noAutofit/>
            </a:bodyPr>
            <a:lstStyle/>
            <a:p>
              <a:pPr defTabSz="914400">
                <a:lnSpc>
                  <a:spcPct val="93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1A5248C7-9A2C-820C-41AE-43396769E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2521" y="858417"/>
            <a:ext cx="551556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Greet politely and professional (Good Morning/Afternoon).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Speak with clarity and confidence.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 actively without interrupting.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Thank the panel after the interview.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 your phone silent/off during interactions. </a:t>
            </a:r>
          </a:p>
        </p:txBody>
      </p:sp>
    </p:spTree>
    <p:extLst>
      <p:ext uri="{BB962C8B-B14F-4D97-AF65-F5344CB8AC3E}">
        <p14:creationId xmlns:p14="http://schemas.microsoft.com/office/powerpoint/2010/main" val="113610777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</TotalTime>
  <Words>682</Words>
  <Application>Microsoft Office PowerPoint</Application>
  <PresentationFormat>On-screen Show (16:9)</PresentationFormat>
  <Paragraphs>137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OpenSymbol</vt:lpstr>
      <vt:lpstr>Times New Roman</vt:lpstr>
      <vt:lpstr>Wingdings</vt:lpstr>
      <vt:lpstr>Wingdings 3</vt:lpstr>
      <vt:lpstr>Wisp</vt:lpstr>
      <vt:lpstr>PowerPoint Presentation</vt:lpstr>
      <vt:lpstr>Table of Content</vt:lpstr>
      <vt:lpstr>Introduction</vt:lpstr>
      <vt:lpstr>Why is Professional Grooming Important?</vt:lpstr>
      <vt:lpstr>Key Elements of Professional Grooming</vt:lpstr>
      <vt:lpstr>Personal Hygiene</vt:lpstr>
      <vt:lpstr>Dress Code – What to Wear?</vt:lpstr>
      <vt:lpstr>PowerPoint Presentation</vt:lpstr>
      <vt:lpstr>Communication &amp; Etiquette</vt:lpstr>
      <vt:lpstr>Group Discussions (GD) Grooming</vt:lpstr>
      <vt:lpstr>Common Mistakes to Avoid</vt:lpstr>
      <vt:lpstr>Benefits of Good Grooming</vt:lpstr>
      <vt:lpstr>Final Grooming Checklist</vt:lpstr>
      <vt:lpstr>Conclusion 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Diya Joshi</dc:creator>
  <cp:lastModifiedBy>Sapna Patel</cp:lastModifiedBy>
  <cp:revision>4</cp:revision>
  <dcterms:modified xsi:type="dcterms:W3CDTF">2025-05-08T15:48:10Z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2025-03-06T01:07:08Z</dcterms:created>
  <dc:creator>Unknown Creator</dc:creator>
  <dc:description/>
  <dc:language>en-US</dc:language>
  <cp:lastModifiedBy>Unknown Creator</cp:lastModifiedBy>
  <dcterms:modified xsi:type="dcterms:W3CDTF">2025-03-06T01:07:08Z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