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03561" cy="550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>
                <a:latin typeface="Tahoma"/>
                <a:ea typeface="Tahoma"/>
                <a:cs typeface="Tahoma"/>
                <a:sym typeface="Tahom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59237" y="0"/>
            <a:ext cx="3022599" cy="550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>
                <a:latin typeface="Tahoma"/>
                <a:ea typeface="Tahoma"/>
                <a:cs typeface="Tahoma"/>
                <a:sym typeface="Tahom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79487" y="787400"/>
            <a:ext cx="5130800" cy="3848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2075" cy="4637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42486"/>
            <a:ext cx="3103561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latin typeface="Tahoma"/>
                <a:ea typeface="Tahoma"/>
                <a:cs typeface="Tahoma"/>
                <a:sym typeface="Tahom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59237" y="9742486"/>
            <a:ext cx="302259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latin typeface="Tahoma"/>
                <a:ea typeface="Tahoma"/>
                <a:cs typeface="Tahoma"/>
                <a:sym typeface="Tahom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4493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2075" cy="463708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- What is RSSI?</a:t>
            </a:r>
          </a:p>
          <a:p>
            <a:pPr lvl="0" rtl="0">
              <a:buNone/>
            </a:pPr>
            <a:r>
              <a:rPr lang="en-US"/>
              <a:t>- </a:t>
            </a:r>
            <a:r>
              <a:rPr lang="en-US">
                <a:solidFill>
                  <a:schemeClr val="dk1"/>
                </a:solidFill>
              </a:rPr>
              <a:t>RSSI is a measurement of the power present in a received RF - WIFI signal. </a:t>
            </a:r>
          </a:p>
          <a:p>
            <a:pPr lvl="0" rtl="0">
              <a:buNone/>
            </a:pPr>
            <a:r>
              <a:rPr lang="en-US"/>
              <a:t>- How is it reported?</a:t>
            </a:r>
          </a:p>
          <a:p>
            <a:pPr lvl="0" rtl="0">
              <a:buNone/>
            </a:pPr>
            <a:r>
              <a:rPr lang="en-US"/>
              <a:t>- </a:t>
            </a:r>
            <a:r>
              <a:rPr lang="en-US">
                <a:solidFill>
                  <a:schemeClr val="dk1"/>
                </a:solidFill>
              </a:rPr>
              <a:t>RSSI can be used internally in a wireless networking card to determine when the amount of radio energy in the channel is below a certain threshold at which point the network card is clear to send (CTS). Once the card is clear to send, a packet of information can be sent.</a:t>
            </a:r>
          </a:p>
          <a:p>
            <a:pPr lvl="0" rtl="0">
              <a:buNone/>
            </a:pPr>
            <a:r>
              <a:rPr lang="en-US"/>
              <a:t>- How and Where is it used?</a:t>
            </a:r>
          </a:p>
          <a:p>
            <a:pPr lvl="0" rtl="0">
              <a:buNone/>
            </a:pPr>
            <a:r>
              <a:rPr lang="en-US"/>
              <a:t>- Visually represent the signal strength to the end user and RF Based Localization algorithms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dirty="0"/>
              <a:t> - Change in RSSI due to various reasons. </a:t>
            </a:r>
          </a:p>
          <a:p>
            <a:pPr lvl="0" rtl="0">
              <a:buNone/>
            </a:pPr>
            <a:r>
              <a:rPr lang="en-US" dirty="0"/>
              <a:t> - Interferences - overlapping of unintended signals in time and frequency and  caused by many other factors such as distance, temperature, construction of the room</a:t>
            </a:r>
          </a:p>
          <a:p>
            <a:pPr lvl="0" rtl="0">
              <a:buNone/>
            </a:pPr>
            <a:r>
              <a:rPr lang="en-US" dirty="0"/>
              <a:t> - </a:t>
            </a:r>
            <a:r>
              <a:rPr lang="en-US" dirty="0" err="1"/>
              <a:t>Eg</a:t>
            </a:r>
            <a:r>
              <a:rPr lang="en-US" dirty="0"/>
              <a:t>. change in distance does cause normal path loss. instead shows a weird </a:t>
            </a:r>
            <a:r>
              <a:rPr lang="en-US" dirty="0" err="1"/>
              <a:t>zig-zag</a:t>
            </a:r>
            <a:r>
              <a:rPr lang="en-US" dirty="0"/>
              <a:t> </a:t>
            </a:r>
            <a:r>
              <a:rPr lang="en-US" dirty="0" err="1"/>
              <a:t>behaviour</a:t>
            </a:r>
            <a:r>
              <a:rPr lang="en-US" dirty="0"/>
              <a:t> </a:t>
            </a:r>
          </a:p>
          <a:p>
            <a:pPr lvl="0" rtl="0">
              <a:buNone/>
            </a:pPr>
            <a:r>
              <a:rPr lang="en-US" dirty="0"/>
              <a:t> - There is no standardized relationship of any particular physical parameter to the RSSI reading. The 802.11 standard does not define any relationship between RSSI value and power level in </a:t>
            </a:r>
            <a:r>
              <a:rPr lang="en-US" dirty="0" err="1"/>
              <a:t>mW</a:t>
            </a:r>
            <a:r>
              <a:rPr lang="en-US" dirty="0"/>
              <a:t> or </a:t>
            </a:r>
            <a:r>
              <a:rPr lang="en-US" dirty="0" err="1"/>
              <a:t>dBm</a:t>
            </a:r>
            <a:r>
              <a:rPr lang="en-US" dirty="0"/>
              <a:t>.</a:t>
            </a:r>
          </a:p>
          <a:p>
            <a:pPr lvl="0" rtl="0">
              <a:buNone/>
            </a:pPr>
            <a:r>
              <a:rPr lang="en-US" dirty="0"/>
              <a:t> - </a:t>
            </a: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. Cisco Systems cards have a </a:t>
            </a:r>
            <a:r>
              <a:rPr lang="en-US" dirty="0" err="1">
                <a:solidFill>
                  <a:schemeClr val="dk1"/>
                </a:solidFill>
              </a:rPr>
              <a:t>RSSI_Max</a:t>
            </a:r>
            <a:r>
              <a:rPr lang="en-US" dirty="0">
                <a:solidFill>
                  <a:schemeClr val="dk1"/>
                </a:solidFill>
              </a:rPr>
              <a:t> value of 100 and will report 101 different power levels, where the RSSI value is 0 to 100. Another popular Wi-Fi chipset is made by Atheros. An Atheros based card will return an RSSI value of 0 to 127 (0x7f) with 128 (0x80) indicating an invalid value.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Approximate Schedule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Question?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35000" y="1876425"/>
            <a:ext cx="31750" cy="1052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 flipH="1">
            <a:off x="315912" y="2698749"/>
            <a:ext cx="8693150" cy="5556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35087" y="2933700"/>
            <a:ext cx="6400799" cy="2052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19431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62000" marR="0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 b="0" i="0" u="none" strike="noStrike" cap="none" baseline="0"/>
            </a:lvl2pPr>
            <a:lvl3pPr marL="1238250" marR="0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 b="0" i="0" u="none" strike="noStrike" cap="none" baseline="0"/>
            </a:lvl3pPr>
            <a:lvl4pPr marL="1619250" marR="0" indent="-1409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 b="0" i="0" u="none" strike="noStrike" cap="none" baseline="0"/>
            </a:lvl4pPr>
            <a:lvl5pPr marL="2000250" marR="0" indent="-1460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 b="0" i="0" u="none" strike="noStrike" cap="none" baseline="0"/>
            </a:lvl5pPr>
            <a:lvl6pPr marL="2381250" marR="0" indent="-120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62250" marR="0" indent="-120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143250" marR="0" indent="-120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524250" marR="0" indent="-120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211360" y="5143985"/>
            <a:ext cx="46481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Telecommunication Networks Group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Technische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Universität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Berlin</a:t>
            </a:r>
          </a:p>
        </p:txBody>
      </p:sp>
      <p:sp>
        <p:nvSpPr>
          <p:cNvPr id="25" name="Shape 25"/>
          <p:cNvSpPr/>
          <p:nvPr/>
        </p:nvSpPr>
        <p:spPr>
          <a:xfrm>
            <a:off x="2115737" y="5143985"/>
            <a:ext cx="874712" cy="72231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11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611" cy="5191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9431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62000" indent="-2222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Char char="■"/>
              <a:defRPr sz="2000"/>
            </a:lvl2pPr>
            <a:lvl3pPr marL="1238250" indent="-2222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Char char="■"/>
              <a:defRPr sz="2000"/>
            </a:lvl3pPr>
            <a:lvl4pPr marL="1619250" indent="-140969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Char char="■"/>
              <a:defRPr sz="1600"/>
            </a:lvl4pPr>
            <a:lvl5pPr marL="2000250" indent="-14605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Char char="■"/>
              <a:defRPr sz="1600"/>
            </a:lvl5pPr>
            <a:lvl6pPr marL="2381250" indent="-1206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62250" indent="-1206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143250" indent="-1206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524250" indent="-1206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762000" y="133350"/>
            <a:ext cx="31750" cy="1052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442912" y="77152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11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611" cy="5191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19431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62000" marR="0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 b="0" i="0" u="none" strike="noStrike" cap="none" baseline="0"/>
            </a:lvl2pPr>
            <a:lvl3pPr marL="1238250" marR="0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 b="0" i="0" u="none" strike="noStrike" cap="none" baseline="0"/>
            </a:lvl3pPr>
            <a:lvl4pPr marL="1619250" marR="0" indent="-1409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 b="0" i="0" u="none" strike="noStrike" cap="none" baseline="0"/>
            </a:lvl4pPr>
            <a:lvl5pPr marL="2000250" marR="0" indent="-1460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 b="0" i="0" u="none" strike="noStrike" cap="none" baseline="0"/>
            </a:lvl5pPr>
            <a:lvl6pPr marL="2381250" marR="0" indent="-120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62250" marR="0" indent="-120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143250" marR="0" indent="-120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524250" marR="0" indent="-120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457200" y="61722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6003925" y="6210300"/>
            <a:ext cx="2574924" cy="519112"/>
            <a:chOff x="6003925" y="6134100"/>
            <a:chExt cx="2574924" cy="519112"/>
          </a:xfrm>
        </p:grpSpPr>
        <p:sp>
          <p:nvSpPr>
            <p:cNvPr id="15" name="Shape 15"/>
            <p:cNvSpPr txBox="1"/>
            <p:nvPr/>
          </p:nvSpPr>
          <p:spPr>
            <a:xfrm>
              <a:off x="6003925" y="6134100"/>
              <a:ext cx="839787" cy="5191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rgbClr val="9E0000"/>
                </a:buClr>
                <a:buSzPct val="25000"/>
                <a:buFont typeface="Tahoma"/>
                <a:buNone/>
              </a:pPr>
              <a:r>
                <a:rPr lang="en-US" sz="2800" b="0" i="0" u="none" strike="noStrike" cap="none" baseline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</a:rPr>
                <a:t>TKN</a:t>
              </a: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6851650" y="6170612"/>
              <a:ext cx="17271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rgbClr val="9E0000"/>
                </a:buClr>
                <a:buSzPct val="25000"/>
                <a:buFont typeface="Tahoma"/>
                <a:buNone/>
              </a:pPr>
              <a:r>
                <a:rPr lang="en-US" sz="1200" b="1" i="0" u="none" strike="noStrike" cap="none" baseline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</a:rPr>
                <a:t>Telecommunication </a:t>
              </a:r>
              <a:br>
                <a:rPr lang="en-US" sz="1200" b="1" i="0" u="none" strike="noStrike" cap="none" baseline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lang="en-US" sz="1200" b="1" i="0" u="none" strike="noStrike" cap="none" baseline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</a:rPr>
                <a:t>Networks Group</a:t>
              </a:r>
            </a:p>
          </p:txBody>
        </p:sp>
      </p:grpSp>
      <p:sp>
        <p:nvSpPr>
          <p:cNvPr id="17" name="Shape 17"/>
          <p:cNvSpPr/>
          <p:nvPr/>
        </p:nvSpPr>
        <p:spPr>
          <a:xfrm>
            <a:off x="460375" y="6276975"/>
            <a:ext cx="465136" cy="3841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8" name="Shape 18"/>
          <p:cNvSpPr txBox="1"/>
          <p:nvPr/>
        </p:nvSpPr>
        <p:spPr>
          <a:xfrm>
            <a:off x="1300162" y="6315075"/>
            <a:ext cx="457200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Variations in RSSI Values due to Interference  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 	    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2400"/>
              <a:t>Variations in Wi-Fi Beacon Packets RSSIs due to interference from different Wi-Fi devices and the usage of different chipset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331912" y="3009651"/>
            <a:ext cx="6400799" cy="1974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buNone/>
            </a:pPr>
            <a:r>
              <a:rPr lang="en-US" sz="1800" dirty="0" err="1"/>
              <a:t>Aravinth</a:t>
            </a:r>
            <a:r>
              <a:rPr lang="en-US" sz="1800" dirty="0"/>
              <a:t>, S. </a:t>
            </a:r>
            <a:r>
              <a:rPr lang="en-US" sz="1800" dirty="0" err="1"/>
              <a:t>Panchadcharam</a:t>
            </a:r>
            <a:endParaRPr lang="en-US" sz="1800" dirty="0"/>
          </a:p>
          <a:p>
            <a:endParaRPr lang="en-US" sz="1800" dirty="0"/>
          </a:p>
          <a:p>
            <a:pPr lvl="0" rtl="0">
              <a:buNone/>
            </a:pPr>
            <a:r>
              <a:rPr lang="en-US" sz="1800" dirty="0"/>
              <a:t>Supervisors: 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/>
              <a:t>Dr. </a:t>
            </a:r>
            <a:r>
              <a:rPr lang="en-US" sz="1800" dirty="0" err="1"/>
              <a:t>Arash</a:t>
            </a:r>
            <a:r>
              <a:rPr lang="en-US" sz="1800" dirty="0"/>
              <a:t> </a:t>
            </a:r>
            <a:r>
              <a:rPr lang="en-US" sz="1800" dirty="0" err="1"/>
              <a:t>Behboodi</a:t>
            </a:r>
            <a:r>
              <a:rPr lang="en-US" sz="1800" dirty="0"/>
              <a:t> 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err="1"/>
              <a:t>Filip</a:t>
            </a:r>
            <a:r>
              <a:rPr lang="en-US" sz="1800" dirty="0"/>
              <a:t> </a:t>
            </a:r>
            <a:r>
              <a:rPr lang="en-US" sz="1800" dirty="0" err="1"/>
              <a:t>Lemic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3000">
                <a:solidFill>
                  <a:schemeClr val="dk2"/>
                </a:solidFill>
              </a:rPr>
              <a:t>
</a:t>
            </a:r>
          </a:p>
          <a:p>
            <a:endParaRPr lang="en-US" sz="3000">
              <a:solidFill>
                <a:schemeClr val="dk2"/>
              </a:solidFill>
            </a:endParaRPr>
          </a:p>
          <a:p>
            <a:endParaRPr lang="en-US" sz="3000">
              <a:solidFill>
                <a:schemeClr val="dk2"/>
              </a:solidFill>
            </a:endParaRPr>
          </a:p>
          <a:p>
            <a:pPr algn="ctr">
              <a:buNone/>
            </a:pPr>
            <a:r>
              <a:rPr lang="en-US" sz="3600">
                <a:solidFill>
                  <a:schemeClr val="dk2"/>
                </a:solidFill>
              </a:rPr>
              <a:t>Thanks for your attention!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Outline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/>
              <a:t>Introduction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/>
              <a:t>Problem statement</a:t>
            </a:r>
            <a:endParaRPr lang="en-US" dirty="0"/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/>
              <a:t>Initial design idea</a:t>
            </a:r>
            <a:endParaRPr lang="en-US" dirty="0"/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/>
              <a:t>Initial implementation idea</a:t>
            </a:r>
            <a:endParaRPr lang="en-US" dirty="0"/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/>
              <a:t>Expected Results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/>
              <a:t>Schedule</a:t>
            </a:r>
          </a:p>
          <a:p>
            <a:pPr marL="457200" lvl="0" indent="-31750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Introduction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51904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/>
              <a:t>Beacon packet: </a:t>
            </a:r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/>
              <a:t>Contains information about the network</a:t>
            </a:r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/>
              <a:t>Transmitted periodically to announce the presence of a Wireless LAN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/>
              <a:t>RSSI</a:t>
            </a:r>
            <a:endParaRPr lang="en-US" dirty="0"/>
          </a:p>
          <a:p>
            <a:pPr marL="914400" lvl="1" indent="-317500" rtl="0">
              <a:buClr>
                <a:srgbClr val="333399"/>
              </a:buClr>
              <a:buSzPct val="58333"/>
              <a:buFont typeface="Arial"/>
              <a:buChar char="■"/>
            </a:pPr>
            <a:r>
              <a:rPr lang="en-US" dirty="0" smtClean="0"/>
              <a:t>RSSI - </a:t>
            </a:r>
            <a:r>
              <a:rPr lang="en-US" i="1" dirty="0" smtClean="0"/>
              <a:t>Received </a:t>
            </a:r>
            <a:r>
              <a:rPr lang="en-US" i="1" dirty="0"/>
              <a:t>Signal Strength Indicator</a:t>
            </a:r>
          </a:p>
          <a:p>
            <a:pPr marL="914400" lvl="1" indent="-317500" rtl="0">
              <a:buClr>
                <a:srgbClr val="333399"/>
              </a:buClr>
              <a:buSzPct val="58333"/>
              <a:buFont typeface="Arial"/>
              <a:buChar char="■"/>
            </a:pPr>
            <a:r>
              <a:rPr lang="en-US" dirty="0"/>
              <a:t>Indicates </a:t>
            </a:r>
            <a:r>
              <a:rPr lang="en-US" dirty="0" smtClean="0"/>
              <a:t>the power of a signal that is received at the receiver side</a:t>
            </a:r>
          </a:p>
          <a:p>
            <a:pPr marL="914400" lvl="1" indent="-317500" rtl="0">
              <a:buClr>
                <a:srgbClr val="333399"/>
              </a:buClr>
              <a:buSzPct val="58333"/>
              <a:buFont typeface="Arial"/>
              <a:buChar char="■"/>
            </a:pPr>
            <a:r>
              <a:rPr lang="en-US" dirty="0" smtClean="0"/>
              <a:t>One field of a beacon frame </a:t>
            </a:r>
            <a:endParaRPr lang="en-US" dirty="0"/>
          </a:p>
          <a:p>
            <a:pPr marL="91440" indent="0">
              <a:buNone/>
            </a:pPr>
            <a:endParaRPr lang="en-US" dirty="0"/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/>
              <a:t>Beacon packets’ RSSI values are extensively used for ranging and localization purposes – They should be accurate!!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/>
              <a:t>RSSI values from beacon packets have significant variations:</a:t>
            </a:r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/>
              <a:t>Calculation of the RSSI values is not defined by any standard </a:t>
            </a:r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>
                <a:solidFill>
                  <a:srgbClr val="FF0000"/>
                </a:solidFill>
              </a:rPr>
              <a:t>Various chipsets report RSSI values differently</a:t>
            </a:r>
            <a:endParaRPr lang="en-US" dirty="0">
              <a:solidFill>
                <a:srgbClr val="FF0000"/>
              </a:solidFill>
            </a:endParaRPr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/>
              <a:t>RSSI measurements vary with temperature</a:t>
            </a:r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>
                <a:solidFill>
                  <a:srgbClr val="FF0000"/>
                </a:solidFill>
              </a:rPr>
              <a:t>RSSI measurements are affected by different types of interference</a:t>
            </a:r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>
                <a:solidFill>
                  <a:srgbClr val="FF0000"/>
                </a:solidFill>
              </a:rPr>
              <a:t>The relation between RSSI values and distance between transmitter and receiver is unreliable </a:t>
            </a:r>
          </a:p>
          <a:p>
            <a:pPr marL="457200" indent="-317500">
              <a:buSzPct val="58333"/>
            </a:pPr>
            <a:endParaRPr lang="en-US" dirty="0">
              <a:solidFill>
                <a:srgbClr val="FF0000"/>
              </a:solidFill>
            </a:endParaRPr>
          </a:p>
          <a:p>
            <a:pPr marL="457200" indent="-317500">
              <a:buSzPct val="58333"/>
            </a:pPr>
            <a:r>
              <a:rPr lang="en-US" dirty="0" smtClean="0">
                <a:solidFill>
                  <a:schemeClr val="tx1"/>
                </a:solidFill>
              </a:rPr>
              <a:t>Idea </a:t>
            </a:r>
            <a:r>
              <a:rPr lang="en-US" dirty="0" smtClean="0">
                <a:solidFill>
                  <a:srgbClr val="000000"/>
                </a:solidFill>
              </a:rPr>
              <a:t>– examine how RSSI values are changed due to interference, different chipsets and distance  </a:t>
            </a:r>
            <a:endParaRPr lang="en-US" dirty="0">
              <a:solidFill>
                <a:srgbClr val="FF0000"/>
              </a:solidFill>
            </a:endParaRPr>
          </a:p>
          <a:p>
            <a:pPr marL="9144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Initial </a:t>
            </a:r>
            <a:r>
              <a:rPr lang="en-US" dirty="0"/>
              <a:t>D</a:t>
            </a:r>
            <a:r>
              <a:rPr lang="en-US" dirty="0" smtClean="0"/>
              <a:t>esign Idea</a:t>
            </a:r>
            <a:endParaRPr lang="en-US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81062" y="914401"/>
            <a:ext cx="7068137" cy="41108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buSzPct val="58333"/>
            </a:pPr>
            <a:r>
              <a:rPr lang="en-US" dirty="0">
                <a:solidFill>
                  <a:srgbClr val="000000"/>
                </a:solidFill>
              </a:rPr>
              <a:t>examine how RSSI values are changed </a:t>
            </a:r>
            <a:r>
              <a:rPr lang="en-US" dirty="0" smtClean="0">
                <a:solidFill>
                  <a:srgbClr val="FF0000"/>
                </a:solidFill>
              </a:rPr>
              <a:t>experimentally by doing RSSI measurements</a:t>
            </a:r>
          </a:p>
          <a:p>
            <a:pPr marL="457200" lvl="0" indent="-317500">
              <a:buSzPct val="58333"/>
            </a:pPr>
            <a:r>
              <a:rPr lang="en-US" dirty="0" smtClean="0">
                <a:solidFill>
                  <a:srgbClr val="000000"/>
                </a:solidFill>
              </a:rPr>
              <a:t>Measuring, storing and analyzing Wi-Fi beacon packets’ RSSI values:</a:t>
            </a:r>
            <a:endParaRPr lang="en-US" dirty="0">
              <a:solidFill>
                <a:srgbClr val="000000"/>
              </a:solidFill>
            </a:endParaRPr>
          </a:p>
          <a:p>
            <a:pPr marL="933450" lvl="1" indent="-317500">
              <a:buSzPct val="58333"/>
            </a:pPr>
            <a:r>
              <a:rPr lang="en-US" dirty="0" smtClean="0"/>
              <a:t>In different scenarios:</a:t>
            </a:r>
            <a:endParaRPr lang="en-US" dirty="0"/>
          </a:p>
          <a:p>
            <a:pPr marL="1371600" lvl="2" indent="-317500" rtl="0">
              <a:buClr>
                <a:srgbClr val="333399"/>
              </a:buClr>
              <a:buSzPct val="58333"/>
              <a:buFont typeface="Arial"/>
              <a:buChar char="■"/>
            </a:pPr>
            <a:r>
              <a:rPr lang="en-US" dirty="0"/>
              <a:t>without controlled </a:t>
            </a:r>
            <a:r>
              <a:rPr lang="en-US" dirty="0" smtClean="0"/>
              <a:t>interferences and with minimized uncontrolled interference</a:t>
            </a:r>
            <a:endParaRPr lang="en-US" dirty="0"/>
          </a:p>
          <a:p>
            <a:pPr marL="1371600" lvl="2" indent="-317500" rtl="0">
              <a:buClr>
                <a:srgbClr val="333399"/>
              </a:buClr>
              <a:buSzPct val="58333"/>
              <a:buFont typeface="Arial"/>
              <a:buChar char="■"/>
            </a:pPr>
            <a:r>
              <a:rPr lang="en-US" dirty="0"/>
              <a:t>with controlled </a:t>
            </a:r>
            <a:r>
              <a:rPr lang="en-US" dirty="0" smtClean="0"/>
              <a:t>interferences:</a:t>
            </a:r>
          </a:p>
          <a:p>
            <a:pPr marL="1752600" lvl="3" indent="-317500">
              <a:buSzPct val="58333"/>
            </a:pPr>
            <a:r>
              <a:rPr lang="en-US" dirty="0" smtClean="0"/>
              <a:t>Different types of controlled interference</a:t>
            </a:r>
          </a:p>
          <a:p>
            <a:pPr marL="1752600" lvl="3" indent="-317500">
              <a:buSzPct val="58333"/>
            </a:pPr>
            <a:r>
              <a:rPr lang="en-US" dirty="0" smtClean="0"/>
              <a:t>Different amounts of controlled interference</a:t>
            </a:r>
            <a:endParaRPr lang="en-US" dirty="0"/>
          </a:p>
          <a:p>
            <a:pPr marL="914400" lvl="1" indent="-317500" rtl="0">
              <a:buClr>
                <a:srgbClr val="333399"/>
              </a:buClr>
              <a:buSzPct val="58333"/>
              <a:buFont typeface="Arial"/>
              <a:buChar char="■"/>
            </a:pPr>
            <a:r>
              <a:rPr lang="en-US" dirty="0" smtClean="0"/>
              <a:t>In two different </a:t>
            </a:r>
            <a:r>
              <a:rPr lang="en-US" dirty="0" err="1" smtClean="0"/>
              <a:t>testbeds</a:t>
            </a:r>
            <a:r>
              <a:rPr lang="en-US" dirty="0" smtClean="0"/>
              <a:t>:</a:t>
            </a:r>
            <a:endParaRPr lang="en-US" dirty="0"/>
          </a:p>
          <a:p>
            <a:pPr marL="1371600" lvl="2" indent="-317500" rtl="0">
              <a:buClr>
                <a:srgbClr val="333399"/>
              </a:buClr>
              <a:buSzPct val="58333"/>
              <a:buFont typeface="Arial"/>
              <a:buChar char="■"/>
            </a:pPr>
            <a:r>
              <a:rPr lang="en-US" dirty="0" smtClean="0"/>
              <a:t>TKN – TWIST </a:t>
            </a:r>
            <a:r>
              <a:rPr lang="en-US" dirty="0" err="1" smtClean="0"/>
              <a:t>testbed</a:t>
            </a:r>
            <a:endParaRPr lang="en-US" dirty="0"/>
          </a:p>
          <a:p>
            <a:pPr marL="1371600" lvl="2" indent="-317500" rtl="0">
              <a:buClr>
                <a:srgbClr val="333399"/>
              </a:buClr>
              <a:buSzPct val="58333"/>
              <a:buFont typeface="Arial"/>
              <a:buChar char="■"/>
            </a:pPr>
            <a:r>
              <a:rPr lang="en-US" dirty="0" err="1" smtClean="0"/>
              <a:t>iMinds</a:t>
            </a:r>
            <a:r>
              <a:rPr lang="en-US" dirty="0" smtClean="0"/>
              <a:t> – </a:t>
            </a:r>
            <a:r>
              <a:rPr lang="en-US" dirty="0"/>
              <a:t>w</a:t>
            </a:r>
            <a:r>
              <a:rPr lang="en-US" dirty="0" smtClean="0"/>
              <a:t>-</a:t>
            </a:r>
            <a:r>
              <a:rPr lang="en-US" dirty="0" err="1" smtClean="0"/>
              <a:t>iLab.t</a:t>
            </a:r>
            <a:r>
              <a:rPr lang="en-US" dirty="0" smtClean="0"/>
              <a:t> II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Initial implementation idea</a:t>
            </a:r>
            <a:endParaRPr lang="en-US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chemeClr val="dk2"/>
              </a:buClr>
              <a:buSzPct val="58333"/>
              <a:buFont typeface="Tahoma"/>
              <a:buChar char="■"/>
            </a:pPr>
            <a:r>
              <a:rPr lang="en-US" dirty="0" smtClean="0"/>
              <a:t>Robotic platform will be used for measuring in a precise and repeatable way:</a:t>
            </a:r>
          </a:p>
          <a:p>
            <a:pPr marL="914400" lvl="1" indent="-317500" rtl="0">
              <a:buClr>
                <a:schemeClr val="dk2"/>
              </a:buClr>
              <a:buSzPct val="58333"/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</a:rPr>
              <a:t>Robot </a:t>
            </a:r>
            <a:r>
              <a:rPr lang="en-US" dirty="0" smtClean="0">
                <a:solidFill>
                  <a:schemeClr val="dk1"/>
                </a:solidFill>
              </a:rPr>
              <a:t>will enable </a:t>
            </a:r>
            <a:r>
              <a:rPr lang="en-US" dirty="0" smtClean="0">
                <a:solidFill>
                  <a:schemeClr val="dk1"/>
                </a:solidFill>
              </a:rPr>
              <a:t>an automatic measurement survey</a:t>
            </a:r>
          </a:p>
          <a:p>
            <a:pPr marL="914400" lvl="1" indent="-317500" rtl="0">
              <a:buClr>
                <a:schemeClr val="dk2"/>
              </a:buClr>
              <a:buSzPct val="58333"/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</a:rPr>
              <a:t>Robot </a:t>
            </a:r>
            <a:r>
              <a:rPr lang="en-US" dirty="0" smtClean="0">
                <a:solidFill>
                  <a:schemeClr val="dk1"/>
                </a:solidFill>
              </a:rPr>
              <a:t>will provide </a:t>
            </a:r>
            <a:r>
              <a:rPr lang="en-US" dirty="0" smtClean="0">
                <a:solidFill>
                  <a:schemeClr val="dk1"/>
                </a:solidFill>
              </a:rPr>
              <a:t>accurate </a:t>
            </a:r>
            <a:r>
              <a:rPr lang="en-US" dirty="0" smtClean="0">
                <a:solidFill>
                  <a:schemeClr val="dk1"/>
                </a:solidFill>
              </a:rPr>
              <a:t>locations </a:t>
            </a:r>
            <a:r>
              <a:rPr lang="en-US" dirty="0" smtClean="0">
                <a:solidFill>
                  <a:schemeClr val="dk1"/>
                </a:solidFill>
              </a:rPr>
              <a:t>where measurements are taken</a:t>
            </a:r>
            <a:endParaRPr lang="en-US" dirty="0">
              <a:solidFill>
                <a:schemeClr val="dk1"/>
              </a:solidFill>
            </a:endParaRPr>
          </a:p>
          <a:p>
            <a:pPr marL="438150" indent="-317500">
              <a:buClr>
                <a:schemeClr val="dk2"/>
              </a:buClr>
              <a:buSzPct val="58333"/>
              <a:buFont typeface="Arial"/>
              <a:buChar char="■"/>
            </a:pPr>
            <a:r>
              <a:rPr lang="en-US" dirty="0" smtClean="0"/>
              <a:t>Storage of the data using web service (R2DM) implemented for the EVARILOS project</a:t>
            </a:r>
          </a:p>
          <a:p>
            <a:pPr marL="438150" indent="-317500">
              <a:buClr>
                <a:schemeClr val="dk2"/>
              </a:buClr>
              <a:buSzPct val="58333"/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</a:rPr>
              <a:t>Interference generation using different devices:</a:t>
            </a:r>
          </a:p>
          <a:p>
            <a:pPr marL="914400" lvl="1" indent="-317500">
              <a:buClr>
                <a:schemeClr val="dk2"/>
              </a:buClr>
              <a:buSzPct val="58333"/>
            </a:pPr>
            <a:r>
              <a:rPr lang="en-US" dirty="0" smtClean="0">
                <a:solidFill>
                  <a:schemeClr val="dk1"/>
                </a:solidFill>
              </a:rPr>
              <a:t>Wi-Fi routers – generation of the Wi-Fi traffic or jamming on the Wi-Fi channels</a:t>
            </a:r>
          </a:p>
          <a:p>
            <a:pPr marL="914400" lvl="1" indent="-317500">
              <a:buClr>
                <a:schemeClr val="dk2"/>
              </a:buClr>
              <a:buSzPct val="58333"/>
            </a:pPr>
            <a:r>
              <a:rPr lang="en-US" dirty="0" err="1" smtClean="0">
                <a:solidFill>
                  <a:schemeClr val="dk1"/>
                </a:solidFill>
              </a:rPr>
              <a:t>ZigBee</a:t>
            </a:r>
            <a:r>
              <a:rPr lang="en-US" dirty="0" smtClean="0">
                <a:solidFill>
                  <a:schemeClr val="dk1"/>
                </a:solidFill>
              </a:rPr>
              <a:t> nodes – generation of the </a:t>
            </a:r>
            <a:r>
              <a:rPr lang="en-US" dirty="0" err="1" smtClean="0">
                <a:solidFill>
                  <a:schemeClr val="dk1"/>
                </a:solidFill>
              </a:rPr>
              <a:t>ZigBee</a:t>
            </a:r>
            <a:r>
              <a:rPr lang="en-US" dirty="0" smtClean="0">
                <a:solidFill>
                  <a:schemeClr val="dk1"/>
                </a:solidFill>
              </a:rPr>
              <a:t> (IEEE 802.15.4) traffic or jamming on the </a:t>
            </a:r>
            <a:r>
              <a:rPr lang="en-US" dirty="0" err="1" smtClean="0">
                <a:solidFill>
                  <a:schemeClr val="dk1"/>
                </a:solidFill>
              </a:rPr>
              <a:t>ZigBee</a:t>
            </a:r>
            <a:r>
              <a:rPr lang="en-US" dirty="0" smtClean="0">
                <a:solidFill>
                  <a:schemeClr val="dk1"/>
                </a:solidFill>
              </a:rPr>
              <a:t> channels</a:t>
            </a:r>
          </a:p>
          <a:p>
            <a:pPr marL="914400" lvl="1" indent="-317500">
              <a:buClr>
                <a:schemeClr val="dk2"/>
              </a:buClr>
              <a:buSzPct val="58333"/>
            </a:pPr>
            <a:r>
              <a:rPr lang="en-US" dirty="0" smtClean="0">
                <a:solidFill>
                  <a:schemeClr val="dk1"/>
                </a:solidFill>
              </a:rPr>
              <a:t>Signal generator – generation of microwave or </a:t>
            </a:r>
            <a:r>
              <a:rPr lang="en-US" dirty="0">
                <a:solidFill>
                  <a:schemeClr val="dk1"/>
                </a:solidFill>
              </a:rPr>
              <a:t>B</a:t>
            </a:r>
            <a:r>
              <a:rPr lang="en-US" dirty="0" smtClean="0">
                <a:solidFill>
                  <a:schemeClr val="dk1"/>
                </a:solidFill>
              </a:rPr>
              <a:t>luetooth interference  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Implementation 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Envisioned Components: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3-11-03 at 5.4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32"/>
            <a:ext cx="9144000" cy="43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Expected Results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/>
              <a:t>Expected result is a database of the beacon packets’ RSSI measurements collected in different </a:t>
            </a:r>
            <a:r>
              <a:rPr lang="en-US" dirty="0" err="1" smtClean="0"/>
              <a:t>testbeds</a:t>
            </a:r>
            <a:r>
              <a:rPr lang="en-US" dirty="0" smtClean="0"/>
              <a:t>, at various locations and in different scenarios </a:t>
            </a:r>
          </a:p>
          <a:p>
            <a:pPr marL="457200" lvl="0" indent="-31750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/>
              <a:t>Analysis of the results:</a:t>
            </a:r>
            <a:endParaRPr lang="en-US" dirty="0"/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/>
              <a:t>Calculation of statistical data describing the results, e.g. mean value and standard deviation</a:t>
            </a:r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/>
              <a:t>Graphical presentation of the results</a:t>
            </a:r>
          </a:p>
          <a:p>
            <a:pPr marL="933450" lvl="1" indent="-317500">
              <a:buSzPct val="58333"/>
              <a:buFont typeface="Tahoma"/>
              <a:buChar char="■"/>
            </a:pPr>
            <a:r>
              <a:rPr lang="en-US" dirty="0" smtClean="0"/>
              <a:t>Capturing the changes of RSSI values due to interference, different chipsets</a:t>
            </a:r>
            <a:r>
              <a:rPr lang="en-US" dirty="0"/>
              <a:t> </a:t>
            </a:r>
            <a:r>
              <a:rPr lang="en-US" dirty="0" smtClean="0"/>
              <a:t>and distance </a:t>
            </a:r>
          </a:p>
          <a:p>
            <a:pPr marL="933450" lvl="1" indent="-317500">
              <a:buSzPct val="58333"/>
              <a:buFont typeface="Tahoma"/>
              <a:buChar char="■"/>
            </a:pPr>
            <a:endParaRPr lang="en-US" dirty="0"/>
          </a:p>
          <a:p>
            <a:pPr marL="457200" indent="-317500">
              <a:buSzPct val="58333"/>
            </a:pPr>
            <a:r>
              <a:rPr lang="en-US" dirty="0" smtClean="0"/>
              <a:t>Is there a </a:t>
            </a:r>
            <a:r>
              <a:rPr lang="en-US" dirty="0" smtClean="0">
                <a:solidFill>
                  <a:srgbClr val="FF0000"/>
                </a:solidFill>
              </a:rPr>
              <a:t>pattern??</a:t>
            </a:r>
            <a:r>
              <a:rPr lang="en-US" dirty="0" smtClean="0"/>
              <a:t> </a:t>
            </a:r>
          </a:p>
        </p:txBody>
      </p:sp>
      <p:pic>
        <p:nvPicPr>
          <p:cNvPr id="2" name="Picture 1" descr="Screen Shot 2013-11-03 at 5.38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47" y="3976544"/>
            <a:ext cx="2565004" cy="21290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17562" y="150811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Time Plan</a:t>
            </a:r>
            <a:endParaRPr lang="en-US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>
                <a:solidFill>
                  <a:srgbClr val="0D0D0D"/>
                </a:solidFill>
              </a:rPr>
              <a:t>16.10.2013 </a:t>
            </a:r>
            <a:r>
              <a:rPr lang="en-US" smtClean="0">
                <a:solidFill>
                  <a:srgbClr val="0D0D0D"/>
                </a:solidFill>
              </a:rPr>
              <a:t>– Project </a:t>
            </a:r>
            <a:r>
              <a:rPr lang="en-US" dirty="0">
                <a:solidFill>
                  <a:srgbClr val="0D0D0D"/>
                </a:solidFill>
              </a:rPr>
              <a:t>Introduction </a:t>
            </a:r>
            <a:endParaRPr lang="en-US" dirty="0" smtClean="0">
              <a:solidFill>
                <a:srgbClr val="0D0D0D"/>
              </a:solidFill>
            </a:endParaRP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04.11.2013 – Project Presentation     </a:t>
            </a:r>
            <a:endParaRPr lang="en-US" dirty="0">
              <a:solidFill>
                <a:schemeClr val="dk2"/>
              </a:solidFill>
            </a:endParaRPr>
          </a:p>
          <a:p>
            <a:pPr marL="457200" lvl="0" indent="-317500" rtl="0">
              <a:buClr>
                <a:srgbClr val="980000"/>
              </a:buClr>
              <a:buSzPct val="58333"/>
              <a:buFont typeface="Tahoma"/>
              <a:buChar char="■"/>
            </a:pPr>
            <a:r>
              <a:rPr lang="en-US" dirty="0">
                <a:solidFill>
                  <a:srgbClr val="980000"/>
                </a:solidFill>
              </a:rPr>
              <a:t>3 </a:t>
            </a:r>
            <a:r>
              <a:rPr lang="en-US" dirty="0" smtClean="0">
                <a:solidFill>
                  <a:srgbClr val="980000"/>
                </a:solidFill>
              </a:rPr>
              <a:t>weeks – Experiments preparation, defining the scenarios, locations, interference types and parameters, etc.</a:t>
            </a:r>
            <a:endParaRPr lang="en-US" dirty="0">
              <a:solidFill>
                <a:srgbClr val="980000"/>
              </a:solidFill>
            </a:endParaRPr>
          </a:p>
          <a:p>
            <a:pPr marL="457200" lvl="0" indent="-317500">
              <a:buClr>
                <a:srgbClr val="980000"/>
              </a:buClr>
              <a:buSzPct val="58333"/>
            </a:pPr>
            <a:r>
              <a:rPr lang="en-US" dirty="0">
                <a:solidFill>
                  <a:srgbClr val="980000"/>
                </a:solidFill>
              </a:rPr>
              <a:t>25.11.2013 – 1st Milestone</a:t>
            </a:r>
          </a:p>
          <a:p>
            <a:pPr marL="457200" lvl="0" indent="-317500" rtl="0">
              <a:buClr>
                <a:srgbClr val="980000"/>
              </a:buClr>
              <a:buSzPct val="58333"/>
              <a:buFont typeface="Tahoma"/>
              <a:buChar char="■"/>
            </a:pPr>
            <a:r>
              <a:rPr lang="en-US" dirty="0">
                <a:solidFill>
                  <a:srgbClr val="980000"/>
                </a:solidFill>
              </a:rPr>
              <a:t>3 weeks </a:t>
            </a:r>
            <a:r>
              <a:rPr lang="en-US" dirty="0" smtClean="0">
                <a:solidFill>
                  <a:srgbClr val="980000"/>
                </a:solidFill>
              </a:rPr>
              <a:t>– Experiments, measurements</a:t>
            </a:r>
            <a:endParaRPr lang="en-US" dirty="0">
              <a:solidFill>
                <a:srgbClr val="980000"/>
              </a:solidFill>
            </a:endParaRPr>
          </a:p>
          <a:p>
            <a:pPr marL="457200" lvl="0" indent="-317500" rtl="0">
              <a:buClr>
                <a:srgbClr val="980000"/>
              </a:buClr>
              <a:buSzPct val="58333"/>
              <a:buFont typeface="Tahoma"/>
              <a:buChar char="■"/>
            </a:pPr>
            <a:r>
              <a:rPr lang="en-US" dirty="0">
                <a:solidFill>
                  <a:srgbClr val="980000"/>
                </a:solidFill>
              </a:rPr>
              <a:t>23.12.2013 - 2nd Milestone</a:t>
            </a:r>
          </a:p>
          <a:p>
            <a:pPr marL="457200" lvl="0" indent="-317500">
              <a:buClr>
                <a:srgbClr val="980000"/>
              </a:buClr>
              <a:buSzPct val="58333"/>
            </a:pPr>
            <a:r>
              <a:rPr lang="en-US" dirty="0">
                <a:solidFill>
                  <a:srgbClr val="980000"/>
                </a:solidFill>
              </a:rPr>
              <a:t>3 weeks – </a:t>
            </a:r>
            <a:r>
              <a:rPr lang="en-US" dirty="0" smtClean="0">
                <a:solidFill>
                  <a:srgbClr val="980000"/>
                </a:solidFill>
              </a:rPr>
              <a:t>Analyzing </a:t>
            </a:r>
            <a:r>
              <a:rPr lang="en-US" dirty="0">
                <a:solidFill>
                  <a:srgbClr val="980000"/>
                </a:solidFill>
              </a:rPr>
              <a:t>the </a:t>
            </a:r>
            <a:r>
              <a:rPr lang="en-US" dirty="0" smtClean="0">
                <a:solidFill>
                  <a:srgbClr val="980000"/>
                </a:solidFill>
              </a:rPr>
              <a:t>achieved results, calculation of the statistical data, presentation of the results </a:t>
            </a:r>
            <a:endParaRPr lang="en-US" dirty="0">
              <a:solidFill>
                <a:srgbClr val="980000"/>
              </a:solidFill>
            </a:endParaRPr>
          </a:p>
          <a:p>
            <a:pPr marL="457200" lvl="0" indent="-317500" rtl="0">
              <a:buClr>
                <a:srgbClr val="980000"/>
              </a:buClr>
              <a:buSzPct val="58333"/>
              <a:buFont typeface="Tahoma"/>
              <a:buChar char="■"/>
            </a:pPr>
            <a:r>
              <a:rPr lang="en-US" dirty="0">
                <a:solidFill>
                  <a:srgbClr val="980000"/>
                </a:solidFill>
              </a:rPr>
              <a:t>20.1.2014 </a:t>
            </a:r>
            <a:r>
              <a:rPr lang="en-US" dirty="0" smtClean="0">
                <a:solidFill>
                  <a:srgbClr val="980000"/>
                </a:solidFill>
              </a:rPr>
              <a:t>– </a:t>
            </a:r>
            <a:r>
              <a:rPr lang="en-US" dirty="0">
                <a:solidFill>
                  <a:srgbClr val="980000"/>
                </a:solidFill>
              </a:rPr>
              <a:t>Final </a:t>
            </a:r>
            <a:r>
              <a:rPr lang="en-US" dirty="0" smtClean="0">
                <a:solidFill>
                  <a:srgbClr val="980000"/>
                </a:solidFill>
              </a:rPr>
              <a:t>presentation</a:t>
            </a:r>
            <a:endParaRPr lang="en-US" dirty="0">
              <a:solidFill>
                <a:srgbClr val="980000"/>
              </a:solidFill>
            </a:endParaRPr>
          </a:p>
          <a:p>
            <a:pPr marL="457200" lvl="0" indent="-317500">
              <a:buClr>
                <a:srgbClr val="980000"/>
              </a:buClr>
              <a:buSzPct val="58333"/>
              <a:buFont typeface="Tahoma"/>
              <a:buChar char="■"/>
            </a:pPr>
            <a:r>
              <a:rPr lang="en-US" dirty="0">
                <a:solidFill>
                  <a:srgbClr val="980000"/>
                </a:solidFill>
              </a:rPr>
              <a:t>27.1.2014 </a:t>
            </a:r>
            <a:r>
              <a:rPr lang="en-US" dirty="0" smtClean="0">
                <a:solidFill>
                  <a:srgbClr val="980000"/>
                </a:solidFill>
              </a:rPr>
              <a:t>– </a:t>
            </a:r>
            <a:r>
              <a:rPr lang="en-US" dirty="0">
                <a:solidFill>
                  <a:srgbClr val="980000"/>
                </a:solidFill>
              </a:rPr>
              <a:t>Submission </a:t>
            </a:r>
            <a:endParaRPr lang="en-US" dirty="0" smtClean="0">
              <a:solidFill>
                <a:srgbClr val="98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775</Words>
  <Application>Microsoft Macintosh PowerPoint</Application>
  <PresentationFormat>On-screen Show (4:3)</PresentationFormat>
  <Paragraphs>93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Leere Präsentation</vt:lpstr>
      <vt:lpstr>Variations in Wi-Fi Beacon Packets RSSIs due to interference from different Wi-Fi devices and the usage of different chipset</vt:lpstr>
      <vt:lpstr>Outline</vt:lpstr>
      <vt:lpstr>Introduction</vt:lpstr>
      <vt:lpstr>Problem Statement</vt:lpstr>
      <vt:lpstr>Initial Design Idea</vt:lpstr>
      <vt:lpstr>Initial implementation idea</vt:lpstr>
      <vt:lpstr>Initial Implementation Idea</vt:lpstr>
      <vt:lpstr>Expected Results</vt:lpstr>
      <vt:lpstr>Time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Variations in Wi-Fi Beacon Packets RSSIs due to interference from different Wi-Fi devices and the usage of different chipset</dc:title>
  <cp:lastModifiedBy>bla bla</cp:lastModifiedBy>
  <cp:revision>7</cp:revision>
  <dcterms:modified xsi:type="dcterms:W3CDTF">2013-11-03T16:55:07Z</dcterms:modified>
</cp:coreProperties>
</file>