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03561" cy="550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59237" y="0"/>
            <a:ext cx="3022598" cy="550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79487" y="787400"/>
            <a:ext cx="5130800" cy="3848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2075" cy="46370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42485"/>
            <a:ext cx="3103561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59237" y="9742485"/>
            <a:ext cx="3022598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6248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2075" cy="46370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8" cy="46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787400"/>
            <a:ext cx="5130800" cy="38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979487" y="787400"/>
            <a:ext cx="5130899" cy="3848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979487" y="787400"/>
            <a:ext cx="5130899" cy="3848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79487" y="787400"/>
            <a:ext cx="5130899" cy="3848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9" cy="463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979487" y="787400"/>
            <a:ext cx="5130800" cy="3848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8" cy="46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/>
              <a:t>Approximate Schedule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979487" y="787400"/>
            <a:ext cx="5130800" cy="3848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55675" y="4870450"/>
            <a:ext cx="5171998" cy="46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/>
              <a:t>Question?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35000" y="1876425"/>
            <a:ext cx="31750" cy="10525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 flipH="1">
            <a:off x="315912" y="2698748"/>
            <a:ext cx="8693150" cy="5555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35087" y="2933700"/>
            <a:ext cx="6400799" cy="2052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1079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1pPr>
            <a:lvl2pPr marL="762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8250" marR="0" indent="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19250" marR="0" indent="57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00250" marR="0" indent="57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381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6pPr>
            <a:lvl7pPr marL="2762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7pPr>
            <a:lvl8pPr marL="3143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8pPr>
            <a:lvl9pPr marL="3524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211358" y="5143985"/>
            <a:ext cx="4648198" cy="838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Telecommunication Networks Group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Technische Universität Berlin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15735" y="5143985"/>
            <a:ext cx="874712" cy="722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1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611" cy="519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1079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62000" indent="25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/>
            </a:lvl2pPr>
            <a:lvl3pPr marL="1238250" indent="317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/>
            </a:lvl3pPr>
            <a:lvl4pPr marL="1619250" indent="5715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/>
            </a:lvl4pPr>
            <a:lvl5pPr marL="2000250" indent="5715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/>
            </a:lvl5pPr>
            <a:lvl6pPr marL="2381250" indent="1841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62250" indent="1841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143250" indent="1841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524250" indent="1841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762000" y="133350"/>
            <a:ext cx="31750" cy="10525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442912" y="77152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1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611" cy="519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1079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1pPr>
            <a:lvl2pPr marL="762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8250" marR="0" indent="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19250" marR="0" indent="57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00250" marR="0" indent="57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381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6pPr>
            <a:lvl7pPr marL="2762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7pPr>
            <a:lvl8pPr marL="3143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8pPr>
            <a:lvl9pPr marL="3524250" marR="0" indent="184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457200" y="61722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6003925" y="6210300"/>
            <a:ext cx="2574924" cy="519112"/>
            <a:chOff x="6003925" y="6134100"/>
            <a:chExt cx="2574924" cy="519112"/>
          </a:xfrm>
        </p:grpSpPr>
        <p:sp>
          <p:nvSpPr>
            <p:cNvPr id="15" name="Shape 15"/>
            <p:cNvSpPr txBox="1"/>
            <p:nvPr/>
          </p:nvSpPr>
          <p:spPr>
            <a:xfrm>
              <a:off x="6003925" y="6134100"/>
              <a:ext cx="839787" cy="5191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0000"/>
                </a:buClr>
                <a:buSzPct val="25000"/>
                <a:buFont typeface="Tahoma"/>
                <a:buNone/>
              </a:pPr>
              <a:r>
                <a:rPr lang="en-US" sz="2800" b="0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  <a:t>TKN</a:t>
              </a: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6851650" y="6170612"/>
              <a:ext cx="1727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0000"/>
                </a:buClr>
                <a:buSzPct val="25000"/>
                <a:buFont typeface="Tahoma"/>
                <a:buNone/>
              </a:pPr>
              <a:r>
                <a:rPr lang="en-US" sz="1200" b="1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  <a:t>Telecommunication </a:t>
              </a:r>
              <a:br>
                <a:rPr lang="en-US" sz="1200" b="1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</a:br>
              <a:r>
                <a:rPr lang="en-US" sz="1200" b="1" i="0" u="none" strike="noStrike" cap="none" baseline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  <a:t>Networks Group</a:t>
              </a:r>
            </a:p>
          </p:txBody>
        </p:sp>
      </p:grpSp>
      <p:pic>
        <p:nvPicPr>
          <p:cNvPr id="17" name="Shape 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0375" y="6276975"/>
            <a:ext cx="465134" cy="384174"/>
          </a:xfrm>
          <a:prstGeom prst="rect">
            <a:avLst/>
          </a:prstGeom>
        </p:spPr>
      </p:pic>
      <p:sp>
        <p:nvSpPr>
          <p:cNvPr id="18" name="Shape 18"/>
          <p:cNvSpPr txBox="1"/>
          <p:nvPr/>
        </p:nvSpPr>
        <p:spPr>
          <a:xfrm>
            <a:off x="1300162" y="6315075"/>
            <a:ext cx="4572000" cy="3365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Variations in RSSI Values due to Interference  		       	    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lang="en-US" sz="2400" b="0" i="0" u="none" strike="noStrike" cap="none" baseline="0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Variations in Wi-Fi Beacon Packets RSSIs due to </a:t>
            </a:r>
            <a:r>
              <a:rPr lang="en-US" sz="2400" b="0" i="0" u="none" strike="noStrike" cap="none" baseline="0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Different Types </a:t>
            </a:r>
            <a:r>
              <a:rPr lang="en-US" sz="2400" dirty="0" smtClean="0"/>
              <a:t>of </a:t>
            </a:r>
            <a:r>
              <a:rPr lang="en-US" sz="2400" b="0" i="0" u="none" strike="noStrike" cap="none" baseline="0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Interference </a:t>
            </a:r>
            <a:endParaRPr lang="en-US" sz="2400" b="0" i="0" u="none" strike="noStrike" cap="none" baseline="0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331912" y="3009650"/>
            <a:ext cx="6400799" cy="1974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Aravinth, S. Panchadcharam</a:t>
            </a:r>
          </a:p>
          <a:p>
            <a:endParaRPr lang="en-US" sz="18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Supervisors: </a:t>
            </a:r>
          </a:p>
          <a:p>
            <a:pPr marL="285750" marR="0" lvl="0" indent="-196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Dr. Arash Behboodi </a:t>
            </a:r>
          </a:p>
          <a:p>
            <a:pPr marL="285750" marR="0" lvl="0" indent="-196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Filip Lemic </a:t>
            </a:r>
          </a:p>
          <a:p>
            <a:endParaRPr lang="en-US" sz="18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Outline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1"/>
              <a:buFont typeface="Tahoma"/>
              <a:buChar char="■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Introduction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 dirty="0">
                <a:rtl val="0"/>
              </a:rPr>
              <a:t>Raw Data Visualization </a:t>
            </a:r>
            <a:r>
              <a:rPr lang="en-US" dirty="0" smtClean="0">
                <a:rtl val="0"/>
              </a:rPr>
              <a:t>Tool + Short DEMO</a:t>
            </a:r>
            <a:endParaRPr lang="en-US" dirty="0"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1"/>
              <a:buFont typeface="Tahoma"/>
              <a:buChar char="■"/>
            </a:pPr>
            <a:r>
              <a:rPr lang="en-US" dirty="0" smtClean="0">
                <a:rtl val="0"/>
              </a:rPr>
              <a:t>Experiments </a:t>
            </a:r>
            <a:r>
              <a:rPr lang="en-US" dirty="0">
                <a:rtl val="0"/>
              </a:rPr>
              <a:t>without Interferences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1"/>
              <a:buFont typeface="Tahoma"/>
              <a:buChar char="■"/>
            </a:pPr>
            <a:r>
              <a:rPr lang="en-US" dirty="0">
                <a:rtl val="0"/>
              </a:rPr>
              <a:t>Repeatability of </a:t>
            </a:r>
            <a:r>
              <a:rPr lang="en-US" dirty="0" smtClean="0">
                <a:rtl val="0"/>
              </a:rPr>
              <a:t>Experiments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1"/>
              <a:buFont typeface="Tahoma"/>
              <a:buChar char="■"/>
            </a:pPr>
            <a:r>
              <a:rPr lang="en-US" dirty="0" smtClean="0"/>
              <a:t>Initial Interference Scenarios</a:t>
            </a:r>
            <a:endParaRPr lang="en-US" dirty="0"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1"/>
              <a:buFont typeface="Tahoma"/>
              <a:buChar char="■"/>
            </a:pPr>
            <a:r>
              <a:rPr lang="en-US" dirty="0">
                <a:rtl val="0"/>
              </a:rPr>
              <a:t>Initial Experiments with Interferences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1"/>
              <a:buFont typeface="Tahoma"/>
              <a:buChar char="■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Schedule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58331"/>
              <a:buFont typeface="Tahoma"/>
              <a:buChar char="■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Introduction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
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ahoma"/>
              <a:buChar char="■"/>
            </a:pPr>
            <a:r>
              <a:rPr lang="en-US" dirty="0"/>
              <a:t>RSSI:</a:t>
            </a:r>
            <a:r>
              <a:rPr lang="en-US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b="1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Received Signal Strength </a:t>
            </a:r>
            <a:r>
              <a:rPr lang="en-US" b="1" i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Indicator</a:t>
            </a:r>
          </a:p>
          <a:p>
            <a:pPr marL="933450" lvl="1" indent="-381000">
              <a:spcBef>
                <a:spcPts val="0"/>
              </a:spcBef>
              <a:buClr>
                <a:schemeClr val="dk2"/>
              </a:buClr>
              <a:buSzPct val="100000"/>
              <a:buFont typeface="Tahoma"/>
              <a:buChar char="■"/>
            </a:pP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Indicator of the 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power of </a:t>
            </a: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received signal</a:t>
            </a:r>
          </a:p>
          <a:p>
            <a:pPr marL="933450" lvl="1" indent="-381000">
              <a:spcBef>
                <a:spcPts val="0"/>
              </a:spcBef>
              <a:buClr>
                <a:schemeClr val="dk2"/>
              </a:buClr>
              <a:buSzPct val="100000"/>
              <a:buFont typeface="Tahoma"/>
              <a:buChar char="■"/>
            </a:pP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Indicated by the receiver device</a:t>
            </a: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1"/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81000" rtl="0">
              <a:buClr>
                <a:schemeClr val="dk2"/>
              </a:buClr>
              <a:buSzPct val="100000"/>
              <a:buFont typeface="Tahoma"/>
              <a:buChar char="■"/>
            </a:pPr>
            <a:r>
              <a:rPr lang="en-US" dirty="0"/>
              <a:t>GOAL:</a:t>
            </a:r>
          </a:p>
          <a:p>
            <a:pPr marL="914400" lvl="1" indent="-355600" rtl="0">
              <a:buClr>
                <a:schemeClr val="dk2"/>
              </a:buClr>
              <a:buSzPct val="83333"/>
              <a:buFont typeface="Arial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Examine how RSSI </a:t>
            </a:r>
            <a:r>
              <a:rPr lang="en-US" sz="2400" dirty="0" smtClean="0">
                <a:solidFill>
                  <a:schemeClr val="dk1"/>
                </a:solidFill>
              </a:rPr>
              <a:t>values </a:t>
            </a:r>
            <a:r>
              <a:rPr lang="en-US" sz="2400" dirty="0">
                <a:solidFill>
                  <a:schemeClr val="dk1"/>
                </a:solidFill>
              </a:rPr>
              <a:t>are changed due to various </a:t>
            </a:r>
            <a:r>
              <a:rPr lang="en-US" sz="2400" dirty="0">
                <a:solidFill>
                  <a:schemeClr val="dk1"/>
                </a:solidFill>
              </a:rPr>
              <a:t>i</a:t>
            </a:r>
            <a:r>
              <a:rPr lang="en-US" sz="2400" dirty="0" smtClean="0">
                <a:solidFill>
                  <a:schemeClr val="dk1"/>
                </a:solidFill>
              </a:rPr>
              <a:t>nterference types at different locations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/>
              <a:t>Raw Data Visualization Tool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3011" y="1186414"/>
            <a:ext cx="8550951" cy="46066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Experiments without Interferences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-US"/>
              <a:t>Scenario : 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/>
              <a:t>20 measurement points are defined in the 2nd floor of TWIST Testbed as shown below</a:t>
            </a:r>
          </a:p>
          <a:p>
            <a:endParaRPr lang="en-US"/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43950" y="2248100"/>
            <a:ext cx="6966412" cy="38574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Experiments without Interferences</a:t>
            </a:r>
          </a:p>
          <a:p>
            <a:endParaRPr lang="en-US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Laptop with a </a:t>
            </a:r>
            <a:r>
              <a:rPr lang="en-US" dirty="0" err="1"/>
              <a:t>WiFi</a:t>
            </a:r>
            <a:r>
              <a:rPr lang="en-US" dirty="0"/>
              <a:t> Adapter is positioned at the measurement points using a Robot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It is also equipped with </a:t>
            </a:r>
            <a:r>
              <a:rPr lang="en-US" dirty="0" err="1"/>
              <a:t>WiSpy</a:t>
            </a:r>
            <a:r>
              <a:rPr lang="en-US" dirty="0"/>
              <a:t> to the measure wireless spectrum 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At every measurement point 20 scans of </a:t>
            </a:r>
            <a:r>
              <a:rPr lang="en-US" dirty="0" err="1"/>
              <a:t>WiFi</a:t>
            </a:r>
            <a:r>
              <a:rPr lang="en-US" dirty="0"/>
              <a:t> Access Points available in the environment are done and RSSI values are stored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Experiments are carried out in the afternoons of Saturday when uncontrolled interferences are minimal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 dirty="0"/>
              <a:t>This experiment is repeated once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Initial Experiments with Interferences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-US"/>
              <a:t>Scenario :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/>
              <a:t>20 measurement points are defined in the 2nd floor of TWIST Testbed as shown in the slide 5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/>
              <a:t>Controlled interference are generated using IEEE 802.15.4 carrier jammer application with the transmission power of 0 dBm on the channel 22 (2460 MHz) 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/>
              <a:t>5 of IEEE 802.15.4 Tmote Sky nodes are used as jamming sources</a:t>
            </a:r>
          </a:p>
          <a:p>
            <a:pPr marL="457200" lvl="0" indent="-317500" rtl="0">
              <a:buClr>
                <a:srgbClr val="333399"/>
              </a:buClr>
              <a:buSzPct val="58333"/>
              <a:buFont typeface="Tahoma"/>
              <a:buChar char="■"/>
            </a:pPr>
            <a:r>
              <a:rPr lang="en-US"/>
              <a:t>At every measurement point 40 scans are done and RSSI values are stored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Time Plan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16.10.2013 – Project Introduction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04.11.2013 – Project Presentation    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3 weeks – Development of graphical presentation tool, experiments preparation, defining the scenarios, locations, interference types, etc.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27.11.2013 – 1st Milestone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58332"/>
              <a:buFont typeface="Tahoma"/>
              <a:buChar char="■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3 weeks – Experiments, measurements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58332"/>
              <a:buFont typeface="Tahoma"/>
              <a:buChar char="■"/>
            </a:pPr>
            <a:r>
              <a:rPr lang="en-US">
                <a:solidFill>
                  <a:srgbClr val="000000"/>
                </a:solidFill>
                <a:rtl val="0"/>
              </a:rPr>
              <a:t>15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.</a:t>
            </a:r>
            <a:r>
              <a:rPr lang="en-US">
                <a:solidFill>
                  <a:srgbClr val="000000"/>
                </a:solidFill>
                <a:rtl val="0"/>
              </a:rPr>
              <a:t>01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.201</a:t>
            </a:r>
            <a:r>
              <a:rPr lang="en-US">
                <a:solidFill>
                  <a:srgbClr val="000000"/>
                </a:solidFill>
                <a:rtl val="0"/>
              </a:rPr>
              <a:t>4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 - 2nd Milestone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 sz="2400" b="0" i="0" u="none" strike="noStrike" cap="none" baseline="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3 weeks – Analyzing the achieved results, calculation of the statistical data, presentation of the results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>
                <a:solidFill>
                  <a:srgbClr val="980000"/>
                </a:solidFill>
                <a:rtl val="0"/>
              </a:rPr>
              <a:t>1</a:t>
            </a:r>
            <a:r>
              <a:rPr lang="en-US" sz="2400" b="0" i="0" u="none" strike="noStrike" cap="none" baseline="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0.</a:t>
            </a:r>
            <a:r>
              <a:rPr lang="en-US">
                <a:solidFill>
                  <a:srgbClr val="980000"/>
                </a:solidFill>
                <a:rtl val="0"/>
              </a:rPr>
              <a:t>2</a:t>
            </a:r>
            <a:r>
              <a:rPr lang="en-US" sz="2400" b="0" i="0" u="none" strike="noStrike" cap="none" baseline="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.2014 – Final presentation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58332"/>
              <a:buFont typeface="Tahoma"/>
              <a:buChar char="■"/>
            </a:pPr>
            <a:r>
              <a:rPr lang="en-US" sz="2400" b="0" i="0" u="none" strike="noStrike" cap="none" baseline="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27.</a:t>
            </a:r>
            <a:r>
              <a:rPr lang="en-US">
                <a:solidFill>
                  <a:srgbClr val="980000"/>
                </a:solidFill>
                <a:rtl val="0"/>
              </a:rPr>
              <a:t>2</a:t>
            </a:r>
            <a:r>
              <a:rPr lang="en-US" sz="2400" b="0" i="0" u="none" strike="noStrike" cap="none" baseline="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.2014 – Submission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17562" y="150809"/>
            <a:ext cx="81264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81062" y="914400"/>
            <a:ext cx="7821599" cy="519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196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lang="en-US" sz="30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 </a:t>
            </a:r>
          </a:p>
          <a:p>
            <a:endParaRPr lang="en-US" sz="3000" b="0" i="0" u="none" strike="noStrike" cap="none" baseline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endParaRPr lang="en-US" sz="3000" b="0" i="0" u="none" strike="noStrike" cap="none" baseline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285750" marR="0" lvl="0" indent="-19685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Thanks for your attention!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300</Words>
  <Application>Microsoft Macintosh PowerPoint</Application>
  <PresentationFormat>On-screen Show (4:3)</PresentationFormat>
  <Paragraphs>56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Leere Präsentation</vt:lpstr>
      <vt:lpstr>Variations in Wi-Fi Beacon Packets RSSIs due to Different Types of Interference </vt:lpstr>
      <vt:lpstr>Outline</vt:lpstr>
      <vt:lpstr>Introduction</vt:lpstr>
      <vt:lpstr>Raw Data Visualization Tool</vt:lpstr>
      <vt:lpstr>Experiments without Interferences</vt:lpstr>
      <vt:lpstr>Experiments without Interferences </vt:lpstr>
      <vt:lpstr>Initial Experiments with Interferences</vt:lpstr>
      <vt:lpstr>Time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Variations in Wi-Fi Beacon Packets RSSIs due to Different Types of Interference </dc:title>
  <cp:lastModifiedBy>bla bla</cp:lastModifiedBy>
  <cp:revision>3</cp:revision>
  <dcterms:modified xsi:type="dcterms:W3CDTF">2014-01-15T10:44:07Z</dcterms:modified>
</cp:coreProperties>
</file>