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10234600" cx="70993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550861" cx="31035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4059237"/>
            <a:ext cy="550861" cx="30225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787400" x="979487"/>
            <a:ext cy="3848099" cx="5130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870450" x="955675"/>
            <a:ext cy="4637084" cx="51720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9742485" x="0"/>
            <a:ext cy="469899" cx="31035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9742485" x="4059237"/>
            <a:ext cy="469899" cx="30225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870450" x="955675"/>
            <a:ext cy="4637084" cx="51720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y="787400" x="979487"/>
            <a:ext cy="3848099" cx="5130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787400" x="979487"/>
            <a:ext cy="3848099" cx="5130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870450" x="955675"/>
            <a:ext cy="4637099" cx="51719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Font typeface="Arial"/>
              <a:buNone/>
            </a:pPr>
            <a:r>
              <a:rPr strike="noStrike" u="none" b="0" cap="none" baseline="0" sz="1800" lang="en-US" i="0"/>
              <a:t>Question?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87400" x="979487"/>
            <a:ext cy="3848099" cx="5130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70450" x="955675"/>
            <a:ext cy="4637099" cx="51719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87400" x="979487"/>
            <a:ext cy="3848099" cx="51308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70450" x="955675"/>
            <a:ext cy="4637099" cx="51719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787400" x="979487"/>
            <a:ext cy="3848099" cx="51308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870450" x="955675"/>
            <a:ext cy="4637099" cx="517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>
            <a:off y="1876425" x="635000"/>
            <a:ext cy="1052509" cx="3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10800000" flipH="1">
            <a:off y="2698748" x="315912"/>
            <a:ext cy="55558" cx="86931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y="1400175" x="9906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y="2933700" x="1335087"/>
            <a:ext cy="2052636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2603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1pPr>
            <a:lvl2pPr algn="l" rtl="0" marR="0" indent="152400" marL="762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2pPr>
            <a:lvl3pPr algn="l" rtl="0" marR="0" indent="158750" marL="12382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3pPr>
            <a:lvl4pPr algn="l" rtl="0" marR="0" indent="158750" marL="1619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4pPr>
            <a:lvl5pPr algn="l" rtl="0" marR="0" indent="158750" marL="2000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5pPr>
            <a:lvl6pPr algn="l" rtl="0" marR="0" indent="336550" marL="2381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6pPr>
            <a:lvl7pPr algn="l" rtl="0" marR="0" indent="336550" marL="2762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7pPr>
            <a:lvl8pPr algn="l" rtl="0" marR="0" indent="336550" marL="3143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8pPr>
            <a:lvl9pPr algn="l" rtl="0" marR="0" indent="336550" marL="3524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y="5143985" x="3211358"/>
            <a:ext cy="838198" cx="464819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Telecommunication Networks Group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Technische Universität Berlin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5143985" x="2115734"/>
            <a:ext cy="722312" cx="87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50808" x="817562"/>
            <a:ext cy="571500" cx="81264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914400" x="881062"/>
            <a:ext cy="5191125" cx="78216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603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1pPr>
            <a:lvl2pPr rtl="0" indent="152400" marL="762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2pPr>
            <a:lvl3pPr rtl="0" indent="158750" marL="12382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3pPr>
            <a:lvl4pPr rtl="0" indent="158750" marL="1619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4pPr>
            <a:lvl5pPr rtl="0" indent="158750" marL="2000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5pPr>
            <a:lvl6pPr rtl="0" indent="336550" marL="2381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6pPr>
            <a:lvl7pPr rtl="0" indent="336550" marL="2762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7pPr>
            <a:lvl8pPr rtl="0" indent="336550" marL="3143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8pPr>
            <a:lvl9pPr rtl="0" indent="336550" marL="3524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theme/theme2.xml" Type="http://schemas.openxmlformats.org/officeDocument/2006/relationships/theme" Id="rId4"/><Relationship Target="../slideLayouts/slideLayout2.xml" Type="http://schemas.openxmlformats.org/officeDocument/2006/relationships/slideLayout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/>
        </p:nvSpPr>
        <p:spPr>
          <a:xfrm>
            <a:off y="133350" x="762000"/>
            <a:ext cy="1052509" cx="3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y="771525" x="442912"/>
            <a:ext cy="31750" cx="82264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y="150808" x="817562"/>
            <a:ext cy="571500" cx="81264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914400" x="881062"/>
            <a:ext cy="5191125" cx="78216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2603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1pPr>
            <a:lvl2pPr algn="l" rtl="0" marR="0" indent="152400" marL="762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2pPr>
            <a:lvl3pPr algn="l" rtl="0" marR="0" indent="158750" marL="12382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3pPr>
            <a:lvl4pPr algn="l" rtl="0" marR="0" indent="158750" marL="1619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4pPr>
            <a:lvl5pPr algn="l" rtl="0" marR="0" indent="158750" marL="200025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9"/>
              </a:buClr>
              <a:buFont typeface="Arial"/>
              <a:buChar char="■"/>
              <a:defRPr/>
            </a:lvl5pPr>
            <a:lvl6pPr algn="l" rtl="0" marR="0" indent="336550" marL="2381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6pPr>
            <a:lvl7pPr algn="l" rtl="0" marR="0" indent="336550" marL="2762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7pPr>
            <a:lvl8pPr algn="l" rtl="0" marR="0" indent="336550" marL="3143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8pPr>
            <a:lvl9pPr algn="l" rtl="0" marR="0" indent="336550" marL="35242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y="6172200" x="457200"/>
            <a:ext cy="31750" cx="82264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4" name="Shape 14"/>
          <p:cNvGrpSpPr/>
          <p:nvPr/>
        </p:nvGrpSpPr>
        <p:grpSpPr>
          <a:xfrm>
            <a:off y="6210300" x="6003925"/>
            <a:ext cy="519112" cx="2574924"/>
            <a:chOff y="6134100" x="6003925"/>
            <a:chExt cy="519112" cx="2574924"/>
          </a:xfrm>
        </p:grpSpPr>
        <p:sp>
          <p:nvSpPr>
            <p:cNvPr id="15" name="Shape 15"/>
            <p:cNvSpPr txBox="1"/>
            <p:nvPr/>
          </p:nvSpPr>
          <p:spPr>
            <a:xfrm>
              <a:off y="6134100" x="6003925"/>
              <a:ext cy="519112" cx="839787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strike="noStrike" u="none" b="0" cap="none" baseline="0" sz="2800" lang="en-US" i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TKN</a:t>
              </a: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y="6170612" x="6851650"/>
              <a:ext cy="457200" cx="17271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0000"/>
                </a:buClr>
                <a:buSzPct val="25000"/>
                <a:buFont typeface="Tahoma"/>
                <a:buNone/>
              </a:pPr>
              <a:r>
                <a:rPr strike="noStrike" u="none" b="1" cap="none" baseline="0" sz="1200" lang="en-US" i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Telecommunication </a:t>
              </a:r>
              <a:br>
                <a:rPr strike="noStrike" u="none" b="1" cap="none" baseline="0" sz="1200" lang="en-US" i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</a:br>
              <a:r>
                <a:rPr strike="noStrike" u="none" b="1" cap="none" baseline="0" sz="1200" lang="en-US" i="0">
                  <a:solidFill>
                    <a:srgbClr val="9E0000"/>
                  </a:solidFill>
                  <a:latin typeface="Tahoma"/>
                  <a:ea typeface="Tahoma"/>
                  <a:cs typeface="Tahoma"/>
                  <a:sym typeface="Tahoma"/>
                  <a:rtl val="0"/>
                </a:rPr>
                <a:t>Networks Group</a:t>
              </a:r>
            </a:p>
          </p:txBody>
        </p:sp>
      </p:grpSp>
      <p:pic>
        <p:nvPicPr>
          <p:cNvPr id="17" name="Shape 1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6276975" x="460375"/>
            <a:ext cy="384174" cx="46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y="6315075" x="1300162"/>
            <a:ext cy="336548" cx="4572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Variations in RSSI Values due to Interference  		       	     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400175" x="9906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trike="noStrike" u="none" b="0" cap="none" baseline="0" sz="2400" lang="en-US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Variations in Wi-Fi Beacon Packets RSSIs due to Different Types of Interference 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009650" x="1331912"/>
            <a:ext cy="1974219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968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Aravinth, S. Panchadcharam</a:t>
            </a:r>
          </a:p>
          <a:p>
            <a:pPr algn="l" rtl="0" lvl="0" marR="0" indent="2222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algn="l" rtl="0" lvl="0" marR="0" indent="-1968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Supervisors: </a:t>
            </a:r>
          </a:p>
          <a:p>
            <a:pPr algn="l" rtl="0" lvl="0" marR="0" indent="-1968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Dr. Arash Behboodi </a:t>
            </a:r>
          </a:p>
          <a:p>
            <a:pPr algn="l" rtl="0" lvl="0" marR="0" indent="-1968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Filip Lemic </a:t>
            </a:r>
          </a:p>
          <a:p>
            <a:pPr algn="l" rtl="0" lvl="0" marR="0" indent="2222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Group variance of RSSI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05050" x="986424"/>
            <a:ext cy="4974125" cx="66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Spatial Distribution of mean RSSIs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4325" x="1317475"/>
            <a:ext cy="5157650" cx="688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Group Variances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1091300" x="964950"/>
            <a:ext cy="4100999" cx="199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3875" x="148400"/>
            <a:ext cy="4852924" cx="89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Group Variances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8550" x="304800"/>
            <a:ext cy="6530399" cx="8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6200" x="304800"/>
            <a:ext cy="211374" cx="8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Group Variances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t/>
            </a:r>
            <a:endParaRPr sz="32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6487061" cx="8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Results &amp; Future work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914400" x="881062"/>
            <a:ext cy="5191199" cx="7821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/>
              <a:t>Results show that there is a variations in the RSSI values due to interferences.</a:t>
            </a:r>
          </a:p>
          <a:p>
            <a:pPr rtl="0" lvl="0" indent="-381000" marL="457200">
              <a:spcBef>
                <a:spcPts val="0"/>
              </a:spcBef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/>
              <a:t>Repetitions and experiments with various interference pattern should be carried out in order to get the clear view of variation due to interferences.</a:t>
            </a:r>
          </a:p>
          <a:p>
            <a:pPr rtl="0" lvl="0" indent="-381000" marL="457200">
              <a:spcBef>
                <a:spcPts val="0"/>
              </a:spcBef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/>
              <a:t>Gathered data should be further studied.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t/>
            </a:r>
            <a:endParaRPr strike="noStrike" u="none" b="0" cap="none" baseline="0" sz="3200" i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914400" x="881062"/>
            <a:ext cy="5191198" cx="782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-1968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strike="noStrike" u="none" b="0" cap="none" baseline="0" sz="3000" lang="en-US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 </a:t>
            </a:r>
          </a:p>
          <a:p>
            <a:pPr algn="l" rtl="0" lvl="0" marR="0" indent="2984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3000" i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algn="l" rtl="0" lvl="0" marR="0" indent="2984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3000" i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algn="ctr" rtl="0" lvl="0" marR="0" indent="-1968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ahoma"/>
              <a:buNone/>
            </a:pPr>
            <a:r>
              <a:rPr strike="noStrike" u="none" b="0" cap="none" baseline="0" sz="3600" lang="en-US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Thanks for your attention!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Outline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914400" x="881062"/>
            <a:ext cy="5191198" cx="782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trike="noStrike" u="none" b="0" cap="none" baseline="0" sz="3000" lang="en-US" i="0">
                <a:solidFill>
                  <a:schemeClr val="dk1"/>
                </a:solidFill>
                <a:rtl val="0"/>
              </a:rPr>
              <a:t>Introduction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3000" lang="en-US">
                <a:solidFill>
                  <a:schemeClr val="dk1"/>
                </a:solidFill>
                <a:rtl val="0"/>
              </a:rPr>
              <a:t>Milestones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3000" lang="en-US">
                <a:solidFill>
                  <a:schemeClr val="dk1"/>
                </a:solidFill>
                <a:rtl val="0"/>
              </a:rPr>
              <a:t>Statistical Data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3000" lang="en-US">
                <a:solidFill>
                  <a:schemeClr val="dk1"/>
                </a:solidFill>
                <a:rtl val="0"/>
              </a:rPr>
              <a:t>Results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trike="noStrike" u="none" b="0" cap="none" baseline="0" sz="3200" lang="en-US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Introduction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914400" x="881062"/>
            <a:ext cy="5191198" cx="782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/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Tahoma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RSSI: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 </a:t>
            </a:r>
            <a:r>
              <a:rPr strike="noStrike" u="none" b="1" cap="none" baseline="0" sz="2400" lang="en-US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Received Signal Strength Indicator</a:t>
            </a:r>
          </a:p>
          <a:p>
            <a:pPr algn="l" rtl="0" lvl="1" marR="0" indent="-323850" marL="933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8333"/>
              <a:buFont typeface="Tahoma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Indicator of the power of the received signal</a:t>
            </a:r>
          </a:p>
          <a:p>
            <a:pPr algn="l" rtl="0" lvl="1" marR="0" indent="-323850" marL="933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8333"/>
              <a:buFont typeface="Tahoma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Indicated by the receiver device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Tahoma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GOAL:</a:t>
            </a:r>
          </a:p>
          <a:p>
            <a:pPr algn="l" rtl="0" lvl="1" marR="0" indent="-317500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8333"/>
              <a:buFont typeface="Arial"/>
              <a:buChar char="■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Examine how RSSI values are changed due to various interference types</a:t>
            </a:r>
          </a:p>
          <a:p>
            <a:pPr rtl="0" lvl="1" indent="-323850" marL="933450">
              <a:spcBef>
                <a:spcPts val="0"/>
              </a:spcBef>
              <a:buClr>
                <a:schemeClr val="dk2"/>
              </a:buClr>
              <a:buSzPct val="58333"/>
              <a:buFont typeface="Arial"/>
              <a:buChar char="■"/>
            </a:pPr>
            <a:r>
              <a:rPr sz="2400" lang="en-US">
                <a:solidFill>
                  <a:schemeClr val="dk1"/>
                </a:solidFill>
                <a:rtl val="0"/>
              </a:rPr>
              <a:t>It is being achieved by doing measurements, storing the experiments data, visualizing it and analysing the results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rtl val="0"/>
            </a:endParaRPr>
          </a:p>
          <a:p>
            <a:pPr algn="l" rtl="0" lvl="0" marR="0" indent="260350" marL="28575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Font typeface="Tahoma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Milestones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914400" x="881062"/>
            <a:ext cy="5191199" cx="782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Project environment details such as Testbeds, technologies, tools and previous measurement data are acquired.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Measurement data visualization tool is implemented.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Reference scenarios and scenarios with controlled interferences were defined.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Experiments were carried out.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Data required for statistical analysis is extracted with the help of the visualization tool.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Tahoma"/>
              <a:buChar char="■"/>
            </a:pPr>
            <a:r>
              <a:rPr sz="2400" lang="en-US">
                <a:solidFill>
                  <a:schemeClr val="dk1"/>
                </a:solidFill>
              </a:rPr>
              <a:t>Statistical analysis is done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Spatial Distribution of mean RSSIs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6812" x="1130825"/>
            <a:ext cy="4924375" cx="65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Spatial Distribution of variance of RSSI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20400" x="1068924"/>
            <a:ext cy="4970500" cx="6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Group variance of RSSI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86375" x="1078171"/>
            <a:ext cy="5066899" cx="67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Spatial Distribution of mean RSSIs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2387" x="1151678"/>
            <a:ext cy="4993224" cx="66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150808" x="817562"/>
            <a:ext cy="571500" cx="81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sz="3200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Spatial Distribution of variance of RSSI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83550" x="988103"/>
            <a:ext cy="5090899" cx="67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eere Präsentation">
  <a:themeElements>
    <a:clrScheme name="Leere Präsentation 1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