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BA5594-FC5A-164A-BD8A-F54A8C8DE062}" v="21" dt="2023-02-17T15:53:32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A087-B688-A643-852E-96F9FABEFC4A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A3E6-B1A2-1941-8851-41A17EF4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8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A087-B688-A643-852E-96F9FABEFC4A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A3E6-B1A2-1941-8851-41A17EF4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3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A087-B688-A643-852E-96F9FABEFC4A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A3E6-B1A2-1941-8851-41A17EF4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1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A087-B688-A643-852E-96F9FABEFC4A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A3E6-B1A2-1941-8851-41A17EF4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3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A087-B688-A643-852E-96F9FABEFC4A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A3E6-B1A2-1941-8851-41A17EF4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4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A087-B688-A643-852E-96F9FABEFC4A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A3E6-B1A2-1941-8851-41A17EF4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0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A087-B688-A643-852E-96F9FABEFC4A}" type="datetimeFigureOut">
              <a:rPr lang="en-US" smtClean="0"/>
              <a:t>2/17/23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A3E6-B1A2-1941-8851-41A17EF4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0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A087-B688-A643-852E-96F9FABEFC4A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A3E6-B1A2-1941-8851-41A17EF4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4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A087-B688-A643-852E-96F9FABEFC4A}" type="datetimeFigureOut">
              <a:rPr lang="en-US" smtClean="0"/>
              <a:t>2/17/23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A3E6-B1A2-1941-8851-41A17EF4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8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A087-B688-A643-852E-96F9FABEFC4A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A3E6-B1A2-1941-8851-41A17EF4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4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A087-B688-A643-852E-96F9FABEFC4A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A3E6-B1A2-1941-8851-41A17EF4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2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3A087-B688-A643-852E-96F9FABEFC4A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1A3E6-B1A2-1941-8851-41A17EF4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2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A3078A-35F6-2481-1F84-3033357D4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462" r="1063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4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928598-DC38-7862-4C58-D4B177C296A7}"/>
              </a:ext>
            </a:extLst>
          </p:cNvPr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Boxing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567065-D1CF-BA6B-8264-C8332CCCB451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It i</a:t>
            </a:r>
            <a:r>
              <a:rPr lang="en-US" sz="2000" b="0" i="0">
                <a:effectLst/>
              </a:rPr>
              <a:t>s used to store value types in the garbage-collected heap.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</a:t>
            </a:r>
            <a:r>
              <a:rPr lang="en-US" sz="2000" b="0" i="0">
                <a:effectLst/>
              </a:rPr>
              <a:t>n implicit conversion of a </a:t>
            </a:r>
            <a:r>
              <a:rPr lang="en-US" sz="2000" b="0" i="0" u="none" strike="noStrike">
                <a:effectLst/>
              </a:rPr>
              <a:t>value type</a:t>
            </a:r>
            <a:r>
              <a:rPr lang="en-US" sz="2000" b="0" i="0">
                <a:effectLst/>
              </a:rPr>
              <a:t> to the type </a:t>
            </a:r>
            <a:r>
              <a:rPr lang="en-US" sz="2000"/>
              <a:t>object.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Boxing a value type allocates an object instance on the heap and copies the value into the new object.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grpSp>
        <p:nvGrpSpPr>
          <p:cNvPr id="1029" name="Group 103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034" name="Isosceles Triangle 10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Graphic showing the difference between i and o variables.">
            <a:extLst>
              <a:ext uri="{FF2B5EF4-FFF2-40B4-BE49-F238E27FC236}">
                <a16:creationId xmlns:a16="http://schemas.microsoft.com/office/drawing/2014/main" id="{B181FD8A-1132-56DF-CF01-324427021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1934376"/>
            <a:ext cx="6253212" cy="405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0" name="Group 103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Isosceles Triangle 103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726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C7C584-023F-1659-D346-C6D722FEBDAE}"/>
              </a:ext>
            </a:extLst>
          </p:cNvPr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i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Unboxing</a:t>
            </a:r>
            <a:endParaRPr lang="en-US" sz="36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4DC6-E080-305C-F72E-6AF412458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It </a:t>
            </a:r>
            <a:r>
              <a:rPr lang="en-US" sz="2000" b="0" i="0">
                <a:effectLst/>
              </a:rPr>
              <a:t>is an explicit conversion from the type </a:t>
            </a:r>
            <a:r>
              <a:rPr lang="en-US" sz="2000"/>
              <a:t>object</a:t>
            </a:r>
            <a:r>
              <a:rPr lang="en-US" sz="2000" b="0" i="0">
                <a:effectLst/>
              </a:rPr>
              <a:t> to a </a:t>
            </a:r>
            <a:r>
              <a:rPr lang="en-US" sz="2000" b="0" i="0" u="none" strike="noStrike">
                <a:effectLst/>
              </a:rPr>
              <a:t>value type.</a:t>
            </a:r>
          </a:p>
          <a:p>
            <a:r>
              <a:rPr lang="en-US" sz="2000"/>
              <a:t>T</a:t>
            </a:r>
            <a:r>
              <a:rPr lang="en-US" sz="2000" b="0" i="0">
                <a:effectLst/>
              </a:rPr>
              <a:t>he object instance is checked to make sure that it is a boxed value of the given value type.</a:t>
            </a:r>
          </a:p>
          <a:p>
            <a:pPr lvl="1"/>
            <a:r>
              <a:rPr lang="en-US" sz="2000"/>
              <a:t>Then</a:t>
            </a:r>
            <a:r>
              <a:rPr lang="en-US" sz="2000" b="0" i="0">
                <a:effectLst/>
              </a:rPr>
              <a:t> the value from the instance is copied into the value-type variable</a:t>
            </a:r>
            <a:endParaRPr lang="en-US" sz="2000"/>
          </a:p>
        </p:txBody>
      </p:sp>
      <p:grpSp>
        <p:nvGrpSpPr>
          <p:cNvPr id="11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" descr="boxing and unboxing in C#">
            <a:extLst>
              <a:ext uri="{FF2B5EF4-FFF2-40B4-BE49-F238E27FC236}">
                <a16:creationId xmlns:a16="http://schemas.microsoft.com/office/drawing/2014/main" id="{F0AFB74A-207C-1CBA-9F15-502A416216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295320" y="1822235"/>
            <a:ext cx="6253212" cy="428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687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44D65982-4F00-4330-8DAA-DE6A9E4D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lor Cover">
            <a:extLst>
              <a:ext uri="{FF2B5EF4-FFF2-40B4-BE49-F238E27FC236}">
                <a16:creationId xmlns:a16="http://schemas.microsoft.com/office/drawing/2014/main" id="{009115B9-5BFD-478D-9C87-29ADB3AF1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8D57F946-2E03-4DE1-91F8-25BEDC663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-2"/>
            <a:ext cx="3468234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598881B-E007-4AAF-BA50-0AD618219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87A6DD9E-16A5-46AE-A522-D46D6BEDF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2F765A-13AF-4140-E028-4FBBAA5E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800" kern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Sample Code</a:t>
            </a:r>
            <a:endParaRPr lang="en-US" sz="4800" kern="120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F9C6-0182-CA86-485D-3E9E45515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630" y="0"/>
            <a:ext cx="8718724" cy="685799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chemeClr val="tx2"/>
                </a:solidFill>
                <a:effectLst/>
              </a:rPr>
              <a:t>	</a:t>
            </a:r>
            <a:br>
              <a:rPr lang="en-US" sz="1400" b="0" dirty="0">
                <a:solidFill>
                  <a:schemeClr val="tx2"/>
                </a:solidFill>
                <a:effectLst/>
              </a:rPr>
            </a:br>
            <a:r>
              <a:rPr lang="en-US" sz="1400" b="0" dirty="0">
                <a:solidFill>
                  <a:schemeClr val="tx2"/>
                </a:solidFill>
                <a:effectLst/>
              </a:rPr>
              <a:t>double a = 230.123;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2"/>
                </a:solidFill>
                <a:effectLst/>
              </a:rPr>
              <a:t>int b = 120;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2"/>
                </a:solidFill>
                <a:effectLst/>
              </a:rPr>
              <a:t>decimal c = 158;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2"/>
                </a:solidFill>
                <a:effectLst/>
              </a:rPr>
              <a:t>string demo = "Boxing and Unboxing";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2"/>
                </a:solidFill>
                <a:effectLst/>
              </a:rPr>
              <a:t>List&lt;object&gt; obj = new List&lt;object&gt;();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chemeClr val="tx2"/>
                </a:solidFill>
                <a:effectLst/>
              </a:rPr>
            </a:br>
            <a:r>
              <a:rPr lang="en-US" sz="1400" b="0" dirty="0">
                <a:solidFill>
                  <a:schemeClr val="tx2"/>
                </a:solidFill>
                <a:effectLst/>
              </a:rPr>
              <a:t>obj.Add(a);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2"/>
                </a:solidFill>
                <a:effectLst/>
              </a:rPr>
              <a:t>obj.Add(b);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2"/>
                </a:solidFill>
                <a:effectLst/>
              </a:rPr>
              <a:t>obj.Add(c);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2"/>
                </a:solidFill>
                <a:effectLst/>
              </a:rPr>
              <a:t>obj.Add(demo);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chemeClr val="tx2"/>
                </a:solidFill>
                <a:effectLst/>
              </a:rPr>
            </a:br>
            <a:r>
              <a:rPr lang="en-US" sz="1400" b="0" dirty="0">
                <a:solidFill>
                  <a:schemeClr val="tx2"/>
                </a:solidFill>
                <a:effectLst/>
              </a:rPr>
              <a:t>//From line 15 to 19 it shows how different value type values can be boxed into the Class Object. 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2"/>
                </a:solidFill>
                <a:effectLst/>
              </a:rPr>
              <a:t>foreach(var item in obj){</a:t>
            </a:r>
          </a:p>
          <a:p>
            <a:pPr marL="0" indent="0">
              <a:buNone/>
            </a:pPr>
            <a:br>
              <a:rPr lang="en-US" sz="1400" b="0" dirty="0">
                <a:solidFill>
                  <a:schemeClr val="tx2"/>
                </a:solidFill>
                <a:effectLst/>
              </a:rPr>
            </a:br>
            <a:r>
              <a:rPr lang="en-US" sz="1400" b="0" dirty="0" err="1">
                <a:solidFill>
                  <a:schemeClr val="tx2"/>
                </a:solidFill>
                <a:effectLst/>
              </a:rPr>
              <a:t>Console.WriteLine</a:t>
            </a:r>
            <a:r>
              <a:rPr lang="en-US" sz="1400" b="0" dirty="0">
                <a:solidFill>
                  <a:schemeClr val="tx2"/>
                </a:solidFill>
                <a:effectLst/>
              </a:rPr>
              <a:t>(item);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chemeClr val="tx2"/>
                </a:solidFill>
                <a:effectLst/>
              </a:rPr>
            </a:br>
            <a:r>
              <a:rPr lang="en-US" sz="1400" b="0" dirty="0">
                <a:solidFill>
                  <a:schemeClr val="tx2"/>
                </a:solidFill>
                <a:effectLst/>
              </a:rPr>
              <a:t>}</a:t>
            </a:r>
          </a:p>
          <a:p>
            <a:pPr marL="0" indent="0">
              <a:buNone/>
            </a:pPr>
            <a:br>
              <a:rPr lang="en-US" sz="1400" b="0" dirty="0">
                <a:solidFill>
                  <a:schemeClr val="tx2"/>
                </a:solidFill>
                <a:effectLst/>
              </a:rPr>
            </a:br>
            <a:r>
              <a:rPr lang="en-US" sz="1400" b="0" dirty="0">
                <a:solidFill>
                  <a:schemeClr val="tx2"/>
                </a:solidFill>
                <a:effectLst/>
              </a:rPr>
              <a:t>//As per Unboxing, if we want to perform some math operation on the data types like int, double, </a:t>
            </a:r>
            <a:r>
              <a:rPr lang="en-US" sz="1400" b="0" dirty="0" err="1">
                <a:solidFill>
                  <a:schemeClr val="tx2"/>
                </a:solidFill>
                <a:effectLst/>
              </a:rPr>
              <a:t>etc</a:t>
            </a:r>
            <a:r>
              <a:rPr lang="en-US" sz="1400" b="0" dirty="0">
                <a:solidFill>
                  <a:schemeClr val="tx2"/>
                </a:solidFill>
                <a:effectLst/>
              </a:rPr>
              <a:t> found in the object obj, such value types need to be explicitly unboxed. </a:t>
            </a:r>
          </a:p>
          <a:p>
            <a:pPr marL="0" indent="0">
              <a:buNone/>
            </a:pPr>
            <a:br>
              <a:rPr lang="en-US" sz="1400" b="0" dirty="0">
                <a:solidFill>
                  <a:schemeClr val="tx2"/>
                </a:solidFill>
                <a:effectLst/>
              </a:rPr>
            </a:br>
            <a:r>
              <a:rPr lang="en-US" sz="1400" b="0" dirty="0">
                <a:solidFill>
                  <a:schemeClr val="tx2"/>
                </a:solidFill>
                <a:effectLst/>
              </a:rPr>
              <a:t>double sum =0; </a:t>
            </a:r>
          </a:p>
          <a:p>
            <a:pPr marL="0" indent="0">
              <a:buNone/>
            </a:pPr>
            <a:br>
              <a:rPr lang="en-US" sz="1400" b="0" dirty="0">
                <a:solidFill>
                  <a:schemeClr val="tx2"/>
                </a:solidFill>
                <a:effectLst/>
              </a:rPr>
            </a:br>
            <a:r>
              <a:rPr lang="en-US" sz="1400" b="0" dirty="0">
                <a:solidFill>
                  <a:schemeClr val="tx2"/>
                </a:solidFill>
                <a:effectLst/>
              </a:rPr>
              <a:t>sum+= (double)obj[0]*(int)obj[1];</a:t>
            </a:r>
          </a:p>
          <a:p>
            <a:pPr marL="0" indent="0">
              <a:buNone/>
            </a:pPr>
            <a:br>
              <a:rPr lang="en-US" sz="1400" b="0" dirty="0">
                <a:solidFill>
                  <a:schemeClr val="tx2"/>
                </a:solidFill>
                <a:effectLst/>
              </a:rPr>
            </a:br>
            <a:r>
              <a:rPr lang="en-US" sz="1400" b="0" dirty="0">
                <a:solidFill>
                  <a:schemeClr val="tx2"/>
                </a:solidFill>
                <a:effectLst/>
              </a:rPr>
              <a:t>Console.WriteLine("The sum is "+sum);</a:t>
            </a:r>
          </a:p>
          <a:p>
            <a:endParaRPr lang="en-US" sz="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06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95</TotalTime>
  <Words>265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Sample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Perrino</dc:creator>
  <cp:lastModifiedBy>Samuel Perrino</cp:lastModifiedBy>
  <cp:revision>2</cp:revision>
  <dcterms:created xsi:type="dcterms:W3CDTF">2023-02-16T22:37:54Z</dcterms:created>
  <dcterms:modified xsi:type="dcterms:W3CDTF">2023-02-17T17:57:55Z</dcterms:modified>
</cp:coreProperties>
</file>