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DCE28-869A-4432-B549-E28FC7365AD6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BFFA6-5DE7-4DCD-934D-47E26F474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460FF-9014-4F34-95AD-7FA23ED71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51822F-EE77-4D7F-8333-C66A37639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EC3D9-BCDF-457F-A22C-324DA7F7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6268-175A-4E8B-A0CD-ADD2CAEE65B1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8C030-1974-4F94-9E8C-5A193A2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197C0-B927-46DC-8BE0-311690F9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A6C8-BB7D-4F01-B9D8-C9A3F63C4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4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376E3-E10C-4EB9-85E4-2D748F55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5B185-8886-4E8B-A94A-25DFADDDD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3FB31-2BC1-43E7-AD92-5C461D78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6268-175A-4E8B-A0CD-ADD2CAEE65B1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63515-2CDE-4AC0-8F2C-940B3F5C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6920F-DC95-4F6E-8BA0-EE464117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A6C8-BB7D-4F01-B9D8-C9A3F63C4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6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8350F6-812A-4E62-AAC4-8B9070AA6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8D619C-B991-499E-BC9A-4DD466918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8C200-3DDB-494D-B55F-F83E7161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6268-175A-4E8B-A0CD-ADD2CAEE65B1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E691C-1748-4FD8-8BAC-BD2CB8AD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52309-6809-469B-A400-D5AEE9C1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A6C8-BB7D-4F01-B9D8-C9A3F63C4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2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27F9C-A06A-4293-BC0A-B0416BC1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97F75-2966-4A7B-A185-824CE65D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09700-B331-4BDC-BB08-5D8EFFCB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6268-175A-4E8B-A0CD-ADD2CAEE65B1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F657C-7582-4B98-9362-806D5ADF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7A952-C095-492D-ABE9-BDFA10BA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A6C8-BB7D-4F01-B9D8-C9A3F63C4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0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905DD-F32F-4E15-BF33-CD302BE0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6824B-B95E-4D7D-9C44-5F8FEE944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94471-E45D-4EAF-AEAD-C5ED4EFC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6268-175A-4E8B-A0CD-ADD2CAEE65B1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6973C-5F1D-4B86-B83B-185A2C1F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74696-E19A-4C10-95F1-CFE66B27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A6C8-BB7D-4F01-B9D8-C9A3F63C4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66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F464B-30EC-48F9-8AA5-453F7E52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2C819-56AC-400D-B9F3-43D2A2656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1A755E-E3C2-4B7C-B93B-E8EDB7A27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F7B3A-25E2-4FA0-8081-DA7168A2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6268-175A-4E8B-A0CD-ADD2CAEE65B1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BBA94E-D87C-4280-A346-D251CDE9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378CC-1F62-47A1-8BA8-B0F185F4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A6C8-BB7D-4F01-B9D8-C9A3F63C4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72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05063-B79C-423F-892A-C819B07C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9A08F6-C740-44CD-9E71-6E991A697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1AF0A9-003E-47DB-8743-A493D0DC9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E541D8-2CE9-4904-B465-0058C6EB7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ED7B1B-A053-458A-A445-BD73ACB0D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10319B-59C6-40E4-9EC8-6C314657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6268-175A-4E8B-A0CD-ADD2CAEE65B1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40FE41-44E1-40EC-AE81-87D9C719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9B7DCC-2755-48E8-A6B2-96A4B484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A6C8-BB7D-4F01-B9D8-C9A3F63C4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5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B078B-7639-43EB-B517-82E964B5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1E855F-067B-4EB1-8C97-E775BD5A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6268-175A-4E8B-A0CD-ADD2CAEE65B1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AF3183-B40D-4735-B119-22059D05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C50E32-2E29-4532-8192-575E0A0B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A6C8-BB7D-4F01-B9D8-C9A3F63C4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7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A36FE4-DA4F-45B5-A14E-A5E82D1C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6268-175A-4E8B-A0CD-ADD2CAEE65B1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C8D543-EB9B-4713-995F-973F0C6A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39FB94-02D6-45F2-B30C-342661F1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A6C8-BB7D-4F01-B9D8-C9A3F63C4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9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08E77-91BB-4391-A426-F8EA246F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99E84-91C0-43C5-888D-1DA88EE9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24F64C-7D2C-4F6E-93BF-46C3956FE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364A4C-E116-4859-B798-D9BD2D21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6268-175A-4E8B-A0CD-ADD2CAEE65B1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6CA19D-C342-47D8-A0E0-F9E93C22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46C285-39FF-4EFE-A77F-7EF09DD7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A6C8-BB7D-4F01-B9D8-C9A3F63C4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1687A-F408-445D-805E-05825F0F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36A38E-3522-4815-A710-5BE0B51D6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9702E-7454-438B-919B-E990E5C62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C8167F-626B-4001-8122-2FE99D1B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6268-175A-4E8B-A0CD-ADD2CAEE65B1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1A7BB-9D29-430A-AE0D-89F5C2F5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A53707-8622-4456-AF44-C19E8CC8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A6C8-BB7D-4F01-B9D8-C9A3F63C4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1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DF508B-EF96-4079-9E39-1F7D6199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524B4-24FB-4DE3-BD97-06D59B1CA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DB7D9-6291-49F6-8D70-309FBE92A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06268-175A-4E8B-A0CD-ADD2CAEE65B1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98D5E-15E0-4C2F-ADB0-C241C2145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B56E5-DB60-4B54-9BE1-BC6545E10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EA6C8-BB7D-4F01-B9D8-C9A3F63C4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3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D5F097A-E50F-4E20-A3A3-8F2023945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41022"/>
              </p:ext>
            </p:extLst>
          </p:nvPr>
        </p:nvGraphicFramePr>
        <p:xfrm>
          <a:off x="113998" y="369332"/>
          <a:ext cx="10609419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0406">
                  <a:extLst>
                    <a:ext uri="{9D8B030D-6E8A-4147-A177-3AD203B41FA5}">
                      <a16:colId xmlns:a16="http://schemas.microsoft.com/office/drawing/2014/main" val="1817365815"/>
                    </a:ext>
                  </a:extLst>
                </a:gridCol>
                <a:gridCol w="2471562">
                  <a:extLst>
                    <a:ext uri="{9D8B030D-6E8A-4147-A177-3AD203B41FA5}">
                      <a16:colId xmlns:a16="http://schemas.microsoft.com/office/drawing/2014/main" val="39301144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742073025"/>
                    </a:ext>
                  </a:extLst>
                </a:gridCol>
                <a:gridCol w="428426">
                  <a:extLst>
                    <a:ext uri="{9D8B030D-6E8A-4147-A177-3AD203B41FA5}">
                      <a16:colId xmlns:a16="http://schemas.microsoft.com/office/drawing/2014/main" val="1926025882"/>
                    </a:ext>
                  </a:extLst>
                </a:gridCol>
                <a:gridCol w="581890">
                  <a:extLst>
                    <a:ext uri="{9D8B030D-6E8A-4147-A177-3AD203B41FA5}">
                      <a16:colId xmlns:a16="http://schemas.microsoft.com/office/drawing/2014/main" val="964637086"/>
                    </a:ext>
                  </a:extLst>
                </a:gridCol>
                <a:gridCol w="959161">
                  <a:extLst>
                    <a:ext uri="{9D8B030D-6E8A-4147-A177-3AD203B41FA5}">
                      <a16:colId xmlns:a16="http://schemas.microsoft.com/office/drawing/2014/main" val="1132898941"/>
                    </a:ext>
                  </a:extLst>
                </a:gridCol>
                <a:gridCol w="466792">
                  <a:extLst>
                    <a:ext uri="{9D8B030D-6E8A-4147-A177-3AD203B41FA5}">
                      <a16:colId xmlns:a16="http://schemas.microsoft.com/office/drawing/2014/main" val="245568089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012107257"/>
                    </a:ext>
                  </a:extLst>
                </a:gridCol>
                <a:gridCol w="441214">
                  <a:extLst>
                    <a:ext uri="{9D8B030D-6E8A-4147-A177-3AD203B41FA5}">
                      <a16:colId xmlns:a16="http://schemas.microsoft.com/office/drawing/2014/main" val="2240791575"/>
                    </a:ext>
                  </a:extLst>
                </a:gridCol>
                <a:gridCol w="454003">
                  <a:extLst>
                    <a:ext uri="{9D8B030D-6E8A-4147-A177-3AD203B41FA5}">
                      <a16:colId xmlns:a16="http://schemas.microsoft.com/office/drawing/2014/main" val="64781356"/>
                    </a:ext>
                  </a:extLst>
                </a:gridCol>
                <a:gridCol w="2365929">
                  <a:extLst>
                    <a:ext uri="{9D8B030D-6E8A-4147-A177-3AD203B41FA5}">
                      <a16:colId xmlns:a16="http://schemas.microsoft.com/office/drawing/2014/main" val="1862106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sexual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tumor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epilepsy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freq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channel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extLst>
                  <a:ext uri="{0D108BD9-81ED-4DB2-BD59-A6C34878D82A}">
                    <a16:rowId xmlns:a16="http://schemas.microsoft.com/office/drawing/2014/main" val="281470397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SHT</a:t>
                      </a:r>
                      <a:r>
                        <a:rPr lang="zh-CN" altLang="en-US" sz="800" u="none" strike="noStrike">
                          <a:effectLst/>
                        </a:rPr>
                        <a:t>静息</a:t>
                      </a:r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r>
                        <a:rPr lang="zh-CN" altLang="en-US" sz="800" u="none" strike="noStrike">
                          <a:effectLst/>
                        </a:rPr>
                        <a:t>分钟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sub001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32x98000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196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[‘s1c1',’s1c2',’s1c3',’s1c4',’s1c5’,…]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extLst>
                  <a:ext uri="{0D108BD9-81ED-4DB2-BD59-A6C34878D82A}">
                    <a16:rowId xmlns:a16="http://schemas.microsoft.com/office/drawing/2014/main" val="52604426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SHT</a:t>
                      </a:r>
                      <a:r>
                        <a:rPr lang="zh-CN" altLang="en-US" sz="800" u="none" strike="noStrike">
                          <a:effectLst/>
                        </a:rPr>
                        <a:t>连续动大拇指</a:t>
                      </a:r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</a:rPr>
                        <a:t>分钟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sub001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32x39500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79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[‘s1c1',’s1c2',’s1c3',’s1c4',’s1c5’,…]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3581" marR="3581" marT="3581" marB="0" anchor="b"/>
                </a:tc>
                <a:extLst>
                  <a:ext uri="{0D108BD9-81ED-4DB2-BD59-A6C34878D82A}">
                    <a16:rowId xmlns:a16="http://schemas.microsoft.com/office/drawing/2014/main" val="415595258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SHT</a:t>
                      </a:r>
                      <a:r>
                        <a:rPr lang="zh-CN" altLang="en-US" sz="800" u="none" strike="noStrike">
                          <a:effectLst/>
                        </a:rPr>
                        <a:t>连续握拳</a:t>
                      </a:r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</a:rPr>
                        <a:t>分钟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sub001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32x40000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[‘s1c1',’s1c2',’s1c3',’s1c4',’s1c5’,…]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3581" marR="3581" marT="3581" marB="0" anchor="b"/>
                </a:tc>
                <a:extLst>
                  <a:ext uri="{0D108BD9-81ED-4DB2-BD59-A6C34878D82A}">
                    <a16:rowId xmlns:a16="http://schemas.microsoft.com/office/drawing/2014/main" val="422493792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CQH</a:t>
                      </a:r>
                      <a:r>
                        <a:rPr lang="zh-CN" altLang="en-US" sz="800" u="none" strike="noStrike">
                          <a:effectLst/>
                        </a:rPr>
                        <a:t>连续握拳</a:t>
                      </a:r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</a:rPr>
                        <a:t>分钟后静息</a:t>
                      </a:r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r>
                        <a:rPr lang="zh-CN" altLang="en-US" sz="800" u="none" strike="noStrike">
                          <a:effectLst/>
                        </a:rPr>
                        <a:t>分钟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sub002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32x152000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304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[‘s2c1’,’s1c2’,…]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extLst>
                  <a:ext uri="{0D108BD9-81ED-4DB2-BD59-A6C34878D82A}">
                    <a16:rowId xmlns:a16="http://schemas.microsoft.com/office/drawing/2014/main" val="18612956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2022-10-20-00-00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唤醒下左额顶开颅术：</a:t>
                      </a:r>
                      <a:r>
                        <a:rPr lang="en-US" altLang="zh-CN" sz="800" u="none" strike="noStrike">
                          <a:effectLst/>
                        </a:rPr>
                        <a:t>ZJQ</a:t>
                      </a:r>
                      <a:r>
                        <a:rPr lang="zh-CN" altLang="en-US" sz="800" u="none" strike="noStrike">
                          <a:effectLst/>
                        </a:rPr>
                        <a:t>静息</a:t>
                      </a:r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r>
                        <a:rPr lang="zh-CN" altLang="en-US" sz="800" u="none" strike="noStrike">
                          <a:effectLst/>
                        </a:rPr>
                        <a:t>分钟后动嘴</a:t>
                      </a:r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</a:rPr>
                        <a:t>分钟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sub004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34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left forehead'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32x105500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500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211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['s4c1','s4c2','s4c3','s4c4','s5c5','s6c6',…]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extLst>
                  <a:ext uri="{0D108BD9-81ED-4DB2-BD59-A6C34878D82A}">
                    <a16:rowId xmlns:a16="http://schemas.microsoft.com/office/drawing/2014/main" val="76536098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唤醒下左额顶开颅术：</a:t>
                      </a:r>
                      <a:r>
                        <a:rPr lang="en-US" altLang="zh-CN" sz="800" u="none" strike="noStrike">
                          <a:effectLst/>
                        </a:rPr>
                        <a:t>LXY</a:t>
                      </a:r>
                      <a:r>
                        <a:rPr lang="zh-CN" altLang="en-US" sz="800" u="none" strike="noStrike">
                          <a:effectLst/>
                        </a:rPr>
                        <a:t>静息</a:t>
                      </a:r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r>
                        <a:rPr lang="zh-CN" altLang="en-US" sz="800" u="none" strike="noStrike">
                          <a:effectLst/>
                        </a:rPr>
                        <a:t>分钟后动嘴</a:t>
                      </a:r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</a:rPr>
                        <a:t>分钟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sub005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35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left forehead'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32x110500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500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221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['s5c1','s5c2','s5c3',…]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extLst>
                  <a:ext uri="{0D108BD9-81ED-4DB2-BD59-A6C34878D82A}">
                    <a16:rowId xmlns:a16="http://schemas.microsoft.com/office/drawing/2014/main" val="97810304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唤醒下左额顶开颅术：</a:t>
                      </a:r>
                      <a:r>
                        <a:rPr lang="en-US" altLang="zh-CN" sz="800" u="none" strike="noStrike">
                          <a:effectLst/>
                        </a:rPr>
                        <a:t>JMF</a:t>
                      </a:r>
                      <a:r>
                        <a:rPr lang="zh-CN" altLang="en-US" sz="800" u="none" strike="noStrike">
                          <a:effectLst/>
                        </a:rPr>
                        <a:t>静息</a:t>
                      </a:r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r>
                        <a:rPr lang="zh-CN" altLang="en-US" sz="800" u="none" strike="noStrike">
                          <a:effectLst/>
                        </a:rPr>
                        <a:t>分钟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sub006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53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female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left top forehead'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32x117000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500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234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['s6c1','s6c2',…]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extLst>
                  <a:ext uri="{0D108BD9-81ED-4DB2-BD59-A6C34878D82A}">
                    <a16:rowId xmlns:a16="http://schemas.microsoft.com/office/drawing/2014/main" val="354451397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唤醒下左额顶开颅术：</a:t>
                      </a:r>
                      <a:r>
                        <a:rPr lang="en-US" altLang="zh-CN" sz="800" u="none" strike="noStrike">
                          <a:effectLst/>
                        </a:rPr>
                        <a:t>JMF</a:t>
                      </a:r>
                      <a:r>
                        <a:rPr lang="zh-CN" altLang="en-US" sz="800" u="none" strike="noStrike">
                          <a:effectLst/>
                        </a:rPr>
                        <a:t>连续握拳</a:t>
                      </a:r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</a:rPr>
                        <a:t>分钟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sub006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53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female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left top forehead'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32x35000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500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70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['s6c1','s6c2','s6c3',…]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extLst>
                  <a:ext uri="{0D108BD9-81ED-4DB2-BD59-A6C34878D82A}">
                    <a16:rowId xmlns:a16="http://schemas.microsoft.com/office/drawing/2014/main" val="48913457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-1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唤醒下左额顶开颅术：</a:t>
                      </a:r>
                      <a:r>
                        <a:rPr lang="en-US" altLang="zh-CN" sz="800" u="none" strike="noStrike" dirty="0">
                          <a:effectLst/>
                        </a:rPr>
                        <a:t>WMY</a:t>
                      </a:r>
                      <a:r>
                        <a:rPr lang="zh-CN" altLang="en-US" sz="800" u="none" strike="noStrike" dirty="0">
                          <a:effectLst/>
                        </a:rPr>
                        <a:t>静息</a:t>
                      </a:r>
                      <a:r>
                        <a:rPr lang="en-US" altLang="zh-CN" sz="800" u="none" strike="noStrike" dirty="0">
                          <a:effectLst/>
                        </a:rPr>
                        <a:t>3</a:t>
                      </a:r>
                      <a:r>
                        <a:rPr lang="zh-CN" altLang="en-US" sz="800" u="none" strike="noStrike" dirty="0">
                          <a:effectLst/>
                        </a:rPr>
                        <a:t>分钟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sub007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51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left forehead'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32x96500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500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193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['s7c1','s7c2','s7c3','s7c4','s7c5'…]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extLst>
                  <a:ext uri="{0D108BD9-81ED-4DB2-BD59-A6C34878D82A}">
                    <a16:rowId xmlns:a16="http://schemas.microsoft.com/office/drawing/2014/main" val="157214181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唤醒下左额顶开颅术：</a:t>
                      </a:r>
                      <a:r>
                        <a:rPr lang="en-US" altLang="zh-CN" sz="800" u="none" strike="noStrike">
                          <a:effectLst/>
                        </a:rPr>
                        <a:t>WMY</a:t>
                      </a:r>
                      <a:r>
                        <a:rPr lang="zh-CN" altLang="en-US" sz="800" u="none" strike="noStrike">
                          <a:effectLst/>
                        </a:rPr>
                        <a:t>连续动大拇指</a:t>
                      </a:r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</a:rPr>
                        <a:t>分钟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sub007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51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left forehead'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32x37000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500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74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['s7c1','s7c2','s7c3','s7c4','s7c5'…]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extLst>
                  <a:ext uri="{0D108BD9-81ED-4DB2-BD59-A6C34878D82A}">
                    <a16:rowId xmlns:a16="http://schemas.microsoft.com/office/drawing/2014/main" val="270707985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-1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唤醒下左额顶开颅术：</a:t>
                      </a:r>
                      <a:r>
                        <a:rPr lang="en-US" altLang="zh-CN" sz="800" u="none" strike="noStrike" dirty="0">
                          <a:effectLst/>
                        </a:rPr>
                        <a:t>WMY</a:t>
                      </a:r>
                      <a:r>
                        <a:rPr lang="zh-CN" altLang="en-US" sz="800" u="none" strike="noStrike" dirty="0">
                          <a:effectLst/>
                        </a:rPr>
                        <a:t>连续握拳</a:t>
                      </a:r>
                      <a:r>
                        <a:rPr lang="en-US" altLang="zh-CN" sz="800" u="none" strike="noStrike" dirty="0">
                          <a:effectLst/>
                        </a:rPr>
                        <a:t>1</a:t>
                      </a:r>
                      <a:r>
                        <a:rPr lang="zh-CN" altLang="en-US" sz="800" u="none" strike="noStrike" dirty="0">
                          <a:effectLst/>
                        </a:rPr>
                        <a:t>分钟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sub007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51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left forehead'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32x52000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500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104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['s7c1','s7c2','s7c3','s7c4','s7c5'…]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81" marR="3581" marT="3581" marB="0" anchor="b"/>
                </a:tc>
                <a:extLst>
                  <a:ext uri="{0D108BD9-81ED-4DB2-BD59-A6C34878D82A}">
                    <a16:rowId xmlns:a16="http://schemas.microsoft.com/office/drawing/2014/main" val="117748228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A83E32C-D377-4653-949A-874105668B9C}"/>
              </a:ext>
            </a:extLst>
          </p:cNvPr>
          <p:cNvSpPr txBox="1"/>
          <p:nvPr/>
        </p:nvSpPr>
        <p:spPr>
          <a:xfrm>
            <a:off x="113998" y="5243560"/>
            <a:ext cx="134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预处理计划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118E27-FF3C-4E52-AC38-46FE401F3D16}"/>
              </a:ext>
            </a:extLst>
          </p:cNvPr>
          <p:cNvSpPr/>
          <p:nvPr/>
        </p:nvSpPr>
        <p:spPr>
          <a:xfrm>
            <a:off x="-1" y="1285276"/>
            <a:ext cx="10800151" cy="172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7E4151-1E51-4823-94C1-8157A24708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8" y="2591231"/>
            <a:ext cx="5535479" cy="26595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862EB5-18B5-4259-B801-10D0965313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t="40546" r="42951"/>
          <a:stretch/>
        </p:blipFill>
        <p:spPr>
          <a:xfrm>
            <a:off x="5945424" y="2847049"/>
            <a:ext cx="2400241" cy="222317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C7F28F6-CCC7-48B8-A65F-3E0D964BE13B}"/>
              </a:ext>
            </a:extLst>
          </p:cNvPr>
          <p:cNvSpPr txBox="1"/>
          <p:nvPr/>
        </p:nvSpPr>
        <p:spPr>
          <a:xfrm>
            <a:off x="5942054" y="3696327"/>
            <a:ext cx="227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C000"/>
                </a:solidFill>
              </a:rPr>
              <a:t>由于阳性点记录（通过电刺激确定运动区），得到</a:t>
            </a:r>
            <a:r>
              <a:rPr lang="en-US" altLang="zh-CN" sz="1400" dirty="0">
                <a:solidFill>
                  <a:srgbClr val="FFC000"/>
                </a:solidFill>
              </a:rPr>
              <a:t>4</a:t>
            </a:r>
            <a:r>
              <a:rPr lang="zh-CN" altLang="en-US" sz="1400" dirty="0">
                <a:solidFill>
                  <a:srgbClr val="FFC000"/>
                </a:solidFill>
              </a:rPr>
              <a:t>个阳性点，</a:t>
            </a:r>
            <a:r>
              <a:rPr lang="en-US" altLang="zh-CN" sz="1400" dirty="0">
                <a:solidFill>
                  <a:srgbClr val="FFC000"/>
                </a:solidFill>
              </a:rPr>
              <a:t>1</a:t>
            </a:r>
            <a:r>
              <a:rPr lang="zh-CN" altLang="en-US" sz="1400" dirty="0">
                <a:solidFill>
                  <a:srgbClr val="FFC000"/>
                </a:solidFill>
              </a:rPr>
              <a:t>，右嘴角动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2</a:t>
            </a:r>
            <a:r>
              <a:rPr lang="zh-CN" altLang="en-US" sz="1400" dirty="0">
                <a:solidFill>
                  <a:srgbClr val="FFC000"/>
                </a:solidFill>
              </a:rPr>
              <a:t>，右嘴角麻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3</a:t>
            </a:r>
            <a:r>
              <a:rPr lang="zh-CN" altLang="en-US" sz="1400" dirty="0">
                <a:solidFill>
                  <a:srgbClr val="FFC000"/>
                </a:solidFill>
              </a:rPr>
              <a:t>，右下颌牙麻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4</a:t>
            </a:r>
            <a:r>
              <a:rPr lang="zh-CN" altLang="en-US" sz="1400" dirty="0">
                <a:solidFill>
                  <a:srgbClr val="FFC000"/>
                </a:solidFill>
              </a:rPr>
              <a:t>，上嘴唇动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2CABE33-B3C2-4A6A-B5EE-84675A9423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39"/>
          <a:stretch/>
        </p:blipFill>
        <p:spPr>
          <a:xfrm>
            <a:off x="8441292" y="2847048"/>
            <a:ext cx="2352464" cy="22231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71842EB-8864-4C86-8A0F-FD07B0AE909D}"/>
              </a:ext>
            </a:extLst>
          </p:cNvPr>
          <p:cNvSpPr txBox="1"/>
          <p:nvPr/>
        </p:nvSpPr>
        <p:spPr>
          <a:xfrm>
            <a:off x="9084581" y="369246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E9B104-4598-4E8C-BEC6-9DA3C85E426F}"/>
              </a:ext>
            </a:extLst>
          </p:cNvPr>
          <p:cNvSpPr txBox="1"/>
          <p:nvPr/>
        </p:nvSpPr>
        <p:spPr>
          <a:xfrm>
            <a:off x="9470670" y="375209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EF8E33-D9B4-415B-908A-0D41A91795A1}"/>
              </a:ext>
            </a:extLst>
          </p:cNvPr>
          <p:cNvSpPr txBox="1"/>
          <p:nvPr/>
        </p:nvSpPr>
        <p:spPr>
          <a:xfrm>
            <a:off x="8663530" y="4558102"/>
            <a:ext cx="22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C000"/>
                </a:solidFill>
              </a:rPr>
              <a:t>电极点</a:t>
            </a:r>
            <a:r>
              <a:rPr lang="en-US" altLang="zh-CN" sz="1400" dirty="0">
                <a:solidFill>
                  <a:srgbClr val="FFC000"/>
                </a:solidFill>
              </a:rPr>
              <a:t>2</a:t>
            </a:r>
            <a:r>
              <a:rPr lang="zh-CN" altLang="en-US" sz="1400" dirty="0">
                <a:solidFill>
                  <a:srgbClr val="FFC000"/>
                </a:solidFill>
              </a:rPr>
              <a:t>，</a:t>
            </a:r>
            <a:r>
              <a:rPr lang="en-US" altLang="zh-CN" sz="1400" dirty="0">
                <a:solidFill>
                  <a:srgbClr val="FFC000"/>
                </a:solidFill>
              </a:rPr>
              <a:t>4</a:t>
            </a:r>
            <a:r>
              <a:rPr lang="zh-CN" altLang="en-US" sz="1400" dirty="0">
                <a:solidFill>
                  <a:srgbClr val="FFC000"/>
                </a:solidFill>
              </a:rPr>
              <a:t>放置于嘴部运动区，对应阳性点</a:t>
            </a:r>
            <a:r>
              <a:rPr lang="en-US" altLang="zh-CN" sz="1400" dirty="0">
                <a:solidFill>
                  <a:srgbClr val="FFC000"/>
                </a:solidFill>
              </a:rPr>
              <a:t>2</a:t>
            </a:r>
            <a:r>
              <a:rPr lang="zh-CN" altLang="en-US" sz="1400" dirty="0">
                <a:solidFill>
                  <a:srgbClr val="FFC000"/>
                </a:solidFill>
              </a:rPr>
              <a:t>，</a:t>
            </a:r>
            <a:r>
              <a:rPr lang="en-US" altLang="zh-CN" sz="1400" dirty="0">
                <a:solidFill>
                  <a:srgbClr val="FFC000"/>
                </a:solidFill>
              </a:rPr>
              <a:t>4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BA20FF-1CF3-4171-BF8C-12A90E63B051}"/>
              </a:ext>
            </a:extLst>
          </p:cNvPr>
          <p:cNvSpPr txBox="1"/>
          <p:nvPr/>
        </p:nvSpPr>
        <p:spPr>
          <a:xfrm>
            <a:off x="8885293" y="36466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4EBE68-F435-4DFC-8B7D-252E1EF414A0}"/>
              </a:ext>
            </a:extLst>
          </p:cNvPr>
          <p:cNvSpPr txBox="1"/>
          <p:nvPr/>
        </p:nvSpPr>
        <p:spPr>
          <a:xfrm>
            <a:off x="9271382" y="370627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A015A1D-1DF8-4710-910A-46984057F15A}"/>
              </a:ext>
            </a:extLst>
          </p:cNvPr>
          <p:cNvSpPr txBox="1"/>
          <p:nvPr/>
        </p:nvSpPr>
        <p:spPr>
          <a:xfrm>
            <a:off x="9692249" y="378311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B99F4E-63BA-4B92-A7C3-0A533BE91895}"/>
              </a:ext>
            </a:extLst>
          </p:cNvPr>
          <p:cNvSpPr txBox="1"/>
          <p:nvPr/>
        </p:nvSpPr>
        <p:spPr>
          <a:xfrm>
            <a:off x="9925744" y="38141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6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69D8077-90EA-4F07-9FEC-A44C46B9135B}"/>
              </a:ext>
            </a:extLst>
          </p:cNvPr>
          <p:cNvSpPr txBox="1"/>
          <p:nvPr/>
        </p:nvSpPr>
        <p:spPr>
          <a:xfrm>
            <a:off x="4506972" y="2691131"/>
            <a:ext cx="134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导</a:t>
            </a:r>
            <a:r>
              <a:rPr lang="en-US" altLang="zh-CN" dirty="0"/>
              <a:t>ECOG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37882EE-AFE6-4707-9901-9E8F2882A58C}"/>
              </a:ext>
            </a:extLst>
          </p:cNvPr>
          <p:cNvSpPr txBox="1"/>
          <p:nvPr/>
        </p:nvSpPr>
        <p:spPr>
          <a:xfrm>
            <a:off x="55809" y="29202"/>
            <a:ext cx="941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个被试，</a:t>
            </a:r>
            <a:r>
              <a:rPr lang="en-US" altLang="zh-CN" dirty="0"/>
              <a:t>14</a:t>
            </a:r>
            <a:r>
              <a:rPr lang="zh-CN" altLang="en-US" dirty="0"/>
              <a:t>条可能数据，包括</a:t>
            </a:r>
            <a:r>
              <a:rPr lang="en-US" altLang="zh-CN" dirty="0"/>
              <a:t>6</a:t>
            </a:r>
            <a:r>
              <a:rPr lang="zh-CN" altLang="en-US" dirty="0"/>
              <a:t>条静息态，</a:t>
            </a:r>
            <a:r>
              <a:rPr lang="en-US" altLang="zh-CN" dirty="0"/>
              <a:t>4</a:t>
            </a:r>
            <a:r>
              <a:rPr lang="zh-CN" altLang="en-US" dirty="0"/>
              <a:t>条握拳，</a:t>
            </a:r>
            <a:r>
              <a:rPr lang="en-US" altLang="zh-CN" dirty="0"/>
              <a:t>2</a:t>
            </a:r>
            <a:r>
              <a:rPr lang="zh-CN" altLang="en-US" dirty="0"/>
              <a:t>条大拇指运动，</a:t>
            </a:r>
            <a:r>
              <a:rPr lang="en-US" altLang="zh-CN" dirty="0"/>
              <a:t>2</a:t>
            </a:r>
            <a:r>
              <a:rPr lang="zh-CN" altLang="en-US" dirty="0"/>
              <a:t>条嘴角运动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FC35DB-60FE-4BF3-9D47-18B8B4502B55}"/>
              </a:ext>
            </a:extLst>
          </p:cNvPr>
          <p:cNvSpPr/>
          <p:nvPr/>
        </p:nvSpPr>
        <p:spPr>
          <a:xfrm>
            <a:off x="55808" y="5581353"/>
            <a:ext cx="10884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人工处理数据：滤波，通道选择，异常时间段的删除，和多模态的分割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7C3D4E4-1B58-4A4E-A6A2-F1E94B2E53C3}"/>
              </a:ext>
            </a:extLst>
          </p:cNvPr>
          <p:cNvSpPr txBox="1"/>
          <p:nvPr/>
        </p:nvSpPr>
        <p:spPr>
          <a:xfrm>
            <a:off x="113997" y="5880462"/>
            <a:ext cx="134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ecog</a:t>
            </a:r>
            <a:r>
              <a:rPr lang="zh-CN" altLang="en-US" dirty="0"/>
              <a:t>生成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D879E2F-F5B5-4055-8D92-A9B801C73631}"/>
              </a:ext>
            </a:extLst>
          </p:cNvPr>
          <p:cNvSpPr/>
          <p:nvPr/>
        </p:nvSpPr>
        <p:spPr>
          <a:xfrm>
            <a:off x="113997" y="6183590"/>
            <a:ext cx="10884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生成静息态、握拳、大拇指运动和嘴角运动的</a:t>
            </a:r>
            <a:r>
              <a:rPr lang="en-US" altLang="zh-CN" dirty="0" err="1"/>
              <a:t>ecog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已知部分电极，插值生成其他位置的数据的方法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739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519</Words>
  <Application>Microsoft Office PowerPoint</Application>
  <PresentationFormat>宽屏</PresentationFormat>
  <Paragraphs>150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17</cp:revision>
  <dcterms:created xsi:type="dcterms:W3CDTF">2024-10-18T06:23:09Z</dcterms:created>
  <dcterms:modified xsi:type="dcterms:W3CDTF">2024-10-30T05:56:56Z</dcterms:modified>
</cp:coreProperties>
</file>