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9" r:id="rId3"/>
    <p:sldId id="260" r:id="rId4"/>
    <p:sldId id="303" r:id="rId5"/>
    <p:sldId id="305" r:id="rId6"/>
    <p:sldId id="304" r:id="rId7"/>
    <p:sldId id="307" r:id="rId8"/>
    <p:sldId id="300" r:id="rId9"/>
    <p:sldId id="262" r:id="rId10"/>
    <p:sldId id="264" r:id="rId11"/>
    <p:sldId id="268" r:id="rId12"/>
    <p:sldId id="267" r:id="rId13"/>
    <p:sldId id="275" r:id="rId14"/>
    <p:sldId id="278" r:id="rId15"/>
    <p:sldId id="301" r:id="rId16"/>
    <p:sldId id="302" r:id="rId17"/>
    <p:sldId id="280" r:id="rId18"/>
    <p:sldId id="306" r:id="rId19"/>
  </p:sldIdLst>
  <p:sldSz cx="9144000" cy="5143500" type="screen16x9"/>
  <p:notesSz cx="6858000" cy="9144000"/>
  <p:embeddedFontLst>
    <p:embeddedFont>
      <p:font typeface="Bebas Neue" panose="020B0606020202050201" pitchFamily="34" charset="77"/>
      <p:regular r:id="rId21"/>
    </p:embeddedFont>
    <p:embeddedFont>
      <p:font typeface="Karla" pitchFamily="2" charset="77"/>
      <p:regular r:id="rId22"/>
      <p:bold r:id="rId23"/>
      <p:italic r:id="rId24"/>
      <p:boldItalic r:id="rId25"/>
    </p:embeddedFont>
    <p:embeddedFont>
      <p:font typeface="Rubik Black" pitchFamily="2" charset="-79"/>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D640-3D95-D449-9E90-93D9DDB49C3F}" v="6" dt="2024-05-20T03:14:12.574"/>
  </p1510:revLst>
</p1510:revInfo>
</file>

<file path=ppt/tableStyles.xml><?xml version="1.0" encoding="utf-8"?>
<a:tblStyleLst xmlns:a="http://schemas.openxmlformats.org/drawingml/2006/main" def="{74274256-6B82-42D2-A14B-32BA399139EE}">
  <a:tblStyle styleId="{74274256-6B82-42D2-A14B-32BA399139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3C387E-082C-4982-9816-A78C0A73E3D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6"/>
    <p:restoredTop sz="94624"/>
  </p:normalViewPr>
  <p:slideViewPr>
    <p:cSldViewPr snapToGrid="0">
      <p:cViewPr varScale="1">
        <p:scale>
          <a:sx n="65" d="100"/>
          <a:sy n="65" d="100"/>
        </p:scale>
        <p:origin x="216"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4e1613f9b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4e1613f9b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a:extLst>
            <a:ext uri="{FF2B5EF4-FFF2-40B4-BE49-F238E27FC236}">
              <a16:creationId xmlns:a16="http://schemas.microsoft.com/office/drawing/2014/main" id="{9BACD5B9-A258-6451-8673-2B200CF0AC4B}"/>
            </a:ext>
          </a:extLst>
        </p:cNvPr>
        <p:cNvGrpSpPr/>
        <p:nvPr/>
      </p:nvGrpSpPr>
      <p:grpSpPr>
        <a:xfrm>
          <a:off x="0" y="0"/>
          <a:ext cx="0" cy="0"/>
          <a:chOff x="0" y="0"/>
          <a:chExt cx="0" cy="0"/>
        </a:xfrm>
      </p:grpSpPr>
      <p:sp>
        <p:nvSpPr>
          <p:cNvPr id="1206" name="Google Shape;1206;g14e1613f9b3_0_199:notes">
            <a:extLst>
              <a:ext uri="{FF2B5EF4-FFF2-40B4-BE49-F238E27FC236}">
                <a16:creationId xmlns:a16="http://schemas.microsoft.com/office/drawing/2014/main" id="{DA6C1F74-B28F-F319-5751-8BB19B16A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a:extLst>
              <a:ext uri="{FF2B5EF4-FFF2-40B4-BE49-F238E27FC236}">
                <a16:creationId xmlns:a16="http://schemas.microsoft.com/office/drawing/2014/main" id="{DEA69E19-EA18-CB42-C582-02AD396B49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6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a:extLst>
            <a:ext uri="{FF2B5EF4-FFF2-40B4-BE49-F238E27FC236}">
              <a16:creationId xmlns:a16="http://schemas.microsoft.com/office/drawing/2014/main" id="{04BB0821-199E-8554-6424-A50EAF457CBA}"/>
            </a:ext>
          </a:extLst>
        </p:cNvPr>
        <p:cNvGrpSpPr/>
        <p:nvPr/>
      </p:nvGrpSpPr>
      <p:grpSpPr>
        <a:xfrm>
          <a:off x="0" y="0"/>
          <a:ext cx="0" cy="0"/>
          <a:chOff x="0" y="0"/>
          <a:chExt cx="0" cy="0"/>
        </a:xfrm>
      </p:grpSpPr>
      <p:sp>
        <p:nvSpPr>
          <p:cNvPr id="1206" name="Google Shape;1206;g14e1613f9b3_0_199:notes">
            <a:extLst>
              <a:ext uri="{FF2B5EF4-FFF2-40B4-BE49-F238E27FC236}">
                <a16:creationId xmlns:a16="http://schemas.microsoft.com/office/drawing/2014/main" id="{45336A56-9869-2081-89D9-591F152542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a:extLst>
              <a:ext uri="{FF2B5EF4-FFF2-40B4-BE49-F238E27FC236}">
                <a16:creationId xmlns:a16="http://schemas.microsoft.com/office/drawing/2014/main" id="{16E871C7-9781-C8E8-2D9D-0BEDCEA8D4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a:extLst>
            <a:ext uri="{FF2B5EF4-FFF2-40B4-BE49-F238E27FC236}">
              <a16:creationId xmlns:a16="http://schemas.microsoft.com/office/drawing/2014/main" id="{9739993A-DDF2-9C74-4455-42AAD01746FF}"/>
            </a:ext>
          </a:extLst>
        </p:cNvPr>
        <p:cNvGrpSpPr/>
        <p:nvPr/>
      </p:nvGrpSpPr>
      <p:grpSpPr>
        <a:xfrm>
          <a:off x="0" y="0"/>
          <a:ext cx="0" cy="0"/>
          <a:chOff x="0" y="0"/>
          <a:chExt cx="0" cy="0"/>
        </a:xfrm>
      </p:grpSpPr>
      <p:sp>
        <p:nvSpPr>
          <p:cNvPr id="409" name="Google Shape;409;g14d2792e9da_0_8:notes">
            <a:extLst>
              <a:ext uri="{FF2B5EF4-FFF2-40B4-BE49-F238E27FC236}">
                <a16:creationId xmlns:a16="http://schemas.microsoft.com/office/drawing/2014/main" id="{61BB68D0-5E21-2B18-E720-52F7335443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a:extLst>
              <a:ext uri="{FF2B5EF4-FFF2-40B4-BE49-F238E27FC236}">
                <a16:creationId xmlns:a16="http://schemas.microsoft.com/office/drawing/2014/main" id="{08D44F69-A06E-2912-389C-94F7225CFF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6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a:extLst>
            <a:ext uri="{FF2B5EF4-FFF2-40B4-BE49-F238E27FC236}">
              <a16:creationId xmlns:a16="http://schemas.microsoft.com/office/drawing/2014/main" id="{27186AAF-1467-31AA-15BE-3DFCD246FEA6}"/>
            </a:ext>
          </a:extLst>
        </p:cNvPr>
        <p:cNvGrpSpPr/>
        <p:nvPr/>
      </p:nvGrpSpPr>
      <p:grpSpPr>
        <a:xfrm>
          <a:off x="0" y="0"/>
          <a:ext cx="0" cy="0"/>
          <a:chOff x="0" y="0"/>
          <a:chExt cx="0" cy="0"/>
        </a:xfrm>
      </p:grpSpPr>
      <p:sp>
        <p:nvSpPr>
          <p:cNvPr id="512" name="Google Shape;512;g13376c31365_0_0:notes">
            <a:extLst>
              <a:ext uri="{FF2B5EF4-FFF2-40B4-BE49-F238E27FC236}">
                <a16:creationId xmlns:a16="http://schemas.microsoft.com/office/drawing/2014/main" id="{CAB301AF-3367-3771-8268-F942A546F9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a:extLst>
              <a:ext uri="{FF2B5EF4-FFF2-40B4-BE49-F238E27FC236}">
                <a16:creationId xmlns:a16="http://schemas.microsoft.com/office/drawing/2014/main" id="{D5B30ED7-0F14-2089-7DA3-16913B40F7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93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a:extLst>
            <a:ext uri="{FF2B5EF4-FFF2-40B4-BE49-F238E27FC236}">
              <a16:creationId xmlns:a16="http://schemas.microsoft.com/office/drawing/2014/main" id="{743E5540-44D1-5B95-0C56-056CDBB0EE19}"/>
            </a:ext>
          </a:extLst>
        </p:cNvPr>
        <p:cNvGrpSpPr/>
        <p:nvPr/>
      </p:nvGrpSpPr>
      <p:grpSpPr>
        <a:xfrm>
          <a:off x="0" y="0"/>
          <a:ext cx="0" cy="0"/>
          <a:chOff x="0" y="0"/>
          <a:chExt cx="0" cy="0"/>
        </a:xfrm>
      </p:grpSpPr>
      <p:sp>
        <p:nvSpPr>
          <p:cNvPr id="1090" name="Google Shape;1090;g14e1613f9b3_0_257:notes">
            <a:extLst>
              <a:ext uri="{FF2B5EF4-FFF2-40B4-BE49-F238E27FC236}">
                <a16:creationId xmlns:a16="http://schemas.microsoft.com/office/drawing/2014/main" id="{56F06314-765E-4352-04C9-6306F8E73A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4e1613f9b3_0_257:notes">
            <a:extLst>
              <a:ext uri="{FF2B5EF4-FFF2-40B4-BE49-F238E27FC236}">
                <a16:creationId xmlns:a16="http://schemas.microsoft.com/office/drawing/2014/main" id="{BA122319-4D1A-85E5-350F-5B3D3CC659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70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6423A38F-5162-76DE-75D4-A5700F967B7D}"/>
            </a:ext>
          </a:extLst>
        </p:cNvPr>
        <p:cNvGrpSpPr/>
        <p:nvPr/>
      </p:nvGrpSpPr>
      <p:grpSpPr>
        <a:xfrm>
          <a:off x="0" y="0"/>
          <a:ext cx="0" cy="0"/>
          <a:chOff x="0" y="0"/>
          <a:chExt cx="0" cy="0"/>
        </a:xfrm>
      </p:grpSpPr>
      <p:sp>
        <p:nvSpPr>
          <p:cNvPr id="562" name="Google Shape;562;g110860aa576_0_0:notes">
            <a:extLst>
              <a:ext uri="{FF2B5EF4-FFF2-40B4-BE49-F238E27FC236}">
                <a16:creationId xmlns:a16="http://schemas.microsoft.com/office/drawing/2014/main" id="{B0D1B1C8-1CD4-6102-0DCF-48E7663A32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a:extLst>
              <a:ext uri="{FF2B5EF4-FFF2-40B4-BE49-F238E27FC236}">
                <a16:creationId xmlns:a16="http://schemas.microsoft.com/office/drawing/2014/main" id="{92F08002-91DE-9DDC-C998-6031A3C43F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1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a:extLst>
            <a:ext uri="{FF2B5EF4-FFF2-40B4-BE49-F238E27FC236}">
              <a16:creationId xmlns:a16="http://schemas.microsoft.com/office/drawing/2014/main" id="{BDF77237-B43C-9ED7-CCA0-93456B1FEBAE}"/>
            </a:ext>
          </a:extLst>
        </p:cNvPr>
        <p:cNvGrpSpPr/>
        <p:nvPr/>
      </p:nvGrpSpPr>
      <p:grpSpPr>
        <a:xfrm>
          <a:off x="0" y="0"/>
          <a:ext cx="0" cy="0"/>
          <a:chOff x="0" y="0"/>
          <a:chExt cx="0" cy="0"/>
        </a:xfrm>
      </p:grpSpPr>
      <p:sp>
        <p:nvSpPr>
          <p:cNvPr id="711" name="Google Shape;711;g1125d80b419_0_79:notes">
            <a:extLst>
              <a:ext uri="{FF2B5EF4-FFF2-40B4-BE49-F238E27FC236}">
                <a16:creationId xmlns:a16="http://schemas.microsoft.com/office/drawing/2014/main" id="{25B566E1-D224-CD4C-D651-BA446278B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a:extLst>
              <a:ext uri="{FF2B5EF4-FFF2-40B4-BE49-F238E27FC236}">
                <a16:creationId xmlns:a16="http://schemas.microsoft.com/office/drawing/2014/main" id="{AB8C35C4-3F1C-7506-6144-4369D33D12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70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0842BFE8-2FC9-E100-5B7A-891EC32BDAC3}"/>
            </a:ext>
          </a:extLst>
        </p:cNvPr>
        <p:cNvGrpSpPr/>
        <p:nvPr/>
      </p:nvGrpSpPr>
      <p:grpSpPr>
        <a:xfrm>
          <a:off x="0" y="0"/>
          <a:ext cx="0" cy="0"/>
          <a:chOff x="0" y="0"/>
          <a:chExt cx="0" cy="0"/>
        </a:xfrm>
      </p:grpSpPr>
      <p:sp>
        <p:nvSpPr>
          <p:cNvPr id="980" name="Google Shape;980;g14e1613f9b3_0_0:notes">
            <a:extLst>
              <a:ext uri="{FF2B5EF4-FFF2-40B4-BE49-F238E27FC236}">
                <a16:creationId xmlns:a16="http://schemas.microsoft.com/office/drawing/2014/main" id="{3A671B4D-D6AB-B84A-3613-3EE13A982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a:extLst>
              <a:ext uri="{FF2B5EF4-FFF2-40B4-BE49-F238E27FC236}">
                <a16:creationId xmlns:a16="http://schemas.microsoft.com/office/drawing/2014/main" id="{2752F6B1-D2A0-1217-81A3-37257E95C8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845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75" name="Google Shape;375;p2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76" name="Google Shape;376;p2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78" name="Google Shape;378;p22"/>
          <p:cNvSpPr txBox="1">
            <a:spLocks noGrp="1"/>
          </p:cNvSpPr>
          <p:nvPr>
            <p:ph type="title" hasCustomPrompt="1"/>
          </p:nvPr>
        </p:nvSpPr>
        <p:spPr>
          <a:xfrm>
            <a:off x="1828775" y="7313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79" name="Google Shape;379;p22"/>
          <p:cNvSpPr txBox="1">
            <a:spLocks noGrp="1"/>
          </p:cNvSpPr>
          <p:nvPr>
            <p:ph type="subTitle" idx="1"/>
          </p:nvPr>
        </p:nvSpPr>
        <p:spPr>
          <a:xfrm>
            <a:off x="1828825" y="1600206"/>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2"/>
          <p:cNvSpPr txBox="1">
            <a:spLocks noGrp="1"/>
          </p:cNvSpPr>
          <p:nvPr>
            <p:ph type="title" idx="2" hasCustomPrompt="1"/>
          </p:nvPr>
        </p:nvSpPr>
        <p:spPr>
          <a:xfrm>
            <a:off x="1828775" y="20526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1" name="Google Shape;381;p22"/>
          <p:cNvSpPr txBox="1">
            <a:spLocks noGrp="1"/>
          </p:cNvSpPr>
          <p:nvPr>
            <p:ph type="subTitle" idx="3"/>
          </p:nvPr>
        </p:nvSpPr>
        <p:spPr>
          <a:xfrm>
            <a:off x="1828775" y="29215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2"/>
          <p:cNvSpPr txBox="1">
            <a:spLocks noGrp="1"/>
          </p:cNvSpPr>
          <p:nvPr>
            <p:ph type="title" idx="4" hasCustomPrompt="1"/>
          </p:nvPr>
        </p:nvSpPr>
        <p:spPr>
          <a:xfrm>
            <a:off x="1828825" y="3373998"/>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3" name="Google Shape;383;p22"/>
          <p:cNvSpPr txBox="1">
            <a:spLocks noGrp="1"/>
          </p:cNvSpPr>
          <p:nvPr>
            <p:ph type="subTitle" idx="5"/>
          </p:nvPr>
        </p:nvSpPr>
        <p:spPr>
          <a:xfrm>
            <a:off x="1828775" y="4242794"/>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1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56" name="Google Shape;256;p16"/>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259" name="Google Shape;259;p16"/>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0" name="Google Shape;260;p16"/>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0" r:id="rId7"/>
    <p:sldLayoutId id="2147483661" r:id="rId8"/>
    <p:sldLayoutId id="2147483662" r:id="rId9"/>
    <p:sldLayoutId id="2147483664" r:id="rId10"/>
    <p:sldLayoutId id="2147483665" r:id="rId11"/>
    <p:sldLayoutId id="2147483666" r:id="rId12"/>
    <p:sldLayoutId id="2147483668"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www.mas.gov.sg/-/media/MAS/Regulations-and-Financial-Stability/Regulations-Guidance-and-Licensing/Financial-Advisers/FAQ/FAA_FAQs_10Apr2012.pdf)" TargetMode="External"/><Relationship Id="rId5" Type="http://schemas.openxmlformats.org/officeDocument/2006/relationships/hyperlink" Target="https://www.mas.gov.sg/-/media/MAS/Regulations-and-Financial-Stability/Regulatory-and-Supervisory-Framework/Risk-Management/TRM-Guidelines-18-January-2021.pdf" TargetMode="External"/><Relationship Id="rId4" Type="http://schemas.openxmlformats.org/officeDocument/2006/relationships/hyperlink" Target="https://cloud.google.com/security/compliance/mas-tr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C369 Project Proposal</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 Lim Ko Ann (23026902)</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8" name="Google Shape;718;p37"/>
          <p:cNvGrpSpPr/>
          <p:nvPr/>
        </p:nvGrpSpPr>
        <p:grpSpPr>
          <a:xfrm>
            <a:off x="715100" y="3195863"/>
            <a:ext cx="3771900" cy="1412550"/>
            <a:chOff x="4754850" y="1600325"/>
            <a:chExt cx="3771900" cy="1412550"/>
          </a:xfrm>
        </p:grpSpPr>
        <p:sp>
          <p:nvSpPr>
            <p:cNvPr id="719" name="Google Shape;719;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2" name="Google Shape;722;p37"/>
          <p:cNvGrpSpPr/>
          <p:nvPr/>
        </p:nvGrpSpPr>
        <p:grpSpPr>
          <a:xfrm>
            <a:off x="715100" y="1600313"/>
            <a:ext cx="3771900" cy="1412550"/>
            <a:chOff x="715100" y="1600313"/>
            <a:chExt cx="3771900" cy="1412550"/>
          </a:xfrm>
        </p:grpSpPr>
        <p:sp>
          <p:nvSpPr>
            <p:cNvPr id="723" name="Google Shape;723;p37"/>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37"/>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6" name="Google Shape;726;p37"/>
          <p:cNvGrpSpPr/>
          <p:nvPr/>
        </p:nvGrpSpPr>
        <p:grpSpPr>
          <a:xfrm>
            <a:off x="4754850" y="1600313"/>
            <a:ext cx="3771900" cy="1412550"/>
            <a:chOff x="4754850" y="1600325"/>
            <a:chExt cx="3771900" cy="1412550"/>
          </a:xfrm>
        </p:grpSpPr>
        <p:sp>
          <p:nvSpPr>
            <p:cNvPr id="727" name="Google Shape;727;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734" name="Google Shape;734;p37"/>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The people that can be affected</a:t>
            </a:r>
            <a:endParaRPr sz="2800" dirty="0"/>
          </a:p>
        </p:txBody>
      </p:sp>
      <p:sp>
        <p:nvSpPr>
          <p:cNvPr id="736" name="Google Shape;736;p37"/>
          <p:cNvSpPr txBox="1">
            <a:spLocks noGrp="1"/>
          </p:cNvSpPr>
          <p:nvPr>
            <p:ph type="subTitle" idx="6"/>
          </p:nvPr>
        </p:nvSpPr>
        <p:spPr>
          <a:xfrm>
            <a:off x="1878800" y="3673613"/>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SME owners</a:t>
            </a:r>
            <a:endParaRPr sz="1800" dirty="0"/>
          </a:p>
        </p:txBody>
      </p:sp>
      <p:sp>
        <p:nvSpPr>
          <p:cNvPr id="737" name="Google Shape;737;p37"/>
          <p:cNvSpPr txBox="1">
            <a:spLocks noGrp="1"/>
          </p:cNvSpPr>
          <p:nvPr>
            <p:ph type="subTitle" idx="7"/>
          </p:nvPr>
        </p:nvSpPr>
        <p:spPr>
          <a:xfrm>
            <a:off x="1878800" y="206759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Institute investors</a:t>
            </a:r>
            <a:endParaRPr sz="1800" dirty="0"/>
          </a:p>
        </p:txBody>
      </p:sp>
      <p:sp>
        <p:nvSpPr>
          <p:cNvPr id="738" name="Google Shape;738;p37"/>
          <p:cNvSpPr txBox="1">
            <a:spLocks noGrp="1"/>
          </p:cNvSpPr>
          <p:nvPr>
            <p:ph type="subTitle" idx="8"/>
          </p:nvPr>
        </p:nvSpPr>
        <p:spPr>
          <a:xfrm>
            <a:off x="5892391" y="2190849"/>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Individual retail customers</a:t>
            </a:r>
            <a:endParaRPr sz="1800" dirty="0"/>
          </a:p>
        </p:txBody>
      </p:sp>
      <p:grpSp>
        <p:nvGrpSpPr>
          <p:cNvPr id="739" name="Google Shape;739;p37"/>
          <p:cNvGrpSpPr/>
          <p:nvPr/>
        </p:nvGrpSpPr>
        <p:grpSpPr>
          <a:xfrm>
            <a:off x="5085306" y="2100976"/>
            <a:ext cx="502899" cy="502899"/>
            <a:chOff x="858700" y="1967475"/>
            <a:chExt cx="605100" cy="605100"/>
          </a:xfrm>
        </p:grpSpPr>
        <p:sp>
          <p:nvSpPr>
            <p:cNvPr id="740" name="Google Shape;740;p37"/>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1045556" y="3694821"/>
            <a:ext cx="502800" cy="502800"/>
            <a:chOff x="1627550" y="2017350"/>
            <a:chExt cx="502800" cy="502800"/>
          </a:xfrm>
        </p:grpSpPr>
        <p:sp>
          <p:nvSpPr>
            <p:cNvPr id="746" name="Google Shape;746;p37"/>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p:cNvGrpSpPr/>
          <p:nvPr/>
        </p:nvGrpSpPr>
        <p:grpSpPr>
          <a:xfrm>
            <a:off x="1046025" y="2101025"/>
            <a:ext cx="502800" cy="502800"/>
            <a:chOff x="463701" y="2307675"/>
            <a:chExt cx="502800" cy="502800"/>
          </a:xfrm>
        </p:grpSpPr>
        <p:sp>
          <p:nvSpPr>
            <p:cNvPr id="749" name="Google Shape;749;p37"/>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are they affected</a:t>
            </a:r>
            <a:endParaRPr dirty="0"/>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1C0472EC-4A1F-A133-3EBA-259B6347C211}"/>
              </a:ext>
            </a:extLst>
          </p:cNvPr>
          <p:cNvGraphicFramePr>
            <a:graphicFrameLocks noGrp="1"/>
          </p:cNvGraphicFramePr>
          <p:nvPr>
            <p:extLst>
              <p:ext uri="{D42A27DB-BD31-4B8C-83A1-F6EECF244321}">
                <p14:modId xmlns:p14="http://schemas.microsoft.com/office/powerpoint/2010/main" val="53124917"/>
              </p:ext>
            </p:extLst>
          </p:nvPr>
        </p:nvGraphicFramePr>
        <p:xfrm>
          <a:off x="1183100" y="1568219"/>
          <a:ext cx="6788728" cy="3147060"/>
        </p:xfrm>
        <a:graphic>
          <a:graphicData uri="http://schemas.openxmlformats.org/drawingml/2006/table">
            <a:tbl>
              <a:tblPr firstRow="1" bandRow="1">
                <a:tableStyleId>{DC3C387E-082C-4982-9816-A78C0A73E3D0}</a:tableStyleId>
              </a:tblPr>
              <a:tblGrid>
                <a:gridCol w="1697182">
                  <a:extLst>
                    <a:ext uri="{9D8B030D-6E8A-4147-A177-3AD203B41FA5}">
                      <a16:colId xmlns:a16="http://schemas.microsoft.com/office/drawing/2014/main" val="1714748336"/>
                    </a:ext>
                  </a:extLst>
                </a:gridCol>
                <a:gridCol w="1697182">
                  <a:extLst>
                    <a:ext uri="{9D8B030D-6E8A-4147-A177-3AD203B41FA5}">
                      <a16:colId xmlns:a16="http://schemas.microsoft.com/office/drawing/2014/main" val="1727174260"/>
                    </a:ext>
                  </a:extLst>
                </a:gridCol>
                <a:gridCol w="1697182">
                  <a:extLst>
                    <a:ext uri="{9D8B030D-6E8A-4147-A177-3AD203B41FA5}">
                      <a16:colId xmlns:a16="http://schemas.microsoft.com/office/drawing/2014/main" val="688358019"/>
                    </a:ext>
                  </a:extLst>
                </a:gridCol>
                <a:gridCol w="1697182">
                  <a:extLst>
                    <a:ext uri="{9D8B030D-6E8A-4147-A177-3AD203B41FA5}">
                      <a16:colId xmlns:a16="http://schemas.microsoft.com/office/drawing/2014/main" val="1188313809"/>
                    </a:ext>
                  </a:extLst>
                </a:gridCol>
              </a:tblGrid>
              <a:tr h="645476">
                <a:tc>
                  <a:txBody>
                    <a:bodyPr/>
                    <a:lstStyle/>
                    <a:p>
                      <a:endParaRPr lang="en-US" b="1" dirty="0">
                        <a:latin typeface="Karla" pitchFamily="2" charset="77"/>
                      </a:endParaRPr>
                    </a:p>
                  </a:txBody>
                  <a:tcPr/>
                </a:tc>
                <a:tc>
                  <a:txBody>
                    <a:bodyPr/>
                    <a:lstStyle/>
                    <a:p>
                      <a:pPr algn="ctr"/>
                      <a:r>
                        <a:rPr lang="en-US" b="1" dirty="0">
                          <a:latin typeface="Karla" pitchFamily="2" charset="77"/>
                        </a:rPr>
                        <a:t>Cybersecurity Threats</a:t>
                      </a:r>
                    </a:p>
                  </a:txBody>
                  <a:tcPr/>
                </a:tc>
                <a:tc>
                  <a:txBody>
                    <a:bodyPr/>
                    <a:lstStyle/>
                    <a:p>
                      <a:pPr algn="ctr"/>
                      <a:r>
                        <a:rPr lang="en-US" b="1" dirty="0">
                          <a:latin typeface="Karla" pitchFamily="2" charset="77"/>
                        </a:rPr>
                        <a:t>Global Economic Uncertainty</a:t>
                      </a:r>
                    </a:p>
                  </a:txBody>
                  <a:tcPr/>
                </a:tc>
                <a:tc>
                  <a:txBody>
                    <a:bodyPr/>
                    <a:lstStyle/>
                    <a:p>
                      <a:pPr algn="ctr"/>
                      <a:r>
                        <a:rPr lang="en-US" b="1" dirty="0">
                          <a:latin typeface="Karla" pitchFamily="2" charset="77"/>
                        </a:rPr>
                        <a:t>Lack of personalized advice</a:t>
                      </a:r>
                    </a:p>
                  </a:txBody>
                  <a:tcPr/>
                </a:tc>
                <a:extLst>
                  <a:ext uri="{0D108BD9-81ED-4DB2-BD59-A6C34878D82A}">
                    <a16:rowId xmlns:a16="http://schemas.microsoft.com/office/drawing/2014/main" val="1885851597"/>
                  </a:ext>
                </a:extLst>
              </a:tr>
              <a:tr h="645476">
                <a:tc>
                  <a:txBody>
                    <a:bodyPr/>
                    <a:lstStyle/>
                    <a:p>
                      <a:pPr algn="ctr"/>
                      <a:r>
                        <a:rPr lang="en-US" b="1" dirty="0">
                          <a:latin typeface="Karla" pitchFamily="2" charset="77"/>
                        </a:rPr>
                        <a:t>Institution Investors</a:t>
                      </a:r>
                    </a:p>
                  </a:txBody>
                  <a:tcPr/>
                </a:tc>
                <a:tc>
                  <a:txBody>
                    <a:bodyPr/>
                    <a:lstStyle/>
                    <a:p>
                      <a:r>
                        <a:rPr lang="en-US" sz="1100" dirty="0">
                          <a:latin typeface="Karla" pitchFamily="2" charset="77"/>
                        </a:rPr>
                        <a:t>Capital or other investments stored in my platform can be targeted.</a:t>
                      </a:r>
                    </a:p>
                  </a:txBody>
                  <a:tcPr/>
                </a:tc>
                <a:tc>
                  <a:txBody>
                    <a:bodyPr/>
                    <a:lstStyle/>
                    <a:p>
                      <a:r>
                        <a:rPr lang="en-US" sz="1100" dirty="0">
                          <a:latin typeface="Karla" pitchFamily="2" charset="77"/>
                        </a:rPr>
                        <a:t>They will be affected by the increase in market volatility</a:t>
                      </a:r>
                    </a:p>
                  </a:txBody>
                  <a:tcPr/>
                </a:tc>
                <a:tc>
                  <a:txBody>
                    <a:bodyPr/>
                    <a:lstStyle/>
                    <a:p>
                      <a:r>
                        <a:rPr lang="en-US" sz="1100" dirty="0">
                          <a:latin typeface="Karla" pitchFamily="2" charset="77"/>
                        </a:rPr>
                        <a:t>Unable to provide suitable products to them</a:t>
                      </a:r>
                    </a:p>
                  </a:txBody>
                  <a:tcPr/>
                </a:tc>
                <a:extLst>
                  <a:ext uri="{0D108BD9-81ED-4DB2-BD59-A6C34878D82A}">
                    <a16:rowId xmlns:a16="http://schemas.microsoft.com/office/drawing/2014/main" val="1670203453"/>
                  </a:ext>
                </a:extLst>
              </a:tr>
              <a:tr h="645476">
                <a:tc>
                  <a:txBody>
                    <a:bodyPr/>
                    <a:lstStyle/>
                    <a:p>
                      <a:pPr algn="ctr"/>
                      <a:r>
                        <a:rPr lang="en-US" b="1" dirty="0">
                          <a:latin typeface="Karla" pitchFamily="2" charset="77"/>
                        </a:rPr>
                        <a:t>SME Owners</a:t>
                      </a:r>
                    </a:p>
                  </a:txBody>
                  <a:tcPr/>
                </a:tc>
                <a:tc>
                  <a:txBody>
                    <a:bodyPr/>
                    <a:lstStyle/>
                    <a:p>
                      <a:r>
                        <a:rPr lang="en-US" sz="1050" dirty="0">
                          <a:latin typeface="Karla" pitchFamily="2" charset="77"/>
                        </a:rPr>
                        <a:t>Their financial transactions and data will be  targeted which will lead to financial losses.</a:t>
                      </a:r>
                    </a:p>
                  </a:txBody>
                  <a:tcPr/>
                </a:tc>
                <a:tc>
                  <a:txBody>
                    <a:bodyPr/>
                    <a:lstStyle/>
                    <a:p>
                      <a:r>
                        <a:rPr lang="en-US" sz="1100" dirty="0">
                          <a:latin typeface="Karla" pitchFamily="2" charset="77"/>
                        </a:rPr>
                        <a:t>Inability to manage cash flow and continue business during an economic downturn.</a:t>
                      </a:r>
                    </a:p>
                  </a:txBody>
                  <a:tcPr/>
                </a:tc>
                <a:tc>
                  <a:txBody>
                    <a:bodyPr/>
                    <a:lstStyle/>
                    <a:p>
                      <a:r>
                        <a:rPr lang="en-US" sz="1100" dirty="0">
                          <a:latin typeface="Karla" pitchFamily="2" charset="77"/>
                        </a:rPr>
                        <a:t>Unable to expand their financial management due to lack of advice and resources</a:t>
                      </a:r>
                    </a:p>
                  </a:txBody>
                  <a:tcPr/>
                </a:tc>
                <a:extLst>
                  <a:ext uri="{0D108BD9-81ED-4DB2-BD59-A6C34878D82A}">
                    <a16:rowId xmlns:a16="http://schemas.microsoft.com/office/drawing/2014/main" val="223133907"/>
                  </a:ext>
                </a:extLst>
              </a:tr>
              <a:tr h="645476">
                <a:tc>
                  <a:txBody>
                    <a:bodyPr/>
                    <a:lstStyle/>
                    <a:p>
                      <a:pPr algn="ctr"/>
                      <a:r>
                        <a:rPr lang="en-US" b="1" dirty="0">
                          <a:latin typeface="Karla" pitchFamily="2" charset="77"/>
                        </a:rPr>
                        <a:t>Individual Retail Customers</a:t>
                      </a:r>
                    </a:p>
                  </a:txBody>
                  <a:tcPr/>
                </a:tc>
                <a:tc>
                  <a:txBody>
                    <a:bodyPr/>
                    <a:lstStyle/>
                    <a:p>
                      <a:r>
                        <a:rPr lang="en-US" sz="1100" dirty="0">
                          <a:latin typeface="Karla" pitchFamily="2" charset="77"/>
                        </a:rPr>
                        <a:t>Their financial information and online banking account can be targeted.</a:t>
                      </a:r>
                    </a:p>
                  </a:txBody>
                  <a:tcPr/>
                </a:tc>
                <a:tc>
                  <a:txBody>
                    <a:bodyPr/>
                    <a:lstStyle/>
                    <a:p>
                      <a:r>
                        <a:rPr lang="en-US" sz="1100" dirty="0">
                          <a:latin typeface="Karla" pitchFamily="2" charset="77"/>
                        </a:rPr>
                        <a:t>It can cause income reduction, rise in cost of living and etc.</a:t>
                      </a:r>
                    </a:p>
                  </a:txBody>
                  <a:tcPr/>
                </a:tc>
                <a:tc>
                  <a:txBody>
                    <a:bodyPr/>
                    <a:lstStyle/>
                    <a:p>
                      <a:r>
                        <a:rPr lang="en-US" sz="1100" dirty="0">
                          <a:latin typeface="Karla" pitchFamily="2" charset="77"/>
                        </a:rPr>
                        <a:t>Unable to plan their life financial goals.</a:t>
                      </a:r>
                    </a:p>
                  </a:txBody>
                  <a:tcPr/>
                </a:tc>
                <a:extLst>
                  <a:ext uri="{0D108BD9-81ED-4DB2-BD59-A6C34878D82A}">
                    <a16:rowId xmlns:a16="http://schemas.microsoft.com/office/drawing/2014/main" val="232323893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5" name="Google Shape;835;p40"/>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Cybersecurity Threats </a:t>
            </a:r>
            <a:r>
              <a:rPr lang="en-US" dirty="0"/>
              <a:t>: Blockchain helps to maintain the privacy and security of data with a safe, encrypted data among authorized parties.</a:t>
            </a:r>
            <a:endParaRPr dirty="0"/>
          </a:p>
        </p:txBody>
      </p:sp>
      <p:sp>
        <p:nvSpPr>
          <p:cNvPr id="836" name="Google Shape;836;p40"/>
          <p:cNvSpPr txBox="1">
            <a:spLocks noGrp="1"/>
          </p:cNvSpPr>
          <p:nvPr>
            <p:ph type="subTitle" idx="5"/>
          </p:nvPr>
        </p:nvSpPr>
        <p:spPr>
          <a:xfrm>
            <a:off x="3408500" y="2601237"/>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Global Economic Uncertainty </a:t>
            </a:r>
            <a:r>
              <a:rPr lang="en-US" dirty="0"/>
              <a:t>: Blockchain can boost transparency on transactions, meaning it allows user to track transaction by real-time monitoring.</a:t>
            </a:r>
            <a:endParaRPr dirty="0"/>
          </a:p>
        </p:txBody>
      </p:sp>
      <p:sp>
        <p:nvSpPr>
          <p:cNvPr id="837" name="Google Shape;837;p40"/>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Solution to the problems with fintech trends</a:t>
            </a:r>
            <a:endParaRPr sz="2400" dirty="0"/>
          </a:p>
        </p:txBody>
      </p:sp>
      <p:sp>
        <p:nvSpPr>
          <p:cNvPr id="838" name="Google Shape;838;p40"/>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Lack Of Personalized Advice </a:t>
            </a:r>
            <a:r>
              <a:rPr lang="en-US" dirty="0"/>
              <a:t>: AI bots can help users to receive a personalized advice, with recommendation on suitable products, investment guidance and others.</a:t>
            </a:r>
            <a:endParaRPr dirty="0"/>
          </a:p>
        </p:txBody>
      </p:sp>
      <p:grpSp>
        <p:nvGrpSpPr>
          <p:cNvPr id="839" name="Google Shape;839;p40"/>
          <p:cNvGrpSpPr/>
          <p:nvPr/>
        </p:nvGrpSpPr>
        <p:grpSpPr>
          <a:xfrm>
            <a:off x="2552352" y="1646026"/>
            <a:ext cx="502899" cy="502899"/>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0"/>
          <p:cNvGrpSpPr/>
          <p:nvPr/>
        </p:nvGrpSpPr>
        <p:grpSpPr>
          <a:xfrm>
            <a:off x="2552352" y="3647899"/>
            <a:ext cx="502800" cy="502800"/>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2552351" y="2647083"/>
            <a:ext cx="502800" cy="502800"/>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36938" y="3232371"/>
            <a:ext cx="1371600" cy="1375875"/>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1" name="Google Shape;861;p40"/>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7736017" y="440113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715160" y="14173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40"/>
          <p:cNvGrpSpPr/>
          <p:nvPr/>
        </p:nvGrpSpPr>
        <p:grpSpPr>
          <a:xfrm>
            <a:off x="136938" y="1998008"/>
            <a:ext cx="1827475" cy="1051350"/>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8"/>
          <p:cNvSpPr txBox="1">
            <a:spLocks noGrp="1"/>
          </p:cNvSpPr>
          <p:nvPr>
            <p:ph type="title"/>
          </p:nvPr>
        </p:nvSpPr>
        <p:spPr>
          <a:xfrm>
            <a:off x="1828775" y="731397"/>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Technology Risk Management Guidelines (TRMG)</a:t>
            </a:r>
            <a:endParaRPr sz="2000" dirty="0"/>
          </a:p>
        </p:txBody>
      </p:sp>
      <p:sp>
        <p:nvSpPr>
          <p:cNvPr id="1068" name="Google Shape;1068;p48"/>
          <p:cNvSpPr txBox="1">
            <a:spLocks noGrp="1"/>
          </p:cNvSpPr>
          <p:nvPr>
            <p:ph type="subTitle" idx="1"/>
          </p:nvPr>
        </p:nvSpPr>
        <p:spPr>
          <a:xfrm>
            <a:off x="1828825" y="1600206"/>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Cybersecurity Threats</a:t>
            </a:r>
            <a:endParaRPr dirty="0"/>
          </a:p>
        </p:txBody>
      </p:sp>
      <p:sp>
        <p:nvSpPr>
          <p:cNvPr id="1069" name="Google Shape;1069;p48"/>
          <p:cNvSpPr txBox="1">
            <a:spLocks noGrp="1"/>
          </p:cNvSpPr>
          <p:nvPr>
            <p:ph type="title" idx="2"/>
          </p:nvPr>
        </p:nvSpPr>
        <p:spPr>
          <a:xfrm>
            <a:off x="1828775" y="2052697"/>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Risk Management Guidelines</a:t>
            </a:r>
            <a:endParaRPr sz="2000" dirty="0"/>
          </a:p>
        </p:txBody>
      </p:sp>
      <p:sp>
        <p:nvSpPr>
          <p:cNvPr id="1070" name="Google Shape;1070;p48"/>
          <p:cNvSpPr txBox="1">
            <a:spLocks noGrp="1"/>
          </p:cNvSpPr>
          <p:nvPr>
            <p:ph type="subTitle" idx="3"/>
          </p:nvPr>
        </p:nvSpPr>
        <p:spPr>
          <a:xfrm>
            <a:off x="1828775" y="29215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Global Economic Uncertainty</a:t>
            </a:r>
            <a:endParaRPr dirty="0"/>
          </a:p>
        </p:txBody>
      </p:sp>
      <p:sp>
        <p:nvSpPr>
          <p:cNvPr id="1071" name="Google Shape;1071;p48"/>
          <p:cNvSpPr txBox="1">
            <a:spLocks noGrp="1"/>
          </p:cNvSpPr>
          <p:nvPr>
            <p:ph type="title" idx="4"/>
          </p:nvPr>
        </p:nvSpPr>
        <p:spPr>
          <a:xfrm>
            <a:off x="1828825" y="3373998"/>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Financial Advisers Regulations</a:t>
            </a:r>
            <a:endParaRPr sz="2000" dirty="0"/>
          </a:p>
        </p:txBody>
      </p:sp>
      <p:sp>
        <p:nvSpPr>
          <p:cNvPr id="1072" name="Google Shape;1072;p48"/>
          <p:cNvSpPr txBox="1">
            <a:spLocks noGrp="1"/>
          </p:cNvSpPr>
          <p:nvPr>
            <p:ph type="subTitle" idx="5"/>
          </p:nvPr>
        </p:nvSpPr>
        <p:spPr>
          <a:xfrm>
            <a:off x="1828775" y="4242794"/>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Lack of Personalized Advice</a:t>
            </a:r>
            <a:endParaRPr dirty="0"/>
          </a:p>
        </p:txBody>
      </p:sp>
      <p:sp>
        <p:nvSpPr>
          <p:cNvPr id="1073" name="Google Shape;1073;p48"/>
          <p:cNvSpPr/>
          <p:nvPr/>
        </p:nvSpPr>
        <p:spPr>
          <a:xfrm rot="-2700000">
            <a:off x="7125203" y="309721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7736017" y="440113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715110" y="25717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48"/>
          <p:cNvGrpSpPr/>
          <p:nvPr/>
        </p:nvGrpSpPr>
        <p:grpSpPr>
          <a:xfrm>
            <a:off x="136938" y="912384"/>
            <a:ext cx="1371600" cy="1375875"/>
            <a:chOff x="299013" y="1079125"/>
            <a:chExt cx="1371600" cy="1375875"/>
          </a:xfrm>
        </p:grpSpPr>
        <p:sp>
          <p:nvSpPr>
            <p:cNvPr id="1078" name="Google Shape;1078;p48"/>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48"/>
            <p:cNvGrpSpPr/>
            <p:nvPr/>
          </p:nvGrpSpPr>
          <p:grpSpPr>
            <a:xfrm>
              <a:off x="396400" y="1384064"/>
              <a:ext cx="1085400" cy="635100"/>
              <a:chOff x="396400" y="1399225"/>
              <a:chExt cx="1085400" cy="635100"/>
            </a:xfrm>
          </p:grpSpPr>
          <p:sp>
            <p:nvSpPr>
              <p:cNvPr id="1081" name="Google Shape;1081;p48"/>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48"/>
              <p:cNvGrpSpPr/>
              <p:nvPr/>
            </p:nvGrpSpPr>
            <p:grpSpPr>
              <a:xfrm>
                <a:off x="712181" y="1506835"/>
                <a:ext cx="453838" cy="419880"/>
                <a:chOff x="733647" y="1423686"/>
                <a:chExt cx="453838" cy="419880"/>
              </a:xfrm>
            </p:grpSpPr>
            <p:sp>
              <p:nvSpPr>
                <p:cNvPr id="1083" name="Google Shape;1083;p48"/>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5" name="Google Shape;1085;p48"/>
            <p:cNvGrpSpPr/>
            <p:nvPr/>
          </p:nvGrpSpPr>
          <p:grpSpPr>
            <a:xfrm>
              <a:off x="396391" y="2141102"/>
              <a:ext cx="1085342" cy="96171"/>
              <a:chOff x="417899" y="2116530"/>
              <a:chExt cx="1085342" cy="96171"/>
            </a:xfrm>
          </p:grpSpPr>
          <p:sp>
            <p:nvSpPr>
              <p:cNvPr id="1086" name="Google Shape;1086;p48"/>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8" name="Google Shape;1088;p48"/>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TRMG</a:t>
            </a:r>
            <a:endParaRPr dirty="0"/>
          </a:p>
        </p:txBody>
      </p:sp>
      <p:sp>
        <p:nvSpPr>
          <p:cNvPr id="1210" name="Google Shape;1210;p51"/>
          <p:cNvSpPr txBox="1">
            <a:spLocks noGrp="1"/>
          </p:cNvSpPr>
          <p:nvPr>
            <p:ph type="subTitle" idx="1"/>
          </p:nvPr>
        </p:nvSpPr>
        <p:spPr>
          <a:xfrm>
            <a:off x="1596448" y="1944890"/>
            <a:ext cx="3191630" cy="1371600"/>
          </a:xfrm>
          <a:prstGeom prst="rect">
            <a:avLst/>
          </a:prstGeom>
        </p:spPr>
        <p:txBody>
          <a:bodyPr spcFirstLastPara="1" wrap="square" lIns="91425" tIns="91425" rIns="91425" bIns="91425" anchor="t" anchorCtr="0">
            <a:noAutofit/>
          </a:bodyPr>
          <a:lstStyle/>
          <a:p>
            <a:pPr marL="0" lvl="0" indent="0"/>
            <a:r>
              <a:rPr lang="en-US" sz="2000" dirty="0"/>
              <a:t>TRMG is a guidelines MAS set out for financial institutions to follow and create an effective oversight for technological risks.</a:t>
            </a:r>
            <a:endParaRPr sz="2000" dirty="0"/>
          </a:p>
        </p:txBody>
      </p:sp>
      <p:sp>
        <p:nvSpPr>
          <p:cNvPr id="1211" name="Google Shape;1211;p51"/>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10;p51">
            <a:extLst>
              <a:ext uri="{FF2B5EF4-FFF2-40B4-BE49-F238E27FC236}">
                <a16:creationId xmlns:a16="http://schemas.microsoft.com/office/drawing/2014/main" id="{3BDD01DC-4CF9-6D02-F140-205887074F2F}"/>
              </a:ext>
            </a:extLst>
          </p:cNvPr>
          <p:cNvSpPr txBox="1">
            <a:spLocks/>
          </p:cNvSpPr>
          <p:nvPr/>
        </p:nvSpPr>
        <p:spPr>
          <a:xfrm>
            <a:off x="4572000" y="2965820"/>
            <a:ext cx="319163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Documenting records of risk assessments.</a:t>
            </a:r>
          </a:p>
          <a:p>
            <a:pPr marL="0" indent="0"/>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8">
          <a:extLst>
            <a:ext uri="{FF2B5EF4-FFF2-40B4-BE49-F238E27FC236}">
              <a16:creationId xmlns:a16="http://schemas.microsoft.com/office/drawing/2014/main" id="{B065A5D7-B1CB-EAE7-1E91-D5F399680ED1}"/>
            </a:ext>
          </a:extLst>
        </p:cNvPr>
        <p:cNvGrpSpPr/>
        <p:nvPr/>
      </p:nvGrpSpPr>
      <p:grpSpPr>
        <a:xfrm>
          <a:off x="0" y="0"/>
          <a:ext cx="0" cy="0"/>
          <a:chOff x="0" y="0"/>
          <a:chExt cx="0" cy="0"/>
        </a:xfrm>
      </p:grpSpPr>
      <p:sp>
        <p:nvSpPr>
          <p:cNvPr id="1209" name="Google Shape;1209;p51">
            <a:extLst>
              <a:ext uri="{FF2B5EF4-FFF2-40B4-BE49-F238E27FC236}">
                <a16:creationId xmlns:a16="http://schemas.microsoft.com/office/drawing/2014/main" id="{DBD928DD-DC48-074E-BE5B-15BA5D5E3DD3}"/>
              </a:ext>
            </a:extLst>
          </p:cNvPr>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Risk Management Guidelines</a:t>
            </a:r>
            <a:endParaRPr dirty="0"/>
          </a:p>
        </p:txBody>
      </p:sp>
      <p:sp>
        <p:nvSpPr>
          <p:cNvPr id="1210" name="Google Shape;1210;p51">
            <a:extLst>
              <a:ext uri="{FF2B5EF4-FFF2-40B4-BE49-F238E27FC236}">
                <a16:creationId xmlns:a16="http://schemas.microsoft.com/office/drawing/2014/main" id="{52ECBFAD-B611-068C-2EFB-E3388F2E1DEA}"/>
              </a:ext>
            </a:extLst>
          </p:cNvPr>
          <p:cNvSpPr txBox="1">
            <a:spLocks noGrp="1"/>
          </p:cNvSpPr>
          <p:nvPr>
            <p:ph type="subTitle" idx="1"/>
          </p:nvPr>
        </p:nvSpPr>
        <p:spPr>
          <a:xfrm>
            <a:off x="1430591" y="1912455"/>
            <a:ext cx="3299996" cy="1371600"/>
          </a:xfrm>
          <a:prstGeom prst="rect">
            <a:avLst/>
          </a:prstGeom>
        </p:spPr>
        <p:txBody>
          <a:bodyPr spcFirstLastPara="1" wrap="square" lIns="91425" tIns="91425" rIns="91425" bIns="91425" anchor="t" anchorCtr="0">
            <a:noAutofit/>
          </a:bodyPr>
          <a:lstStyle/>
          <a:p>
            <a:pPr marL="0" lvl="0" indent="0"/>
            <a:r>
              <a:rPr lang="en-US" sz="1800" dirty="0"/>
              <a:t>A guideline for financial institutions with guidance on managing economic and financial risks</a:t>
            </a:r>
            <a:endParaRPr sz="1800" dirty="0"/>
          </a:p>
        </p:txBody>
      </p:sp>
      <p:sp>
        <p:nvSpPr>
          <p:cNvPr id="1211" name="Google Shape;1211;p51">
            <a:extLst>
              <a:ext uri="{FF2B5EF4-FFF2-40B4-BE49-F238E27FC236}">
                <a16:creationId xmlns:a16="http://schemas.microsoft.com/office/drawing/2014/main" id="{974341D9-EB2D-A031-AFB8-9A4683DF9998}"/>
              </a:ext>
            </a:extLst>
          </p:cNvPr>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a:extLst>
              <a:ext uri="{FF2B5EF4-FFF2-40B4-BE49-F238E27FC236}">
                <a16:creationId xmlns:a16="http://schemas.microsoft.com/office/drawing/2014/main" id="{7E197A82-D04F-60F5-0401-65E3B42D5AD2}"/>
              </a:ext>
            </a:extLst>
          </p:cNvPr>
          <p:cNvGrpSpPr/>
          <p:nvPr/>
        </p:nvGrpSpPr>
        <p:grpSpPr>
          <a:xfrm>
            <a:off x="463651" y="1220603"/>
            <a:ext cx="502899" cy="502899"/>
            <a:chOff x="858700" y="1967475"/>
            <a:chExt cx="605100" cy="605100"/>
          </a:xfrm>
        </p:grpSpPr>
        <p:sp>
          <p:nvSpPr>
            <p:cNvPr id="1213" name="Google Shape;1213;p51">
              <a:extLst>
                <a:ext uri="{FF2B5EF4-FFF2-40B4-BE49-F238E27FC236}">
                  <a16:creationId xmlns:a16="http://schemas.microsoft.com/office/drawing/2014/main" id="{A447BE28-C689-3B26-B505-52D2062ADEEC}"/>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a:extLst>
                <a:ext uri="{FF2B5EF4-FFF2-40B4-BE49-F238E27FC236}">
                  <a16:creationId xmlns:a16="http://schemas.microsoft.com/office/drawing/2014/main" id="{E1157A7F-4061-8453-B8CF-4D6E97CFA786}"/>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a:extLst>
              <a:ext uri="{FF2B5EF4-FFF2-40B4-BE49-F238E27FC236}">
                <a16:creationId xmlns:a16="http://schemas.microsoft.com/office/drawing/2014/main" id="{37154FED-6849-8D50-0A02-B94C741FD3F2}"/>
              </a:ext>
            </a:extLst>
          </p:cNvPr>
          <p:cNvGrpSpPr/>
          <p:nvPr/>
        </p:nvGrpSpPr>
        <p:grpSpPr>
          <a:xfrm>
            <a:off x="463651" y="1906497"/>
            <a:ext cx="502800" cy="502800"/>
            <a:chOff x="7014301" y="2017350"/>
            <a:chExt cx="502800" cy="502800"/>
          </a:xfrm>
        </p:grpSpPr>
        <p:sp>
          <p:nvSpPr>
            <p:cNvPr id="1216" name="Google Shape;1216;p51">
              <a:extLst>
                <a:ext uri="{FF2B5EF4-FFF2-40B4-BE49-F238E27FC236}">
                  <a16:creationId xmlns:a16="http://schemas.microsoft.com/office/drawing/2014/main" id="{2D3330A1-2C14-79A7-29D0-0D1C59C2B6AA}"/>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a:extLst>
                <a:ext uri="{FF2B5EF4-FFF2-40B4-BE49-F238E27FC236}">
                  <a16:creationId xmlns:a16="http://schemas.microsoft.com/office/drawing/2014/main" id="{34098A2C-1416-E989-1811-FE2AD8B0DC2A}"/>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a:extLst>
              <a:ext uri="{FF2B5EF4-FFF2-40B4-BE49-F238E27FC236}">
                <a16:creationId xmlns:a16="http://schemas.microsoft.com/office/drawing/2014/main" id="{CD431358-B246-1253-A711-FC803F5C6609}"/>
              </a:ext>
            </a:extLst>
          </p:cNvPr>
          <p:cNvGrpSpPr/>
          <p:nvPr/>
        </p:nvGrpSpPr>
        <p:grpSpPr>
          <a:xfrm>
            <a:off x="463651" y="445094"/>
            <a:ext cx="629846" cy="592514"/>
            <a:chOff x="463701" y="2217961"/>
            <a:chExt cx="629846" cy="592514"/>
          </a:xfrm>
        </p:grpSpPr>
        <p:sp>
          <p:nvSpPr>
            <p:cNvPr id="1219" name="Google Shape;1219;p51">
              <a:extLst>
                <a:ext uri="{FF2B5EF4-FFF2-40B4-BE49-F238E27FC236}">
                  <a16:creationId xmlns:a16="http://schemas.microsoft.com/office/drawing/2014/main" id="{F61B7E32-1ADD-5897-E54E-1FB59AEE3F60}"/>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a:extLst>
                <a:ext uri="{FF2B5EF4-FFF2-40B4-BE49-F238E27FC236}">
                  <a16:creationId xmlns:a16="http://schemas.microsoft.com/office/drawing/2014/main" id="{6CA9ED3B-6919-DA0F-3EF0-B5CF21BE8E41}"/>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a:extLst>
                <a:ext uri="{FF2B5EF4-FFF2-40B4-BE49-F238E27FC236}">
                  <a16:creationId xmlns:a16="http://schemas.microsoft.com/office/drawing/2014/main" id="{853B6226-34CD-7FB3-8C9A-395106C264DD}"/>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a:extLst>
                <a:ext uri="{FF2B5EF4-FFF2-40B4-BE49-F238E27FC236}">
                  <a16:creationId xmlns:a16="http://schemas.microsoft.com/office/drawing/2014/main" id="{84549411-D0BF-6406-0EF0-EF63B1F66C19}"/>
                </a:ext>
              </a:extLst>
            </p:cNvPr>
            <p:cNvGrpSpPr/>
            <p:nvPr/>
          </p:nvGrpSpPr>
          <p:grpSpPr>
            <a:xfrm>
              <a:off x="773496" y="2217961"/>
              <a:ext cx="320051" cy="298703"/>
              <a:chOff x="1023863" y="2896525"/>
              <a:chExt cx="240875" cy="219425"/>
            </a:xfrm>
          </p:grpSpPr>
          <p:sp>
            <p:nvSpPr>
              <p:cNvPr id="1223" name="Google Shape;1223;p51">
                <a:extLst>
                  <a:ext uri="{FF2B5EF4-FFF2-40B4-BE49-F238E27FC236}">
                    <a16:creationId xmlns:a16="http://schemas.microsoft.com/office/drawing/2014/main" id="{94CF14F8-C34B-D18A-6869-93D04A43ACDD}"/>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a:extLst>
                  <a:ext uri="{FF2B5EF4-FFF2-40B4-BE49-F238E27FC236}">
                    <a16:creationId xmlns:a16="http://schemas.microsoft.com/office/drawing/2014/main" id="{D02FD705-9BA2-997F-E9AC-E62DDC1F30EF}"/>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a:extLst>
              <a:ext uri="{FF2B5EF4-FFF2-40B4-BE49-F238E27FC236}">
                <a16:creationId xmlns:a16="http://schemas.microsoft.com/office/drawing/2014/main" id="{FD86330F-62D0-557A-1044-669413782627}"/>
              </a:ext>
            </a:extLst>
          </p:cNvPr>
          <p:cNvGrpSpPr/>
          <p:nvPr/>
        </p:nvGrpSpPr>
        <p:grpSpPr>
          <a:xfrm>
            <a:off x="404600" y="4046486"/>
            <a:ext cx="621000" cy="621000"/>
            <a:chOff x="416300" y="4058211"/>
            <a:chExt cx="621000" cy="621000"/>
          </a:xfrm>
        </p:grpSpPr>
        <p:sp>
          <p:nvSpPr>
            <p:cNvPr id="1226" name="Google Shape;1226;p51">
              <a:extLst>
                <a:ext uri="{FF2B5EF4-FFF2-40B4-BE49-F238E27FC236}">
                  <a16:creationId xmlns:a16="http://schemas.microsoft.com/office/drawing/2014/main" id="{65021DFE-7719-8B75-FA48-66CA56502721}"/>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a:extLst>
                <a:ext uri="{FF2B5EF4-FFF2-40B4-BE49-F238E27FC236}">
                  <a16:creationId xmlns:a16="http://schemas.microsoft.com/office/drawing/2014/main" id="{C76DBCDB-8A78-716A-936D-A745A5E758CE}"/>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a:extLst>
              <a:ext uri="{FF2B5EF4-FFF2-40B4-BE49-F238E27FC236}">
                <a16:creationId xmlns:a16="http://schemas.microsoft.com/office/drawing/2014/main" id="{D01A36D6-BF8E-23BC-D896-2795E03C6FFE}"/>
              </a:ext>
            </a:extLst>
          </p:cNvPr>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a:extLst>
              <a:ext uri="{FF2B5EF4-FFF2-40B4-BE49-F238E27FC236}">
                <a16:creationId xmlns:a16="http://schemas.microsoft.com/office/drawing/2014/main" id="{5E50CA8E-9C48-D0AF-4FD1-E83E39611964}"/>
              </a:ext>
            </a:extLst>
          </p:cNvPr>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a:extLst>
              <a:ext uri="{FF2B5EF4-FFF2-40B4-BE49-F238E27FC236}">
                <a16:creationId xmlns:a16="http://schemas.microsoft.com/office/drawing/2014/main" id="{B0F7DBE0-8D29-337E-E043-AF4F39D6E5B2}"/>
              </a:ext>
            </a:extLst>
          </p:cNvPr>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10;p51">
            <a:extLst>
              <a:ext uri="{FF2B5EF4-FFF2-40B4-BE49-F238E27FC236}">
                <a16:creationId xmlns:a16="http://schemas.microsoft.com/office/drawing/2014/main" id="{DDCC6C2E-F39D-40BB-50C5-D3B0CBC55D93}"/>
              </a:ext>
            </a:extLst>
          </p:cNvPr>
          <p:cNvSpPr txBox="1">
            <a:spLocks/>
          </p:cNvSpPr>
          <p:nvPr/>
        </p:nvSpPr>
        <p:spPr>
          <a:xfrm>
            <a:off x="4572000" y="2357693"/>
            <a:ext cx="3299996"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Regular risks assessments</a:t>
            </a:r>
          </a:p>
          <a:p>
            <a:pPr marL="342900" indent="-342900">
              <a:buFont typeface="Wingdings" pitchFamily="2" charset="2"/>
              <a:buChar char="q"/>
            </a:pPr>
            <a:r>
              <a:rPr lang="en-US" sz="2000" dirty="0">
                <a:solidFill>
                  <a:srgbClr val="FF0000"/>
                </a:solidFill>
              </a:rPr>
              <a:t>Implementing strong cybersecurity controls</a:t>
            </a:r>
          </a:p>
        </p:txBody>
      </p:sp>
    </p:spTree>
    <p:extLst>
      <p:ext uri="{BB962C8B-B14F-4D97-AF65-F5344CB8AC3E}">
        <p14:creationId xmlns:p14="http://schemas.microsoft.com/office/powerpoint/2010/main" val="421485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8">
          <a:extLst>
            <a:ext uri="{FF2B5EF4-FFF2-40B4-BE49-F238E27FC236}">
              <a16:creationId xmlns:a16="http://schemas.microsoft.com/office/drawing/2014/main" id="{C30A9B11-8751-B125-0655-BB636242BC1A}"/>
            </a:ext>
          </a:extLst>
        </p:cNvPr>
        <p:cNvGrpSpPr/>
        <p:nvPr/>
      </p:nvGrpSpPr>
      <p:grpSpPr>
        <a:xfrm>
          <a:off x="0" y="0"/>
          <a:ext cx="0" cy="0"/>
          <a:chOff x="0" y="0"/>
          <a:chExt cx="0" cy="0"/>
        </a:xfrm>
      </p:grpSpPr>
      <p:sp>
        <p:nvSpPr>
          <p:cNvPr id="1209" name="Google Shape;1209;p51">
            <a:extLst>
              <a:ext uri="{FF2B5EF4-FFF2-40B4-BE49-F238E27FC236}">
                <a16:creationId xmlns:a16="http://schemas.microsoft.com/office/drawing/2014/main" id="{064C1B7D-8D9C-A96B-0CDF-0F44888145EC}"/>
              </a:ext>
            </a:extLst>
          </p:cNvPr>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Financial Advisers Act</a:t>
            </a:r>
            <a:endParaRPr sz="2000" dirty="0"/>
          </a:p>
        </p:txBody>
      </p:sp>
      <p:sp>
        <p:nvSpPr>
          <p:cNvPr id="1210" name="Google Shape;1210;p51">
            <a:extLst>
              <a:ext uri="{FF2B5EF4-FFF2-40B4-BE49-F238E27FC236}">
                <a16:creationId xmlns:a16="http://schemas.microsoft.com/office/drawing/2014/main" id="{A670003D-EC31-5465-A3D5-C6CFEA5CAB71}"/>
              </a:ext>
            </a:extLst>
          </p:cNvPr>
          <p:cNvSpPr txBox="1">
            <a:spLocks noGrp="1"/>
          </p:cNvSpPr>
          <p:nvPr>
            <p:ph type="subTitle" idx="1"/>
          </p:nvPr>
        </p:nvSpPr>
        <p:spPr>
          <a:xfrm>
            <a:off x="1430591" y="1912455"/>
            <a:ext cx="3299996" cy="1371600"/>
          </a:xfrm>
          <a:prstGeom prst="rect">
            <a:avLst/>
          </a:prstGeom>
        </p:spPr>
        <p:txBody>
          <a:bodyPr spcFirstLastPara="1" wrap="square" lIns="91425" tIns="91425" rIns="91425" bIns="91425" anchor="t" anchorCtr="0">
            <a:noAutofit/>
          </a:bodyPr>
          <a:lstStyle/>
          <a:p>
            <a:pPr marL="0" lvl="0" indent="0"/>
            <a:r>
              <a:rPr lang="en-US" sz="1800" dirty="0"/>
              <a:t>FAA is the combination of different laws regarding financial adviser services into one legislation.</a:t>
            </a:r>
            <a:endParaRPr sz="1800" dirty="0"/>
          </a:p>
        </p:txBody>
      </p:sp>
      <p:sp>
        <p:nvSpPr>
          <p:cNvPr id="1211" name="Google Shape;1211;p51">
            <a:extLst>
              <a:ext uri="{FF2B5EF4-FFF2-40B4-BE49-F238E27FC236}">
                <a16:creationId xmlns:a16="http://schemas.microsoft.com/office/drawing/2014/main" id="{01F26B1F-7E9E-6E76-50E7-0A6350CA1799}"/>
              </a:ext>
            </a:extLst>
          </p:cNvPr>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a:extLst>
              <a:ext uri="{FF2B5EF4-FFF2-40B4-BE49-F238E27FC236}">
                <a16:creationId xmlns:a16="http://schemas.microsoft.com/office/drawing/2014/main" id="{6AC05D99-00A4-A341-7FE7-8563A4910249}"/>
              </a:ext>
            </a:extLst>
          </p:cNvPr>
          <p:cNvGrpSpPr/>
          <p:nvPr/>
        </p:nvGrpSpPr>
        <p:grpSpPr>
          <a:xfrm>
            <a:off x="463651" y="1220603"/>
            <a:ext cx="502899" cy="502899"/>
            <a:chOff x="858700" y="1967475"/>
            <a:chExt cx="605100" cy="605100"/>
          </a:xfrm>
        </p:grpSpPr>
        <p:sp>
          <p:nvSpPr>
            <p:cNvPr id="1213" name="Google Shape;1213;p51">
              <a:extLst>
                <a:ext uri="{FF2B5EF4-FFF2-40B4-BE49-F238E27FC236}">
                  <a16:creationId xmlns:a16="http://schemas.microsoft.com/office/drawing/2014/main" id="{8CA1D5DF-5CF3-E4FB-D2B7-241FF69A8EF5}"/>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a:extLst>
                <a:ext uri="{FF2B5EF4-FFF2-40B4-BE49-F238E27FC236}">
                  <a16:creationId xmlns:a16="http://schemas.microsoft.com/office/drawing/2014/main" id="{3140D213-DE58-85F2-3AA7-6BF219F657D8}"/>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a:extLst>
              <a:ext uri="{FF2B5EF4-FFF2-40B4-BE49-F238E27FC236}">
                <a16:creationId xmlns:a16="http://schemas.microsoft.com/office/drawing/2014/main" id="{8B7C3D12-D905-1038-2D5E-D67295BD1970}"/>
              </a:ext>
            </a:extLst>
          </p:cNvPr>
          <p:cNvGrpSpPr/>
          <p:nvPr/>
        </p:nvGrpSpPr>
        <p:grpSpPr>
          <a:xfrm>
            <a:off x="463651" y="1906497"/>
            <a:ext cx="502800" cy="502800"/>
            <a:chOff x="7014301" y="2017350"/>
            <a:chExt cx="502800" cy="502800"/>
          </a:xfrm>
        </p:grpSpPr>
        <p:sp>
          <p:nvSpPr>
            <p:cNvPr id="1216" name="Google Shape;1216;p51">
              <a:extLst>
                <a:ext uri="{FF2B5EF4-FFF2-40B4-BE49-F238E27FC236}">
                  <a16:creationId xmlns:a16="http://schemas.microsoft.com/office/drawing/2014/main" id="{2579F099-9866-C900-3EA6-387E995C6DA4}"/>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a:extLst>
                <a:ext uri="{FF2B5EF4-FFF2-40B4-BE49-F238E27FC236}">
                  <a16:creationId xmlns:a16="http://schemas.microsoft.com/office/drawing/2014/main" id="{9794029D-4A04-0817-8BF5-FA8AFE990F84}"/>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a:extLst>
              <a:ext uri="{FF2B5EF4-FFF2-40B4-BE49-F238E27FC236}">
                <a16:creationId xmlns:a16="http://schemas.microsoft.com/office/drawing/2014/main" id="{E8EF1B48-05A5-F5D5-4BB2-027A5020AAE1}"/>
              </a:ext>
            </a:extLst>
          </p:cNvPr>
          <p:cNvGrpSpPr/>
          <p:nvPr/>
        </p:nvGrpSpPr>
        <p:grpSpPr>
          <a:xfrm>
            <a:off x="463651" y="445094"/>
            <a:ext cx="629846" cy="592514"/>
            <a:chOff x="463701" y="2217961"/>
            <a:chExt cx="629846" cy="592514"/>
          </a:xfrm>
        </p:grpSpPr>
        <p:sp>
          <p:nvSpPr>
            <p:cNvPr id="1219" name="Google Shape;1219;p51">
              <a:extLst>
                <a:ext uri="{FF2B5EF4-FFF2-40B4-BE49-F238E27FC236}">
                  <a16:creationId xmlns:a16="http://schemas.microsoft.com/office/drawing/2014/main" id="{9D454660-3CC4-F467-1355-CB146C2B040E}"/>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a:extLst>
                <a:ext uri="{FF2B5EF4-FFF2-40B4-BE49-F238E27FC236}">
                  <a16:creationId xmlns:a16="http://schemas.microsoft.com/office/drawing/2014/main" id="{384E728B-7DAA-DAAC-B73A-4EE2A4975086}"/>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a:extLst>
                <a:ext uri="{FF2B5EF4-FFF2-40B4-BE49-F238E27FC236}">
                  <a16:creationId xmlns:a16="http://schemas.microsoft.com/office/drawing/2014/main" id="{ECE25126-7916-FBAF-6701-3C724AF929E3}"/>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a:extLst>
                <a:ext uri="{FF2B5EF4-FFF2-40B4-BE49-F238E27FC236}">
                  <a16:creationId xmlns:a16="http://schemas.microsoft.com/office/drawing/2014/main" id="{0F3FFA0E-031D-06D0-3B4F-31E69AB72E2D}"/>
                </a:ext>
              </a:extLst>
            </p:cNvPr>
            <p:cNvGrpSpPr/>
            <p:nvPr/>
          </p:nvGrpSpPr>
          <p:grpSpPr>
            <a:xfrm>
              <a:off x="773496" y="2217961"/>
              <a:ext cx="320051" cy="298703"/>
              <a:chOff x="1023863" y="2896525"/>
              <a:chExt cx="240875" cy="219425"/>
            </a:xfrm>
          </p:grpSpPr>
          <p:sp>
            <p:nvSpPr>
              <p:cNvPr id="1223" name="Google Shape;1223;p51">
                <a:extLst>
                  <a:ext uri="{FF2B5EF4-FFF2-40B4-BE49-F238E27FC236}">
                    <a16:creationId xmlns:a16="http://schemas.microsoft.com/office/drawing/2014/main" id="{C24E6A91-4322-B16E-B3B4-DEB417929189}"/>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a:extLst>
                  <a:ext uri="{FF2B5EF4-FFF2-40B4-BE49-F238E27FC236}">
                    <a16:creationId xmlns:a16="http://schemas.microsoft.com/office/drawing/2014/main" id="{108F36FF-5C6E-A612-58A6-E97BDE7406D4}"/>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a:extLst>
              <a:ext uri="{FF2B5EF4-FFF2-40B4-BE49-F238E27FC236}">
                <a16:creationId xmlns:a16="http://schemas.microsoft.com/office/drawing/2014/main" id="{C5712D0B-15F9-74F5-DC89-EBA7CBDDE5E7}"/>
              </a:ext>
            </a:extLst>
          </p:cNvPr>
          <p:cNvGrpSpPr/>
          <p:nvPr/>
        </p:nvGrpSpPr>
        <p:grpSpPr>
          <a:xfrm>
            <a:off x="404600" y="4046486"/>
            <a:ext cx="621000" cy="621000"/>
            <a:chOff x="416300" y="4058211"/>
            <a:chExt cx="621000" cy="621000"/>
          </a:xfrm>
        </p:grpSpPr>
        <p:sp>
          <p:nvSpPr>
            <p:cNvPr id="1226" name="Google Shape;1226;p51">
              <a:extLst>
                <a:ext uri="{FF2B5EF4-FFF2-40B4-BE49-F238E27FC236}">
                  <a16:creationId xmlns:a16="http://schemas.microsoft.com/office/drawing/2014/main" id="{0E588047-F4CD-99F8-549C-C0107F26792D}"/>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a:extLst>
                <a:ext uri="{FF2B5EF4-FFF2-40B4-BE49-F238E27FC236}">
                  <a16:creationId xmlns:a16="http://schemas.microsoft.com/office/drawing/2014/main" id="{6C4DD13D-A776-BCB4-81E8-6959D03A9AA3}"/>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a:extLst>
              <a:ext uri="{FF2B5EF4-FFF2-40B4-BE49-F238E27FC236}">
                <a16:creationId xmlns:a16="http://schemas.microsoft.com/office/drawing/2014/main" id="{6913D96C-C399-9BC3-2176-92E731BE1E49}"/>
              </a:ext>
            </a:extLst>
          </p:cNvPr>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a:extLst>
              <a:ext uri="{FF2B5EF4-FFF2-40B4-BE49-F238E27FC236}">
                <a16:creationId xmlns:a16="http://schemas.microsoft.com/office/drawing/2014/main" id="{FBE2C78C-5402-5819-DBF2-A375C45E51A7}"/>
              </a:ext>
            </a:extLst>
          </p:cNvPr>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a:extLst>
              <a:ext uri="{FF2B5EF4-FFF2-40B4-BE49-F238E27FC236}">
                <a16:creationId xmlns:a16="http://schemas.microsoft.com/office/drawing/2014/main" id="{6A3B42F3-CA40-07DB-44C0-97F29095067F}"/>
              </a:ext>
            </a:extLst>
          </p:cNvPr>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10;p51">
            <a:extLst>
              <a:ext uri="{FF2B5EF4-FFF2-40B4-BE49-F238E27FC236}">
                <a16:creationId xmlns:a16="http://schemas.microsoft.com/office/drawing/2014/main" id="{AAF6A9E7-03CF-F979-ADEE-64D9EC72D6A9}"/>
              </a:ext>
            </a:extLst>
          </p:cNvPr>
          <p:cNvSpPr txBox="1">
            <a:spLocks/>
          </p:cNvSpPr>
          <p:nvPr/>
        </p:nvSpPr>
        <p:spPr>
          <a:xfrm>
            <a:off x="4572000" y="2357693"/>
            <a:ext cx="3299996"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Accounts and audit</a:t>
            </a:r>
          </a:p>
          <a:p>
            <a:pPr marL="342900" indent="-342900">
              <a:buFont typeface="Wingdings" pitchFamily="2" charset="2"/>
              <a:buChar char="q"/>
            </a:pPr>
            <a:r>
              <a:rPr lang="en-US" sz="2000" dirty="0">
                <a:solidFill>
                  <a:srgbClr val="FF0000"/>
                </a:solidFill>
              </a:rPr>
              <a:t>Conduct of business</a:t>
            </a:r>
          </a:p>
          <a:p>
            <a:pPr marL="342900" indent="-342900">
              <a:buFont typeface="Wingdings" pitchFamily="2" charset="2"/>
              <a:buChar char="q"/>
            </a:pPr>
            <a:r>
              <a:rPr lang="en-US" sz="2000" dirty="0">
                <a:solidFill>
                  <a:srgbClr val="FF0000"/>
                </a:solidFill>
              </a:rPr>
              <a:t>Financial Requirements</a:t>
            </a:r>
          </a:p>
        </p:txBody>
      </p:sp>
    </p:spTree>
    <p:extLst>
      <p:ext uri="{BB962C8B-B14F-4D97-AF65-F5344CB8AC3E}">
        <p14:creationId xmlns:p14="http://schemas.microsoft.com/office/powerpoint/2010/main" val="144780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1297" name="Google Shape;1297;p53"/>
          <p:cNvSpPr txBox="1"/>
          <p:nvPr/>
        </p:nvSpPr>
        <p:spPr>
          <a:xfrm>
            <a:off x="577682" y="1450252"/>
            <a:ext cx="4326539" cy="2824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200" b="1" dirty="0" err="1">
                <a:solidFill>
                  <a:schemeClr val="dk1"/>
                </a:solidFill>
                <a:latin typeface="Karla" pitchFamily="2" charset="77"/>
                <a:ea typeface="Karla"/>
                <a:cs typeface="Karla"/>
                <a:sym typeface="Karla"/>
              </a:rPr>
              <a:t>ChatGPT</a:t>
            </a:r>
            <a:r>
              <a:rPr lang="en-US" sz="1200" b="1" dirty="0">
                <a:solidFill>
                  <a:schemeClr val="dk1"/>
                </a:solidFill>
                <a:latin typeface="Karla" pitchFamily="2" charset="77"/>
                <a:ea typeface="Karla"/>
                <a:cs typeface="Karla"/>
                <a:sym typeface="Karla"/>
              </a:rPr>
              <a:t> </a:t>
            </a:r>
            <a:r>
              <a:rPr lang="en-US" sz="1200" dirty="0">
                <a:solidFill>
                  <a:srgbClr val="0070C0"/>
                </a:solidFill>
                <a:latin typeface="Karla" pitchFamily="2" charset="77"/>
                <a:ea typeface="Karla"/>
                <a:cs typeface="Karla"/>
                <a:sym typeface="Karla"/>
              </a:rPr>
              <a:t>(</a:t>
            </a:r>
            <a:r>
              <a:rPr lang="en-US" sz="1200" dirty="0">
                <a:solidFill>
                  <a:srgbClr val="0070C0"/>
                </a:solidFill>
                <a:latin typeface="Karla" pitchFamily="2" charset="77"/>
                <a:ea typeface="Karla"/>
                <a:cs typeface="Karla"/>
                <a:sym typeface="Karla"/>
                <a:hlinkClick r:id="rId3">
                  <a:extLst>
                    <a:ext uri="{A12FA001-AC4F-418D-AE19-62706E023703}">
                      <ahyp:hlinkClr xmlns:ahyp="http://schemas.microsoft.com/office/drawing/2018/hyperlinkcolor" val="tx"/>
                    </a:ext>
                  </a:extLst>
                </a:hlinkClick>
              </a:rPr>
              <a:t>https://chatgpt.com</a:t>
            </a:r>
            <a:r>
              <a:rPr lang="en-US" sz="1200" dirty="0">
                <a:solidFill>
                  <a:srgbClr val="0070C0"/>
                </a:solidFill>
                <a:latin typeface="Karla" pitchFamily="2" charset="77"/>
                <a:ea typeface="Karla"/>
                <a:cs typeface="Karla"/>
                <a:sym typeface="Karla"/>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i="0" u="none" strike="noStrike" dirty="0">
                <a:solidFill>
                  <a:srgbClr val="202124"/>
                </a:solidFill>
                <a:effectLst/>
                <a:latin typeface="Karla" pitchFamily="2" charset="77"/>
              </a:rPr>
              <a:t>MAS Technology Risk Management Guidelines </a:t>
            </a:r>
            <a:r>
              <a:rPr lang="en-SG" sz="1200" i="0" u="none" strike="noStrike" dirty="0">
                <a:solidFill>
                  <a:srgbClr val="0070C0"/>
                </a:solidFill>
                <a:effectLst/>
                <a:latin typeface="Karla" pitchFamily="2" charset="77"/>
              </a:rPr>
              <a:t>(</a:t>
            </a:r>
            <a:r>
              <a:rPr lang="en-SG" sz="1200" i="0" u="none" strike="noStrike" dirty="0">
                <a:solidFill>
                  <a:srgbClr val="0070C0"/>
                </a:solidFill>
                <a:effectLst/>
                <a:latin typeface="Karla" pitchFamily="2" charset="77"/>
                <a:hlinkClick r:id="rId4">
                  <a:extLst>
                    <a:ext uri="{A12FA001-AC4F-418D-AE19-62706E023703}">
                      <ahyp:hlinkClr xmlns:ahyp="http://schemas.microsoft.com/office/drawing/2018/hyperlinkcolor" val="tx"/>
                    </a:ext>
                  </a:extLst>
                </a:hlinkClick>
              </a:rPr>
              <a:t>https://cloud.google.com/security/compliance/mas-trm</a:t>
            </a:r>
            <a:r>
              <a:rPr lang="en-SG" sz="1200" i="0" u="none" strike="noStrike" dirty="0">
                <a:solidFill>
                  <a:srgbClr val="0070C0"/>
                </a:solidFill>
                <a:effectLst/>
                <a:latin typeface="Karla" pitchFamily="2" charset="77"/>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dirty="0">
                <a:solidFill>
                  <a:srgbClr val="202124"/>
                </a:solidFill>
                <a:latin typeface="Karla" pitchFamily="2" charset="77"/>
                <a:ea typeface="Karla"/>
                <a:cs typeface="Karla"/>
                <a:sym typeface="Karla"/>
              </a:rPr>
              <a:t>Technology Risk Management Guidelines </a:t>
            </a:r>
            <a:r>
              <a:rPr lang="en-SG" sz="1200" dirty="0">
                <a:solidFill>
                  <a:srgbClr val="0070C0"/>
                </a:solidFill>
                <a:latin typeface="Karla" pitchFamily="2" charset="77"/>
                <a:ea typeface="Karla"/>
                <a:cs typeface="Karla"/>
                <a:sym typeface="Karla"/>
              </a:rPr>
              <a:t>(</a:t>
            </a:r>
            <a:r>
              <a:rPr lang="en-SG" sz="1200" dirty="0">
                <a:solidFill>
                  <a:srgbClr val="0070C0"/>
                </a:solidFill>
                <a:latin typeface="Karla" pitchFamily="2" charset="77"/>
                <a:ea typeface="Karla"/>
                <a:cs typeface="Karla"/>
                <a:sym typeface="Karla"/>
                <a:hlinkClick r:id="rId5">
                  <a:extLst>
                    <a:ext uri="{A12FA001-AC4F-418D-AE19-62706E023703}">
                      <ahyp:hlinkClr xmlns:ahyp="http://schemas.microsoft.com/office/drawing/2018/hyperlinkcolor" val="tx"/>
                    </a:ext>
                  </a:extLst>
                </a:hlinkClick>
              </a:rPr>
              <a:t>https://www.mas.gov.sg/-/media/MAS/Regulations-and-Financial-Stability/Regulatory-and-Supervisory-Framework/Risk-Management/TRM-Guidelines-18-January-2021.pdf</a:t>
            </a:r>
            <a:r>
              <a:rPr lang="en-SG" sz="1200" dirty="0">
                <a:solidFill>
                  <a:srgbClr val="0070C0"/>
                </a:solidFill>
                <a:latin typeface="Karla" pitchFamily="2" charset="77"/>
                <a:ea typeface="Karla"/>
                <a:cs typeface="Karla"/>
                <a:sym typeface="Karla"/>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dirty="0">
                <a:solidFill>
                  <a:srgbClr val="202124"/>
                </a:solidFill>
                <a:latin typeface="Karla" pitchFamily="2" charset="77"/>
                <a:ea typeface="Karla"/>
                <a:cs typeface="Karla"/>
                <a:sym typeface="Karla"/>
              </a:rPr>
              <a:t>Financial Advisor Act Chapter 110 </a:t>
            </a:r>
            <a:r>
              <a:rPr lang="en-SG" sz="1200" dirty="0">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(https://</a:t>
            </a:r>
            <a:r>
              <a:rPr lang="en-SG" sz="1200" dirty="0" err="1">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www.mas.gov.sg</a:t>
            </a:r>
            <a:r>
              <a:rPr lang="en-SG" sz="1200" dirty="0">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/-/media/MAS/Regulations-and-Financial-Stability/Regulations-Guidance-and-Licensing/Financial-Advisers/FAQ/FAA_FAQs_10Apr2012.pdf)</a:t>
            </a:r>
            <a:endParaRPr sz="1200" dirty="0">
              <a:solidFill>
                <a:srgbClr val="0070C0"/>
              </a:solidFill>
              <a:latin typeface="Karla" pitchFamily="2" charset="77"/>
              <a:ea typeface="Karla"/>
              <a:cs typeface="Karla"/>
              <a:sym typeface="Karla"/>
            </a:endParaRPr>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929809" y="373361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6900120" y="3444693"/>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539335" y="1417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9" name="Google Shape;1349;p53"/>
          <p:cNvGrpSpPr/>
          <p:nvPr/>
        </p:nvGrpSpPr>
        <p:grpSpPr>
          <a:xfrm>
            <a:off x="6044731" y="4185362"/>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5179743" y="4175763"/>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a:extLst>
            <a:ext uri="{FF2B5EF4-FFF2-40B4-BE49-F238E27FC236}">
              <a16:creationId xmlns:a16="http://schemas.microsoft.com/office/drawing/2014/main" id="{6FF529D5-703C-8806-ECF9-86260E158FD7}"/>
            </a:ext>
          </a:extLst>
        </p:cNvPr>
        <p:cNvGrpSpPr/>
        <p:nvPr/>
      </p:nvGrpSpPr>
      <p:grpSpPr>
        <a:xfrm>
          <a:off x="0" y="0"/>
          <a:ext cx="0" cy="0"/>
          <a:chOff x="0" y="0"/>
          <a:chExt cx="0" cy="0"/>
        </a:xfrm>
      </p:grpSpPr>
      <p:sp>
        <p:nvSpPr>
          <p:cNvPr id="412" name="Google Shape;412;p29">
            <a:extLst>
              <a:ext uri="{FF2B5EF4-FFF2-40B4-BE49-F238E27FC236}">
                <a16:creationId xmlns:a16="http://schemas.microsoft.com/office/drawing/2014/main" id="{F22E6E3E-5B6F-4D30-30C4-74A35DC5B2B7}"/>
              </a:ext>
            </a:extLst>
          </p:cNvPr>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413" name="Google Shape;413;p29">
            <a:extLst>
              <a:ext uri="{FF2B5EF4-FFF2-40B4-BE49-F238E27FC236}">
                <a16:creationId xmlns:a16="http://schemas.microsoft.com/office/drawing/2014/main" id="{D2726475-AD16-5C74-2609-36924629F6D8}"/>
              </a:ext>
            </a:extLst>
          </p:cNvPr>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 Lim Ko Ann (23026902)</a:t>
            </a:r>
            <a:endParaRPr dirty="0"/>
          </a:p>
        </p:txBody>
      </p:sp>
      <p:sp>
        <p:nvSpPr>
          <p:cNvPr id="414" name="Google Shape;414;p29">
            <a:extLst>
              <a:ext uri="{FF2B5EF4-FFF2-40B4-BE49-F238E27FC236}">
                <a16:creationId xmlns:a16="http://schemas.microsoft.com/office/drawing/2014/main" id="{8FB122A8-C09A-70D4-149A-68FD8FD67ABD}"/>
              </a:ext>
            </a:extLst>
          </p:cNvPr>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a:extLst>
              <a:ext uri="{FF2B5EF4-FFF2-40B4-BE49-F238E27FC236}">
                <a16:creationId xmlns:a16="http://schemas.microsoft.com/office/drawing/2014/main" id="{A5E5D14A-7CAA-411C-F109-A835D9D33EAA}"/>
              </a:ext>
            </a:extLst>
          </p:cNvPr>
          <p:cNvGrpSpPr/>
          <p:nvPr/>
        </p:nvGrpSpPr>
        <p:grpSpPr>
          <a:xfrm>
            <a:off x="136938" y="2571748"/>
            <a:ext cx="1827475" cy="1051350"/>
            <a:chOff x="274188" y="1278048"/>
            <a:chExt cx="1827475" cy="1051350"/>
          </a:xfrm>
        </p:grpSpPr>
        <p:sp>
          <p:nvSpPr>
            <p:cNvPr id="416" name="Google Shape;416;p29">
              <a:extLst>
                <a:ext uri="{FF2B5EF4-FFF2-40B4-BE49-F238E27FC236}">
                  <a16:creationId xmlns:a16="http://schemas.microsoft.com/office/drawing/2014/main" id="{10985AAC-5262-11DC-98DA-A03A0930ECD1}"/>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a:extLst>
                <a:ext uri="{FF2B5EF4-FFF2-40B4-BE49-F238E27FC236}">
                  <a16:creationId xmlns:a16="http://schemas.microsoft.com/office/drawing/2014/main" id="{409536F8-BF95-F2B7-BED0-7988C49649B8}"/>
                </a:ext>
              </a:extLst>
            </p:cNvPr>
            <p:cNvGrpSpPr/>
            <p:nvPr/>
          </p:nvGrpSpPr>
          <p:grpSpPr>
            <a:xfrm>
              <a:off x="274188" y="1278048"/>
              <a:ext cx="1737300" cy="960000"/>
              <a:chOff x="7146475" y="2190661"/>
              <a:chExt cx="1737300" cy="960000"/>
            </a:xfrm>
          </p:grpSpPr>
          <p:sp>
            <p:nvSpPr>
              <p:cNvPr id="418" name="Google Shape;418;p29">
                <a:extLst>
                  <a:ext uri="{FF2B5EF4-FFF2-40B4-BE49-F238E27FC236}">
                    <a16:creationId xmlns:a16="http://schemas.microsoft.com/office/drawing/2014/main" id="{8F8F4355-27D1-9478-0A72-C7A34A0CB0BC}"/>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a:extLst>
                  <a:ext uri="{FF2B5EF4-FFF2-40B4-BE49-F238E27FC236}">
                    <a16:creationId xmlns:a16="http://schemas.microsoft.com/office/drawing/2014/main" id="{43AB99E4-BF18-3000-1D1E-B2337CE36E5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a:extLst>
                <a:ext uri="{FF2B5EF4-FFF2-40B4-BE49-F238E27FC236}">
                  <a16:creationId xmlns:a16="http://schemas.microsoft.com/office/drawing/2014/main" id="{451B3C3F-F3E5-64EC-C553-39C901FAEEF3}"/>
                </a:ext>
              </a:extLst>
            </p:cNvPr>
            <p:cNvGrpSpPr/>
            <p:nvPr/>
          </p:nvGrpSpPr>
          <p:grpSpPr>
            <a:xfrm>
              <a:off x="447057" y="1555937"/>
              <a:ext cx="1391436" cy="587426"/>
              <a:chOff x="817139" y="2952501"/>
              <a:chExt cx="1391436" cy="587426"/>
            </a:xfrm>
          </p:grpSpPr>
          <p:sp>
            <p:nvSpPr>
              <p:cNvPr id="421" name="Google Shape;421;p29">
                <a:extLst>
                  <a:ext uri="{FF2B5EF4-FFF2-40B4-BE49-F238E27FC236}">
                    <a16:creationId xmlns:a16="http://schemas.microsoft.com/office/drawing/2014/main" id="{B77E61D8-9DC1-D543-3E99-496D50627AEC}"/>
                  </a:ext>
                </a:extLst>
              </p:cNvPr>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a:extLst>
                  <a:ext uri="{FF2B5EF4-FFF2-40B4-BE49-F238E27FC236}">
                    <a16:creationId xmlns:a16="http://schemas.microsoft.com/office/drawing/2014/main" id="{6CF6C8A3-0971-F665-EC58-AF6253769021}"/>
                  </a:ext>
                </a:extLst>
              </p:cNvPr>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a:extLst>
                  <a:ext uri="{FF2B5EF4-FFF2-40B4-BE49-F238E27FC236}">
                    <a16:creationId xmlns:a16="http://schemas.microsoft.com/office/drawing/2014/main" id="{936FA5BA-4ED7-9282-3477-D960D59D832D}"/>
                  </a:ext>
                </a:extLst>
              </p:cNvPr>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a:extLst>
                  <a:ext uri="{FF2B5EF4-FFF2-40B4-BE49-F238E27FC236}">
                    <a16:creationId xmlns:a16="http://schemas.microsoft.com/office/drawing/2014/main" id="{6CEBC778-623C-1A15-AC88-FEBAC04BD2FD}"/>
                  </a:ext>
                </a:extLst>
              </p:cNvPr>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a:extLst>
                  <a:ext uri="{FF2B5EF4-FFF2-40B4-BE49-F238E27FC236}">
                    <a16:creationId xmlns:a16="http://schemas.microsoft.com/office/drawing/2014/main" id="{C3F8CCCB-CD03-4976-005F-C590D02315BC}"/>
                  </a:ext>
                </a:extLst>
              </p:cNvPr>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a:extLst>
              <a:ext uri="{FF2B5EF4-FFF2-40B4-BE49-F238E27FC236}">
                <a16:creationId xmlns:a16="http://schemas.microsoft.com/office/drawing/2014/main" id="{8B91A019-7301-2ABC-A05D-900EB6AE3A11}"/>
              </a:ext>
            </a:extLst>
          </p:cNvPr>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a:extLst>
              <a:ext uri="{FF2B5EF4-FFF2-40B4-BE49-F238E27FC236}">
                <a16:creationId xmlns:a16="http://schemas.microsoft.com/office/drawing/2014/main" id="{5A98CB2E-DD79-FBE8-B471-D2C0C2BFEA3C}"/>
              </a:ext>
            </a:extLst>
          </p:cNvPr>
          <p:cNvGrpSpPr/>
          <p:nvPr/>
        </p:nvGrpSpPr>
        <p:grpSpPr>
          <a:xfrm>
            <a:off x="6761147" y="3414805"/>
            <a:ext cx="689546" cy="208288"/>
            <a:chOff x="6761147" y="3414805"/>
            <a:chExt cx="689546" cy="208288"/>
          </a:xfrm>
        </p:grpSpPr>
        <p:sp>
          <p:nvSpPr>
            <p:cNvPr id="428" name="Google Shape;428;p29">
              <a:extLst>
                <a:ext uri="{FF2B5EF4-FFF2-40B4-BE49-F238E27FC236}">
                  <a16:creationId xmlns:a16="http://schemas.microsoft.com/office/drawing/2014/main" id="{2843D8A3-4F4D-6ADC-FD02-32F0FF45EF36}"/>
                </a:ext>
              </a:extLst>
            </p:cNvPr>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a:extLst>
                <a:ext uri="{FF2B5EF4-FFF2-40B4-BE49-F238E27FC236}">
                  <a16:creationId xmlns:a16="http://schemas.microsoft.com/office/drawing/2014/main" id="{E9086BE4-597D-67F5-5E0A-9789A1B1A54C}"/>
                </a:ext>
              </a:extLst>
            </p:cNvPr>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a:extLst>
              <a:ext uri="{FF2B5EF4-FFF2-40B4-BE49-F238E27FC236}">
                <a16:creationId xmlns:a16="http://schemas.microsoft.com/office/drawing/2014/main" id="{D48A4790-E02B-FE1A-688C-ADBD6F0E79A5}"/>
              </a:ext>
            </a:extLst>
          </p:cNvPr>
          <p:cNvGrpSpPr/>
          <p:nvPr/>
        </p:nvGrpSpPr>
        <p:grpSpPr>
          <a:xfrm>
            <a:off x="136938" y="1047512"/>
            <a:ext cx="1371600" cy="1375875"/>
            <a:chOff x="299013" y="1079125"/>
            <a:chExt cx="1371600" cy="1375875"/>
          </a:xfrm>
        </p:grpSpPr>
        <p:sp>
          <p:nvSpPr>
            <p:cNvPr id="431" name="Google Shape;431;p29">
              <a:extLst>
                <a:ext uri="{FF2B5EF4-FFF2-40B4-BE49-F238E27FC236}">
                  <a16:creationId xmlns:a16="http://schemas.microsoft.com/office/drawing/2014/main" id="{178553DE-6C44-3183-C3FD-3583F941C339}"/>
                </a:ext>
              </a:extLst>
            </p:cNvPr>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a:extLst>
                <a:ext uri="{FF2B5EF4-FFF2-40B4-BE49-F238E27FC236}">
                  <a16:creationId xmlns:a16="http://schemas.microsoft.com/office/drawing/2014/main" id="{6C7AA594-0C28-416F-B8F7-2960C19F59A6}"/>
                </a:ext>
              </a:extLst>
            </p:cNvPr>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a:extLst>
                <a:ext uri="{FF2B5EF4-FFF2-40B4-BE49-F238E27FC236}">
                  <a16:creationId xmlns:a16="http://schemas.microsoft.com/office/drawing/2014/main" id="{18FC619F-CC14-22EC-A97B-18EAA66BBA52}"/>
                </a:ext>
              </a:extLst>
            </p:cNvPr>
            <p:cNvGrpSpPr/>
            <p:nvPr/>
          </p:nvGrpSpPr>
          <p:grpSpPr>
            <a:xfrm>
              <a:off x="396400" y="1384064"/>
              <a:ext cx="1085400" cy="635100"/>
              <a:chOff x="396400" y="1399225"/>
              <a:chExt cx="1085400" cy="635100"/>
            </a:xfrm>
          </p:grpSpPr>
          <p:sp>
            <p:nvSpPr>
              <p:cNvPr id="434" name="Google Shape;434;p29">
                <a:extLst>
                  <a:ext uri="{FF2B5EF4-FFF2-40B4-BE49-F238E27FC236}">
                    <a16:creationId xmlns:a16="http://schemas.microsoft.com/office/drawing/2014/main" id="{6D21DB39-E8B4-FC2C-6B33-6456AEFA3611}"/>
                  </a:ext>
                </a:extLst>
              </p:cNvPr>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a:extLst>
                  <a:ext uri="{FF2B5EF4-FFF2-40B4-BE49-F238E27FC236}">
                    <a16:creationId xmlns:a16="http://schemas.microsoft.com/office/drawing/2014/main" id="{FF7CA591-BBE8-1600-332C-B56228F72294}"/>
                  </a:ext>
                </a:extLst>
              </p:cNvPr>
              <p:cNvGrpSpPr/>
              <p:nvPr/>
            </p:nvGrpSpPr>
            <p:grpSpPr>
              <a:xfrm>
                <a:off x="712181" y="1506835"/>
                <a:ext cx="453838" cy="419880"/>
                <a:chOff x="733647" y="1423686"/>
                <a:chExt cx="453838" cy="419880"/>
              </a:xfrm>
            </p:grpSpPr>
            <p:sp>
              <p:nvSpPr>
                <p:cNvPr id="436" name="Google Shape;436;p29">
                  <a:extLst>
                    <a:ext uri="{FF2B5EF4-FFF2-40B4-BE49-F238E27FC236}">
                      <a16:creationId xmlns:a16="http://schemas.microsoft.com/office/drawing/2014/main" id="{640EE206-F99B-5851-84B4-E49560FC6AD1}"/>
                    </a:ext>
                  </a:extLst>
                </p:cNvPr>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a:extLst>
                    <a:ext uri="{FF2B5EF4-FFF2-40B4-BE49-F238E27FC236}">
                      <a16:creationId xmlns:a16="http://schemas.microsoft.com/office/drawing/2014/main" id="{E9F9010B-3F8E-4DB8-9E84-ACF64E36ED5D}"/>
                    </a:ext>
                  </a:extLst>
                </p:cNvPr>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a:extLst>
                <a:ext uri="{FF2B5EF4-FFF2-40B4-BE49-F238E27FC236}">
                  <a16:creationId xmlns:a16="http://schemas.microsoft.com/office/drawing/2014/main" id="{B767AF64-0F45-F1C1-5228-E09B5A7F9445}"/>
                </a:ext>
              </a:extLst>
            </p:cNvPr>
            <p:cNvGrpSpPr/>
            <p:nvPr/>
          </p:nvGrpSpPr>
          <p:grpSpPr>
            <a:xfrm>
              <a:off x="396391" y="2141102"/>
              <a:ext cx="1085342" cy="96171"/>
              <a:chOff x="417899" y="2116530"/>
              <a:chExt cx="1085342" cy="96171"/>
            </a:xfrm>
          </p:grpSpPr>
          <p:sp>
            <p:nvSpPr>
              <p:cNvPr id="439" name="Google Shape;439;p29">
                <a:extLst>
                  <a:ext uri="{FF2B5EF4-FFF2-40B4-BE49-F238E27FC236}">
                    <a16:creationId xmlns:a16="http://schemas.microsoft.com/office/drawing/2014/main" id="{74A14F17-5A41-0B54-2E9B-C7148B76F533}"/>
                  </a:ext>
                </a:extLst>
              </p:cNvPr>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a:extLst>
                  <a:ext uri="{FF2B5EF4-FFF2-40B4-BE49-F238E27FC236}">
                    <a16:creationId xmlns:a16="http://schemas.microsoft.com/office/drawing/2014/main" id="{29D347F8-5390-9729-2D7D-76400749167C}"/>
                  </a:ext>
                </a:extLst>
              </p:cNvPr>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a:extLst>
                <a:ext uri="{FF2B5EF4-FFF2-40B4-BE49-F238E27FC236}">
                  <a16:creationId xmlns:a16="http://schemas.microsoft.com/office/drawing/2014/main" id="{A12D638C-E067-0864-0288-E173110C8012}"/>
                </a:ext>
              </a:extLst>
            </p:cNvPr>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a:extLst>
              <a:ext uri="{FF2B5EF4-FFF2-40B4-BE49-F238E27FC236}">
                <a16:creationId xmlns:a16="http://schemas.microsoft.com/office/drawing/2014/main" id="{FEF7CC2C-30CE-13C3-CE48-487357940C42}"/>
              </a:ext>
            </a:extLst>
          </p:cNvPr>
          <p:cNvGrpSpPr/>
          <p:nvPr/>
        </p:nvGrpSpPr>
        <p:grpSpPr>
          <a:xfrm>
            <a:off x="7450704" y="1174899"/>
            <a:ext cx="1646100" cy="1188900"/>
            <a:chOff x="7403363" y="1047512"/>
            <a:chExt cx="1646100" cy="1188900"/>
          </a:xfrm>
        </p:grpSpPr>
        <p:sp>
          <p:nvSpPr>
            <p:cNvPr id="443" name="Google Shape;443;p29">
              <a:extLst>
                <a:ext uri="{FF2B5EF4-FFF2-40B4-BE49-F238E27FC236}">
                  <a16:creationId xmlns:a16="http://schemas.microsoft.com/office/drawing/2014/main" id="{0859C9C6-BF2C-9930-3CA9-411FC0989A34}"/>
                </a:ext>
              </a:extLst>
            </p:cNvPr>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a:extLst>
                <a:ext uri="{FF2B5EF4-FFF2-40B4-BE49-F238E27FC236}">
                  <a16:creationId xmlns:a16="http://schemas.microsoft.com/office/drawing/2014/main" id="{9A6EA527-FCB4-8BE7-E4C8-90B7A3692BC5}"/>
                </a:ext>
              </a:extLst>
            </p:cNvPr>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a:extLst>
                <a:ext uri="{FF2B5EF4-FFF2-40B4-BE49-F238E27FC236}">
                  <a16:creationId xmlns:a16="http://schemas.microsoft.com/office/drawing/2014/main" id="{D07A4B8A-79AD-EDE9-EB90-23CB4A7032A0}"/>
                </a:ext>
              </a:extLst>
            </p:cNvPr>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a:extLst>
                <a:ext uri="{FF2B5EF4-FFF2-40B4-BE49-F238E27FC236}">
                  <a16:creationId xmlns:a16="http://schemas.microsoft.com/office/drawing/2014/main" id="{00C3E89E-8D2D-F8A0-F9DD-F21B306AC400}"/>
                </a:ext>
              </a:extLst>
            </p:cNvPr>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a:extLst>
                <a:ext uri="{FF2B5EF4-FFF2-40B4-BE49-F238E27FC236}">
                  <a16:creationId xmlns:a16="http://schemas.microsoft.com/office/drawing/2014/main" id="{4EC281B7-F40B-7CA7-1697-717D0CE6445E}"/>
                </a:ext>
              </a:extLst>
            </p:cNvPr>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a:extLst>
                <a:ext uri="{FF2B5EF4-FFF2-40B4-BE49-F238E27FC236}">
                  <a16:creationId xmlns:a16="http://schemas.microsoft.com/office/drawing/2014/main" id="{841B06DE-D5F1-0421-0F62-F91BE8A499AF}"/>
                </a:ext>
              </a:extLst>
            </p:cNvPr>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a:extLst>
                <a:ext uri="{FF2B5EF4-FFF2-40B4-BE49-F238E27FC236}">
                  <a16:creationId xmlns:a16="http://schemas.microsoft.com/office/drawing/2014/main" id="{3C7C8E3A-0B9F-CAA2-B31B-BF6F36E017C1}"/>
                </a:ext>
              </a:extLst>
            </p:cNvPr>
            <p:cNvGrpSpPr/>
            <p:nvPr/>
          </p:nvGrpSpPr>
          <p:grpSpPr>
            <a:xfrm>
              <a:off x="7770652" y="1367593"/>
              <a:ext cx="820034" cy="187786"/>
              <a:chOff x="4005100" y="3437025"/>
              <a:chExt cx="535375" cy="122600"/>
            </a:xfrm>
          </p:grpSpPr>
          <p:sp>
            <p:nvSpPr>
              <p:cNvPr id="450" name="Google Shape;450;p29">
                <a:extLst>
                  <a:ext uri="{FF2B5EF4-FFF2-40B4-BE49-F238E27FC236}">
                    <a16:creationId xmlns:a16="http://schemas.microsoft.com/office/drawing/2014/main" id="{5D0805E4-0C23-665F-EF50-4D1A07FC966E}"/>
                  </a:ext>
                </a:extLst>
              </p:cNvPr>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a:extLst>
                  <a:ext uri="{FF2B5EF4-FFF2-40B4-BE49-F238E27FC236}">
                    <a16:creationId xmlns:a16="http://schemas.microsoft.com/office/drawing/2014/main" id="{DDEF520A-D4FE-7E8B-875E-6AB34E804CE9}"/>
                  </a:ext>
                </a:extLst>
              </p:cNvPr>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a:extLst>
              <a:ext uri="{FF2B5EF4-FFF2-40B4-BE49-F238E27FC236}">
                <a16:creationId xmlns:a16="http://schemas.microsoft.com/office/drawing/2014/main" id="{B79D83E3-D16A-11D1-6E82-94F8460019CD}"/>
              </a:ext>
            </a:extLst>
          </p:cNvPr>
          <p:cNvGrpSpPr/>
          <p:nvPr/>
        </p:nvGrpSpPr>
        <p:grpSpPr>
          <a:xfrm>
            <a:off x="7855413" y="2571747"/>
            <a:ext cx="836668" cy="1371596"/>
            <a:chOff x="2771692" y="3497697"/>
            <a:chExt cx="836668" cy="1371596"/>
          </a:xfrm>
        </p:grpSpPr>
        <p:sp>
          <p:nvSpPr>
            <p:cNvPr id="453" name="Google Shape;453;p29">
              <a:extLst>
                <a:ext uri="{FF2B5EF4-FFF2-40B4-BE49-F238E27FC236}">
                  <a16:creationId xmlns:a16="http://schemas.microsoft.com/office/drawing/2014/main" id="{6B4C7C1E-6D46-2B23-84DE-433787504957}"/>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a:extLst>
                <a:ext uri="{FF2B5EF4-FFF2-40B4-BE49-F238E27FC236}">
                  <a16:creationId xmlns:a16="http://schemas.microsoft.com/office/drawing/2014/main" id="{88AB3BA4-C73C-F332-9F25-99920DAE5BAB}"/>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a:extLst>
                <a:ext uri="{FF2B5EF4-FFF2-40B4-BE49-F238E27FC236}">
                  <a16:creationId xmlns:a16="http://schemas.microsoft.com/office/drawing/2014/main" id="{6845D678-E536-D603-61D1-F0BAB4F36902}"/>
                </a:ext>
              </a:extLst>
            </p:cNvPr>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a:extLst>
                <a:ext uri="{FF2B5EF4-FFF2-40B4-BE49-F238E27FC236}">
                  <a16:creationId xmlns:a16="http://schemas.microsoft.com/office/drawing/2014/main" id="{0D377C7E-FA2C-500D-D62A-729DBE27D094}"/>
                </a:ext>
              </a:extLst>
            </p:cNvPr>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a:extLst>
                <a:ext uri="{FF2B5EF4-FFF2-40B4-BE49-F238E27FC236}">
                  <a16:creationId xmlns:a16="http://schemas.microsoft.com/office/drawing/2014/main" id="{34228D32-DFB6-CB14-B98E-424B7DF13455}"/>
                </a:ext>
              </a:extLst>
            </p:cNvPr>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a:extLst>
                <a:ext uri="{FF2B5EF4-FFF2-40B4-BE49-F238E27FC236}">
                  <a16:creationId xmlns:a16="http://schemas.microsoft.com/office/drawing/2014/main" id="{784C94B9-8E87-69DA-44C9-92C20E668B01}"/>
                </a:ext>
              </a:extLst>
            </p:cNvPr>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a:extLst>
                <a:ext uri="{FF2B5EF4-FFF2-40B4-BE49-F238E27FC236}">
                  <a16:creationId xmlns:a16="http://schemas.microsoft.com/office/drawing/2014/main" id="{A53E7E43-C971-FB48-3FA9-D62189786F2B}"/>
                </a:ext>
              </a:extLst>
            </p:cNvPr>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a:extLst>
                <a:ext uri="{FF2B5EF4-FFF2-40B4-BE49-F238E27FC236}">
                  <a16:creationId xmlns:a16="http://schemas.microsoft.com/office/drawing/2014/main" id="{570623A5-E53D-7B70-1E5B-3F88031A45C7}"/>
                </a:ext>
              </a:extLst>
            </p:cNvPr>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a:extLst>
                <a:ext uri="{FF2B5EF4-FFF2-40B4-BE49-F238E27FC236}">
                  <a16:creationId xmlns:a16="http://schemas.microsoft.com/office/drawing/2014/main" id="{1C49C79C-5FE0-C734-DFCC-250F6EB0A634}"/>
                </a:ext>
              </a:extLst>
            </p:cNvPr>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a:extLst>
                <a:ext uri="{FF2B5EF4-FFF2-40B4-BE49-F238E27FC236}">
                  <a16:creationId xmlns:a16="http://schemas.microsoft.com/office/drawing/2014/main" id="{9BF89A0B-3A37-B1A5-6F33-45DE233CAA3E}"/>
                </a:ext>
              </a:extLst>
            </p:cNvPr>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03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Assignment</a:t>
            </a: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3"/>
          <p:cNvSpPr txBox="1">
            <a:spLocks noGrp="1"/>
          </p:cNvSpPr>
          <p:nvPr>
            <p:ph type="subTitle" idx="1"/>
          </p:nvPr>
        </p:nvSpPr>
        <p:spPr>
          <a:xfrm>
            <a:off x="1476547" y="2061162"/>
            <a:ext cx="5029200" cy="2044424"/>
          </a:xfrm>
          <a:prstGeom prst="rect">
            <a:avLst/>
          </a:prstGeom>
        </p:spPr>
        <p:txBody>
          <a:bodyPr spcFirstLastPara="1" wrap="square" lIns="91425" tIns="91425" rIns="91425" bIns="91425" anchor="t" anchorCtr="0">
            <a:noAutofit/>
          </a:bodyPr>
          <a:lstStyle/>
          <a:p>
            <a:r>
              <a:rPr lang="en-SG" sz="1200" dirty="0">
                <a:solidFill>
                  <a:srgbClr val="1E1E1E"/>
                </a:solidFill>
                <a:effectLst/>
                <a:latin typeface="Karla" pitchFamily="2" charset="77"/>
              </a:rPr>
              <a:t>As a budding FinTech entrepreneur, you will create an online business proposal to address customer pain points or challenges in the financial services sector. The proposal must include at least one for the emerging technologies mentioned above. You will then create a prototype of the business website. Finally, you will bring the prototype to life as an interactive website mock up using HTML, CSS, and JavaScript. </a:t>
            </a:r>
            <a:endParaRPr lang="en-SG" sz="1050" dirty="0">
              <a:effectLst/>
              <a:latin typeface="Karla" pitchFamily="2" charset="77"/>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a:extLst>
            <a:ext uri="{FF2B5EF4-FFF2-40B4-BE49-F238E27FC236}">
              <a16:creationId xmlns:a16="http://schemas.microsoft.com/office/drawing/2014/main" id="{BA81E1CA-FB94-ED4F-4145-C5BE47107455}"/>
            </a:ext>
          </a:extLst>
        </p:cNvPr>
        <p:cNvGrpSpPr/>
        <p:nvPr/>
      </p:nvGrpSpPr>
      <p:grpSpPr>
        <a:xfrm>
          <a:off x="0" y="0"/>
          <a:ext cx="0" cy="0"/>
          <a:chOff x="0" y="0"/>
          <a:chExt cx="0" cy="0"/>
        </a:xfrm>
      </p:grpSpPr>
      <p:grpSp>
        <p:nvGrpSpPr>
          <p:cNvPr id="515" name="Google Shape;515;p32">
            <a:extLst>
              <a:ext uri="{FF2B5EF4-FFF2-40B4-BE49-F238E27FC236}">
                <a16:creationId xmlns:a16="http://schemas.microsoft.com/office/drawing/2014/main" id="{61FA0259-CFC5-84B3-4F1D-7E64B0E390E4}"/>
              </a:ext>
            </a:extLst>
          </p:cNvPr>
          <p:cNvGrpSpPr/>
          <p:nvPr/>
        </p:nvGrpSpPr>
        <p:grpSpPr>
          <a:xfrm>
            <a:off x="5022725" y="1426150"/>
            <a:ext cx="3657590" cy="348347"/>
            <a:chOff x="4572050" y="100025"/>
            <a:chExt cx="3657590" cy="348347"/>
          </a:xfrm>
        </p:grpSpPr>
        <p:sp>
          <p:nvSpPr>
            <p:cNvPr id="516" name="Google Shape;516;p32">
              <a:extLst>
                <a:ext uri="{FF2B5EF4-FFF2-40B4-BE49-F238E27FC236}">
                  <a16:creationId xmlns:a16="http://schemas.microsoft.com/office/drawing/2014/main" id="{414F8AA2-3E21-8DD1-7129-25049CF9309B}"/>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a:extLst>
                <a:ext uri="{FF2B5EF4-FFF2-40B4-BE49-F238E27FC236}">
                  <a16:creationId xmlns:a16="http://schemas.microsoft.com/office/drawing/2014/main" id="{0CC579D9-87B0-187B-3E34-C865D2B0C929}"/>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a:extLst>
                <a:ext uri="{FF2B5EF4-FFF2-40B4-BE49-F238E27FC236}">
                  <a16:creationId xmlns:a16="http://schemas.microsoft.com/office/drawing/2014/main" id="{024E227B-B983-3192-7406-45CC2091332E}"/>
                </a:ext>
              </a:extLst>
            </p:cNvPr>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a:extLst>
                <a:ext uri="{FF2B5EF4-FFF2-40B4-BE49-F238E27FC236}">
                  <a16:creationId xmlns:a16="http://schemas.microsoft.com/office/drawing/2014/main" id="{ADC4B995-998F-05BE-8082-C2C41824C87F}"/>
                </a:ext>
              </a:extLst>
            </p:cNvPr>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a:extLst>
                <a:ext uri="{FF2B5EF4-FFF2-40B4-BE49-F238E27FC236}">
                  <a16:creationId xmlns:a16="http://schemas.microsoft.com/office/drawing/2014/main" id="{617C00A4-79CA-158B-8FEF-6AD01BBFCD1D}"/>
                </a:ext>
              </a:extLst>
            </p:cNvPr>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a:extLst>
                <a:ext uri="{FF2B5EF4-FFF2-40B4-BE49-F238E27FC236}">
                  <a16:creationId xmlns:a16="http://schemas.microsoft.com/office/drawing/2014/main" id="{38F144A4-E73A-391A-12B6-3424E7439A40}"/>
                </a:ext>
              </a:extLst>
            </p:cNvPr>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a:extLst>
                <a:ext uri="{FF2B5EF4-FFF2-40B4-BE49-F238E27FC236}">
                  <a16:creationId xmlns:a16="http://schemas.microsoft.com/office/drawing/2014/main" id="{A61AEC09-2931-A698-8BB7-366A212F63B1}"/>
                </a:ext>
              </a:extLst>
            </p:cNvPr>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a:extLst>
                <a:ext uri="{FF2B5EF4-FFF2-40B4-BE49-F238E27FC236}">
                  <a16:creationId xmlns:a16="http://schemas.microsoft.com/office/drawing/2014/main" id="{21672C96-4A72-B34F-0E68-590A5C61860D}"/>
                </a:ext>
              </a:extLst>
            </p:cNvPr>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a:extLst>
                <a:ext uri="{FF2B5EF4-FFF2-40B4-BE49-F238E27FC236}">
                  <a16:creationId xmlns:a16="http://schemas.microsoft.com/office/drawing/2014/main" id="{E804B24F-B868-7EA0-61CB-3F24E8365286}"/>
                </a:ext>
              </a:extLst>
            </p:cNvPr>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a:extLst>
                <a:ext uri="{FF2B5EF4-FFF2-40B4-BE49-F238E27FC236}">
                  <a16:creationId xmlns:a16="http://schemas.microsoft.com/office/drawing/2014/main" id="{55D00367-53B0-9487-BA40-2021B583488B}"/>
                </a:ext>
              </a:extLst>
            </p:cNvPr>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a:extLst>
                <a:ext uri="{FF2B5EF4-FFF2-40B4-BE49-F238E27FC236}">
                  <a16:creationId xmlns:a16="http://schemas.microsoft.com/office/drawing/2014/main" id="{2C993283-8EDE-8B87-01AE-C7251BCAA160}"/>
                </a:ext>
              </a:extLst>
            </p:cNvPr>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a:extLst>
                <a:ext uri="{FF2B5EF4-FFF2-40B4-BE49-F238E27FC236}">
                  <a16:creationId xmlns:a16="http://schemas.microsoft.com/office/drawing/2014/main" id="{D584275B-9009-01DC-1246-AA7DDBDC4DA7}"/>
                </a:ext>
              </a:extLst>
            </p:cNvPr>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a:extLst>
              <a:ext uri="{FF2B5EF4-FFF2-40B4-BE49-F238E27FC236}">
                <a16:creationId xmlns:a16="http://schemas.microsoft.com/office/drawing/2014/main" id="{D5EF832D-CE4F-9D04-ADA4-C9790DF8C63E}"/>
              </a:ext>
            </a:extLst>
          </p:cNvPr>
          <p:cNvGrpSpPr/>
          <p:nvPr/>
        </p:nvGrpSpPr>
        <p:grpSpPr>
          <a:xfrm rot="-5400000">
            <a:off x="7699250" y="1584200"/>
            <a:ext cx="603495" cy="1371596"/>
            <a:chOff x="3724575" y="3497700"/>
            <a:chExt cx="603495" cy="1371596"/>
          </a:xfrm>
        </p:grpSpPr>
        <p:sp>
          <p:nvSpPr>
            <p:cNvPr id="529" name="Google Shape;529;p32">
              <a:extLst>
                <a:ext uri="{FF2B5EF4-FFF2-40B4-BE49-F238E27FC236}">
                  <a16:creationId xmlns:a16="http://schemas.microsoft.com/office/drawing/2014/main" id="{997AA5D9-8A49-0F75-9CC1-866301658990}"/>
                </a:ext>
              </a:extLst>
            </p:cNvPr>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a:extLst>
                <a:ext uri="{FF2B5EF4-FFF2-40B4-BE49-F238E27FC236}">
                  <a16:creationId xmlns:a16="http://schemas.microsoft.com/office/drawing/2014/main" id="{B74B8585-8B22-356E-6AF2-20C65BB0E843}"/>
                </a:ext>
              </a:extLst>
            </p:cNvPr>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a:extLst>
                <a:ext uri="{FF2B5EF4-FFF2-40B4-BE49-F238E27FC236}">
                  <a16:creationId xmlns:a16="http://schemas.microsoft.com/office/drawing/2014/main" id="{D97345A6-7711-4B67-8765-1C940CBF5A2B}"/>
                </a:ext>
              </a:extLst>
            </p:cNvPr>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a:extLst>
                <a:ext uri="{FF2B5EF4-FFF2-40B4-BE49-F238E27FC236}">
                  <a16:creationId xmlns:a16="http://schemas.microsoft.com/office/drawing/2014/main" id="{227EE645-62C0-FEE4-9335-2C542175C0D4}"/>
                </a:ext>
              </a:extLst>
            </p:cNvPr>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a:extLst>
                <a:ext uri="{FF2B5EF4-FFF2-40B4-BE49-F238E27FC236}">
                  <a16:creationId xmlns:a16="http://schemas.microsoft.com/office/drawing/2014/main" id="{11C82B77-01DA-0998-2B44-6B71D50C2408}"/>
                </a:ext>
              </a:extLst>
            </p:cNvPr>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a:extLst>
                <a:ext uri="{FF2B5EF4-FFF2-40B4-BE49-F238E27FC236}">
                  <a16:creationId xmlns:a16="http://schemas.microsoft.com/office/drawing/2014/main" id="{4DB0C9D5-FD7A-991B-0CA0-7BC26FC49E97}"/>
                </a:ext>
              </a:extLst>
            </p:cNvPr>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a:extLst>
              <a:ext uri="{FF2B5EF4-FFF2-40B4-BE49-F238E27FC236}">
                <a16:creationId xmlns:a16="http://schemas.microsoft.com/office/drawing/2014/main" id="{788CDC51-2579-73AB-9504-C07D1A9FDAAD}"/>
              </a:ext>
            </a:extLst>
          </p:cNvPr>
          <p:cNvGrpSpPr/>
          <p:nvPr/>
        </p:nvGrpSpPr>
        <p:grpSpPr>
          <a:xfrm>
            <a:off x="715100" y="274199"/>
            <a:ext cx="1920300" cy="1918875"/>
            <a:chOff x="715100" y="274199"/>
            <a:chExt cx="1920300" cy="1918875"/>
          </a:xfrm>
        </p:grpSpPr>
        <p:sp>
          <p:nvSpPr>
            <p:cNvPr id="536" name="Google Shape;536;p32">
              <a:extLst>
                <a:ext uri="{FF2B5EF4-FFF2-40B4-BE49-F238E27FC236}">
                  <a16:creationId xmlns:a16="http://schemas.microsoft.com/office/drawing/2014/main" id="{217DB540-6289-4E21-C250-D47561A6AC5A}"/>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a:extLst>
                <a:ext uri="{FF2B5EF4-FFF2-40B4-BE49-F238E27FC236}">
                  <a16:creationId xmlns:a16="http://schemas.microsoft.com/office/drawing/2014/main" id="{241AE05D-4374-994E-275C-67D96EAF31A3}"/>
                </a:ext>
              </a:extLst>
            </p:cNvPr>
            <p:cNvGrpSpPr/>
            <p:nvPr/>
          </p:nvGrpSpPr>
          <p:grpSpPr>
            <a:xfrm>
              <a:off x="715100" y="274199"/>
              <a:ext cx="1828800" cy="1828800"/>
              <a:chOff x="715100" y="274199"/>
              <a:chExt cx="1828800" cy="1828800"/>
            </a:xfrm>
          </p:grpSpPr>
          <p:sp>
            <p:nvSpPr>
              <p:cNvPr id="538" name="Google Shape;538;p32">
                <a:extLst>
                  <a:ext uri="{FF2B5EF4-FFF2-40B4-BE49-F238E27FC236}">
                    <a16:creationId xmlns:a16="http://schemas.microsoft.com/office/drawing/2014/main" id="{6460A73D-3A8B-DA04-548A-736F8662732F}"/>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a:extLst>
                  <a:ext uri="{FF2B5EF4-FFF2-40B4-BE49-F238E27FC236}">
                    <a16:creationId xmlns:a16="http://schemas.microsoft.com/office/drawing/2014/main" id="{D3A675F2-DB24-898F-4932-7B7C32C0F82B}"/>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a:extLst>
                  <a:ext uri="{FF2B5EF4-FFF2-40B4-BE49-F238E27FC236}">
                    <a16:creationId xmlns:a16="http://schemas.microsoft.com/office/drawing/2014/main" id="{56C2373B-2B0F-1943-B376-56E4B73B94C0}"/>
                  </a:ext>
                </a:extLst>
              </p:cNvPr>
              <p:cNvGrpSpPr/>
              <p:nvPr/>
            </p:nvGrpSpPr>
            <p:grpSpPr>
              <a:xfrm>
                <a:off x="2267950" y="363963"/>
                <a:ext cx="183000" cy="183000"/>
                <a:chOff x="8225400" y="367488"/>
                <a:chExt cx="183000" cy="183000"/>
              </a:xfrm>
            </p:grpSpPr>
            <p:cxnSp>
              <p:nvCxnSpPr>
                <p:cNvPr id="541" name="Google Shape;541;p32">
                  <a:extLst>
                    <a:ext uri="{FF2B5EF4-FFF2-40B4-BE49-F238E27FC236}">
                      <a16:creationId xmlns:a16="http://schemas.microsoft.com/office/drawing/2014/main" id="{3E20B6DF-445F-FA9A-23FD-E5211FFB8199}"/>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a:extLst>
                    <a:ext uri="{FF2B5EF4-FFF2-40B4-BE49-F238E27FC236}">
                      <a16:creationId xmlns:a16="http://schemas.microsoft.com/office/drawing/2014/main" id="{B3A8EDDC-3588-44ED-700A-2F23DB7B0EEE}"/>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a:extLst>
                  <a:ext uri="{FF2B5EF4-FFF2-40B4-BE49-F238E27FC236}">
                    <a16:creationId xmlns:a16="http://schemas.microsoft.com/office/drawing/2014/main" id="{0B9C13C8-D47E-7A84-B685-DAB95CD1F2CD}"/>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a:extLst>
                  <a:ext uri="{FF2B5EF4-FFF2-40B4-BE49-F238E27FC236}">
                    <a16:creationId xmlns:a16="http://schemas.microsoft.com/office/drawing/2014/main" id="{FDD79295-5A17-64A6-F73B-E99771AF773F}"/>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a:extLst>
              <a:ext uri="{FF2B5EF4-FFF2-40B4-BE49-F238E27FC236}">
                <a16:creationId xmlns:a16="http://schemas.microsoft.com/office/drawing/2014/main" id="{346302F0-7F7A-6730-AE35-4E585DC79CC6}"/>
              </a:ext>
            </a:extLst>
          </p:cNvPr>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Proposal</a:t>
            </a:r>
            <a:endParaRPr dirty="0"/>
          </a:p>
        </p:txBody>
      </p:sp>
      <p:grpSp>
        <p:nvGrpSpPr>
          <p:cNvPr id="547" name="Google Shape;547;p32">
            <a:extLst>
              <a:ext uri="{FF2B5EF4-FFF2-40B4-BE49-F238E27FC236}">
                <a16:creationId xmlns:a16="http://schemas.microsoft.com/office/drawing/2014/main" id="{4BBC15CA-7CB2-239E-F87E-6EA36C95BF28}"/>
              </a:ext>
            </a:extLst>
          </p:cNvPr>
          <p:cNvGrpSpPr/>
          <p:nvPr/>
        </p:nvGrpSpPr>
        <p:grpSpPr>
          <a:xfrm>
            <a:off x="1828840" y="3406196"/>
            <a:ext cx="5577850" cy="1463100"/>
            <a:chOff x="1828840" y="3371688"/>
            <a:chExt cx="5577850" cy="1463100"/>
          </a:xfrm>
        </p:grpSpPr>
        <p:sp>
          <p:nvSpPr>
            <p:cNvPr id="548" name="Google Shape;548;p32">
              <a:extLst>
                <a:ext uri="{FF2B5EF4-FFF2-40B4-BE49-F238E27FC236}">
                  <a16:creationId xmlns:a16="http://schemas.microsoft.com/office/drawing/2014/main" id="{A67D8A3E-DF63-D1EC-EC92-78AD39EBDC24}"/>
                </a:ext>
              </a:extLst>
            </p:cNvPr>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a:extLst>
                <a:ext uri="{FF2B5EF4-FFF2-40B4-BE49-F238E27FC236}">
                  <a16:creationId xmlns:a16="http://schemas.microsoft.com/office/drawing/2014/main" id="{AA61FEFF-F60B-59C5-0025-727ECB9F6A18}"/>
                </a:ext>
              </a:extLst>
            </p:cNvPr>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a:extLst>
                <a:ext uri="{FF2B5EF4-FFF2-40B4-BE49-F238E27FC236}">
                  <a16:creationId xmlns:a16="http://schemas.microsoft.com/office/drawing/2014/main" id="{6A343652-AB2F-8770-71BE-BA0777D1013B}"/>
                </a:ext>
              </a:extLst>
            </p:cNvPr>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grpSp>
        <p:nvGrpSpPr>
          <p:cNvPr id="552" name="Google Shape;552;p32">
            <a:extLst>
              <a:ext uri="{FF2B5EF4-FFF2-40B4-BE49-F238E27FC236}">
                <a16:creationId xmlns:a16="http://schemas.microsoft.com/office/drawing/2014/main" id="{653A2808-1C28-5F89-89ED-0B4E189FC55A}"/>
              </a:ext>
            </a:extLst>
          </p:cNvPr>
          <p:cNvGrpSpPr/>
          <p:nvPr/>
        </p:nvGrpSpPr>
        <p:grpSpPr>
          <a:xfrm>
            <a:off x="463651" y="4105603"/>
            <a:ext cx="502899" cy="502899"/>
            <a:chOff x="858700" y="1967475"/>
            <a:chExt cx="605100" cy="605100"/>
          </a:xfrm>
        </p:grpSpPr>
        <p:sp>
          <p:nvSpPr>
            <p:cNvPr id="553" name="Google Shape;553;p32">
              <a:extLst>
                <a:ext uri="{FF2B5EF4-FFF2-40B4-BE49-F238E27FC236}">
                  <a16:creationId xmlns:a16="http://schemas.microsoft.com/office/drawing/2014/main" id="{AE51C9C9-7E22-568C-F931-7848CE859EFC}"/>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a:extLst>
                <a:ext uri="{FF2B5EF4-FFF2-40B4-BE49-F238E27FC236}">
                  <a16:creationId xmlns:a16="http://schemas.microsoft.com/office/drawing/2014/main" id="{CCC57B4A-90E7-D3FB-5D99-0C99F9BD7472}"/>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a:extLst>
              <a:ext uri="{FF2B5EF4-FFF2-40B4-BE49-F238E27FC236}">
                <a16:creationId xmlns:a16="http://schemas.microsoft.com/office/drawing/2014/main" id="{500547BF-0462-26F9-B886-BBAF0DBA3F25}"/>
              </a:ext>
            </a:extLst>
          </p:cNvPr>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a:extLst>
              <a:ext uri="{FF2B5EF4-FFF2-40B4-BE49-F238E27FC236}">
                <a16:creationId xmlns:a16="http://schemas.microsoft.com/office/drawing/2014/main" id="{AD8B2CCC-D431-A825-F596-A4A745B2B387}"/>
              </a:ext>
            </a:extLst>
          </p:cNvPr>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a:extLst>
              <a:ext uri="{FF2B5EF4-FFF2-40B4-BE49-F238E27FC236}">
                <a16:creationId xmlns:a16="http://schemas.microsoft.com/office/drawing/2014/main" id="{3A577D6B-49AD-0FEE-0F2F-D89B0189D49F}"/>
              </a:ext>
            </a:extLst>
          </p:cNvPr>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a:extLst>
              <a:ext uri="{FF2B5EF4-FFF2-40B4-BE49-F238E27FC236}">
                <a16:creationId xmlns:a16="http://schemas.microsoft.com/office/drawing/2014/main" id="{77819AFC-EC6D-7C77-D806-F5A3FA7C1DCD}"/>
              </a:ext>
            </a:extLst>
          </p:cNvPr>
          <p:cNvGrpSpPr/>
          <p:nvPr/>
        </p:nvGrpSpPr>
        <p:grpSpPr>
          <a:xfrm>
            <a:off x="463700" y="3419800"/>
            <a:ext cx="502800" cy="502800"/>
            <a:chOff x="1627550" y="2017350"/>
            <a:chExt cx="502800" cy="502800"/>
          </a:xfrm>
        </p:grpSpPr>
        <p:sp>
          <p:nvSpPr>
            <p:cNvPr id="559" name="Google Shape;559;p32">
              <a:extLst>
                <a:ext uri="{FF2B5EF4-FFF2-40B4-BE49-F238E27FC236}">
                  <a16:creationId xmlns:a16="http://schemas.microsoft.com/office/drawing/2014/main" id="{3B961516-9948-81C5-2AE8-08AC9831C6B3}"/>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a:extLst>
                <a:ext uri="{FF2B5EF4-FFF2-40B4-BE49-F238E27FC236}">
                  <a16:creationId xmlns:a16="http://schemas.microsoft.com/office/drawing/2014/main" id="{DC466124-563C-A835-F3E1-28C535BB47C8}"/>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57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2">
          <a:extLst>
            <a:ext uri="{FF2B5EF4-FFF2-40B4-BE49-F238E27FC236}">
              <a16:creationId xmlns:a16="http://schemas.microsoft.com/office/drawing/2014/main" id="{7CBF16FC-03C2-7DC4-1429-5E10B1512F0A}"/>
            </a:ext>
          </a:extLst>
        </p:cNvPr>
        <p:cNvGrpSpPr/>
        <p:nvPr/>
      </p:nvGrpSpPr>
      <p:grpSpPr>
        <a:xfrm>
          <a:off x="0" y="0"/>
          <a:ext cx="0" cy="0"/>
          <a:chOff x="0" y="0"/>
          <a:chExt cx="0" cy="0"/>
        </a:xfrm>
      </p:grpSpPr>
      <p:grpSp>
        <p:nvGrpSpPr>
          <p:cNvPr id="1093" name="Google Shape;1093;p49">
            <a:extLst>
              <a:ext uri="{FF2B5EF4-FFF2-40B4-BE49-F238E27FC236}">
                <a16:creationId xmlns:a16="http://schemas.microsoft.com/office/drawing/2014/main" id="{D2011BFC-29E6-BBA9-BA3A-1701AAD0266A}"/>
              </a:ext>
            </a:extLst>
          </p:cNvPr>
          <p:cNvGrpSpPr/>
          <p:nvPr/>
        </p:nvGrpSpPr>
        <p:grpSpPr>
          <a:xfrm>
            <a:off x="4754850" y="1251997"/>
            <a:ext cx="3763400" cy="3725700"/>
            <a:chOff x="4754850" y="887475"/>
            <a:chExt cx="3763400" cy="3725700"/>
          </a:xfrm>
        </p:grpSpPr>
        <p:sp>
          <p:nvSpPr>
            <p:cNvPr id="1094" name="Google Shape;1094;p49">
              <a:extLst>
                <a:ext uri="{FF2B5EF4-FFF2-40B4-BE49-F238E27FC236}">
                  <a16:creationId xmlns:a16="http://schemas.microsoft.com/office/drawing/2014/main" id="{E39F5F39-20E1-9D1E-AF21-62D8CCA7D556}"/>
                </a:ext>
              </a:extLst>
            </p:cNvPr>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49">
              <a:extLst>
                <a:ext uri="{FF2B5EF4-FFF2-40B4-BE49-F238E27FC236}">
                  <a16:creationId xmlns:a16="http://schemas.microsoft.com/office/drawing/2014/main" id="{C2861E42-1D6C-982B-4603-CD48A067DAFD}"/>
                </a:ext>
              </a:extLst>
            </p:cNvPr>
            <p:cNvGrpSpPr/>
            <p:nvPr/>
          </p:nvGrpSpPr>
          <p:grpSpPr>
            <a:xfrm>
              <a:off x="4754850" y="887475"/>
              <a:ext cx="3674404" cy="3616200"/>
              <a:chOff x="4754850" y="887475"/>
              <a:chExt cx="3674404" cy="3616200"/>
            </a:xfrm>
          </p:grpSpPr>
          <p:sp>
            <p:nvSpPr>
              <p:cNvPr id="1096" name="Google Shape;1096;p49">
                <a:extLst>
                  <a:ext uri="{FF2B5EF4-FFF2-40B4-BE49-F238E27FC236}">
                    <a16:creationId xmlns:a16="http://schemas.microsoft.com/office/drawing/2014/main" id="{18D63D6B-281A-B84F-EE68-8594EDF01439}"/>
                  </a:ext>
                </a:extLst>
              </p:cNvPr>
              <p:cNvSpPr/>
              <p:nvPr/>
            </p:nvSpPr>
            <p:spPr>
              <a:xfrm>
                <a:off x="4754850" y="887475"/>
                <a:ext cx="3673800"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7" name="Google Shape;1097;p49">
                <a:extLst>
                  <a:ext uri="{FF2B5EF4-FFF2-40B4-BE49-F238E27FC236}">
                    <a16:creationId xmlns:a16="http://schemas.microsoft.com/office/drawing/2014/main" id="{5BF32E89-B7F5-2D54-976E-6051691CD122}"/>
                  </a:ext>
                </a:extLst>
              </p:cNvPr>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98" name="Google Shape;1098;p49">
                <a:extLst>
                  <a:ext uri="{FF2B5EF4-FFF2-40B4-BE49-F238E27FC236}">
                    <a16:creationId xmlns:a16="http://schemas.microsoft.com/office/drawing/2014/main" id="{6423A0BC-C04E-AC88-0410-E942BC48AE4F}"/>
                  </a:ext>
                </a:extLst>
              </p:cNvPr>
              <p:cNvGrpSpPr/>
              <p:nvPr/>
            </p:nvGrpSpPr>
            <p:grpSpPr>
              <a:xfrm>
                <a:off x="7492324" y="978977"/>
                <a:ext cx="845101" cy="183000"/>
                <a:chOff x="1605849" y="363963"/>
                <a:chExt cx="845101" cy="183000"/>
              </a:xfrm>
            </p:grpSpPr>
            <p:sp>
              <p:nvSpPr>
                <p:cNvPr id="1099" name="Google Shape;1099;p49">
                  <a:extLst>
                    <a:ext uri="{FF2B5EF4-FFF2-40B4-BE49-F238E27FC236}">
                      <a16:creationId xmlns:a16="http://schemas.microsoft.com/office/drawing/2014/main" id="{38630DB3-2388-BC84-791E-6E643025DC9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9">
                  <a:extLst>
                    <a:ext uri="{FF2B5EF4-FFF2-40B4-BE49-F238E27FC236}">
                      <a16:creationId xmlns:a16="http://schemas.microsoft.com/office/drawing/2014/main" id="{BE2B3C9F-BD00-8EAD-77BD-EF7A3A7007D4}"/>
                    </a:ext>
                  </a:extLst>
                </p:cNvPr>
                <p:cNvGrpSpPr/>
                <p:nvPr/>
              </p:nvGrpSpPr>
              <p:grpSpPr>
                <a:xfrm>
                  <a:off x="2267950" y="363963"/>
                  <a:ext cx="183000" cy="183000"/>
                  <a:chOff x="8225400" y="367488"/>
                  <a:chExt cx="183000" cy="183000"/>
                </a:xfrm>
              </p:grpSpPr>
              <p:cxnSp>
                <p:nvCxnSpPr>
                  <p:cNvPr id="1101" name="Google Shape;1101;p49">
                    <a:extLst>
                      <a:ext uri="{FF2B5EF4-FFF2-40B4-BE49-F238E27FC236}">
                        <a16:creationId xmlns:a16="http://schemas.microsoft.com/office/drawing/2014/main" id="{F5E7CD93-9C86-3E42-0357-2B37E73C3991}"/>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02" name="Google Shape;1102;p49">
                    <a:extLst>
                      <a:ext uri="{FF2B5EF4-FFF2-40B4-BE49-F238E27FC236}">
                        <a16:creationId xmlns:a16="http://schemas.microsoft.com/office/drawing/2014/main" id="{AC88F6C9-138C-E125-9B25-95BB2B911701}"/>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103" name="Google Shape;1103;p49">
                  <a:extLst>
                    <a:ext uri="{FF2B5EF4-FFF2-40B4-BE49-F238E27FC236}">
                      <a16:creationId xmlns:a16="http://schemas.microsoft.com/office/drawing/2014/main" id="{E13E0975-0413-80F9-7476-2E8044F9A44D}"/>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104" name="Google Shape;1104;p49">
            <a:extLst>
              <a:ext uri="{FF2B5EF4-FFF2-40B4-BE49-F238E27FC236}">
                <a16:creationId xmlns:a16="http://schemas.microsoft.com/office/drawing/2014/main" id="{540033E7-4CEC-3F66-3316-480B9C558648}"/>
              </a:ext>
            </a:extLst>
          </p:cNvPr>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Platform Overview</a:t>
            </a:r>
            <a:endParaRPr sz="2800" dirty="0"/>
          </a:p>
        </p:txBody>
      </p:sp>
      <p:sp>
        <p:nvSpPr>
          <p:cNvPr id="1105" name="Google Shape;1105;p49">
            <a:extLst>
              <a:ext uri="{FF2B5EF4-FFF2-40B4-BE49-F238E27FC236}">
                <a16:creationId xmlns:a16="http://schemas.microsoft.com/office/drawing/2014/main" id="{71F8E8A6-CD5A-6F63-A82C-AE6A19200FFD}"/>
              </a:ext>
            </a:extLst>
          </p:cNvPr>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An online platform that provides financial advises needs with AI chatbots.</a:t>
            </a:r>
          </a:p>
          <a:p>
            <a:pPr marL="0" lvl="0" indent="0" algn="l" rtl="0">
              <a:spcBef>
                <a:spcPts val="0"/>
              </a:spcBef>
              <a:spcAft>
                <a:spcPts val="0"/>
              </a:spcAft>
              <a:buNone/>
            </a:pPr>
            <a:endParaRPr lang="en-US" sz="1400" b="1" dirty="0"/>
          </a:p>
          <a:p>
            <a:pPr marL="0" lvl="0" indent="0" algn="l" rtl="0">
              <a:spcBef>
                <a:spcPts val="0"/>
              </a:spcBef>
              <a:spcAft>
                <a:spcPts val="0"/>
              </a:spcAft>
              <a:buNone/>
            </a:pPr>
            <a:r>
              <a:rPr lang="en-US" b="1" i="1" dirty="0"/>
              <a:t>Offers</a:t>
            </a:r>
            <a:r>
              <a:rPr lang="en-US" sz="1400" i="1" dirty="0"/>
              <a:t> </a:t>
            </a:r>
            <a:r>
              <a:rPr lang="en-US" sz="1400" dirty="0"/>
              <a:t>:</a:t>
            </a:r>
          </a:p>
          <a:p>
            <a:pPr marL="285750" lvl="0" indent="-285750" algn="l" rtl="0">
              <a:spcBef>
                <a:spcPts val="0"/>
              </a:spcBef>
              <a:spcAft>
                <a:spcPts val="0"/>
              </a:spcAft>
              <a:buFont typeface="Arial" panose="020B0604020202020204" pitchFamily="34" charset="0"/>
              <a:buChar char="•"/>
            </a:pPr>
            <a:r>
              <a:rPr lang="en-US" sz="1400" dirty="0"/>
              <a:t>Financial  advice</a:t>
            </a:r>
          </a:p>
          <a:p>
            <a:pPr marL="285750" lvl="0" indent="-285750" algn="l" rtl="0">
              <a:spcBef>
                <a:spcPts val="0"/>
              </a:spcBef>
              <a:spcAft>
                <a:spcPts val="0"/>
              </a:spcAft>
              <a:buFont typeface="Arial" panose="020B0604020202020204" pitchFamily="34" charset="0"/>
              <a:buChar char="•"/>
            </a:pPr>
            <a:r>
              <a:rPr lang="en-US" sz="1400" dirty="0"/>
              <a:t>Investment recommendations</a:t>
            </a:r>
          </a:p>
          <a:p>
            <a:pPr marL="285750" lvl="0" indent="-285750" algn="l" rtl="0">
              <a:spcBef>
                <a:spcPts val="0"/>
              </a:spcBef>
              <a:spcAft>
                <a:spcPts val="0"/>
              </a:spcAft>
              <a:buFont typeface="Arial" panose="020B0604020202020204" pitchFamily="34" charset="0"/>
              <a:buChar char="•"/>
            </a:pPr>
            <a:r>
              <a:rPr lang="en-US" sz="1400" dirty="0"/>
              <a:t>Risk management</a:t>
            </a:r>
            <a:endParaRPr sz="1400" dirty="0"/>
          </a:p>
        </p:txBody>
      </p:sp>
      <p:sp>
        <p:nvSpPr>
          <p:cNvPr id="1106" name="Google Shape;1106;p49">
            <a:extLst>
              <a:ext uri="{FF2B5EF4-FFF2-40B4-BE49-F238E27FC236}">
                <a16:creationId xmlns:a16="http://schemas.microsoft.com/office/drawing/2014/main" id="{20D653DA-F957-5E21-7F72-0AA811D77A7D}"/>
              </a:ext>
            </a:extLst>
          </p:cNvPr>
          <p:cNvSpPr/>
          <p:nvPr/>
        </p:nvSpPr>
        <p:spPr>
          <a:xfrm>
            <a:off x="1501058" y="39688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a:extLst>
              <a:ext uri="{FF2B5EF4-FFF2-40B4-BE49-F238E27FC236}">
                <a16:creationId xmlns:a16="http://schemas.microsoft.com/office/drawing/2014/main" id="{212B47E7-2F71-B336-F313-F96B2582371A}"/>
              </a:ext>
            </a:extLst>
          </p:cNvPr>
          <p:cNvSpPr/>
          <p:nvPr/>
        </p:nvSpPr>
        <p:spPr>
          <a:xfrm>
            <a:off x="715089" y="366468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9">
            <a:extLst>
              <a:ext uri="{FF2B5EF4-FFF2-40B4-BE49-F238E27FC236}">
                <a16:creationId xmlns:a16="http://schemas.microsoft.com/office/drawing/2014/main" id="{420BBFC5-2E48-89D4-13A1-6DB23C93B56A}"/>
              </a:ext>
            </a:extLst>
          </p:cNvPr>
          <p:cNvGrpSpPr/>
          <p:nvPr/>
        </p:nvGrpSpPr>
        <p:grpSpPr>
          <a:xfrm>
            <a:off x="5037791" y="2017577"/>
            <a:ext cx="3108869" cy="2451545"/>
            <a:chOff x="4992012" y="1988941"/>
            <a:chExt cx="3200400" cy="2519574"/>
          </a:xfrm>
        </p:grpSpPr>
        <p:sp>
          <p:nvSpPr>
            <p:cNvPr id="1109" name="Google Shape;1109;p49">
              <a:extLst>
                <a:ext uri="{FF2B5EF4-FFF2-40B4-BE49-F238E27FC236}">
                  <a16:creationId xmlns:a16="http://schemas.microsoft.com/office/drawing/2014/main" id="{ACF28566-6AED-1C44-1AC4-48F42DA73730}"/>
                </a:ext>
              </a:extLst>
            </p:cNvPr>
            <p:cNvSpPr/>
            <p:nvPr/>
          </p:nvSpPr>
          <p:spPr>
            <a:xfrm>
              <a:off x="4992012" y="1988941"/>
              <a:ext cx="3200400" cy="2136300"/>
            </a:xfrm>
            <a:prstGeom prst="roundRect">
              <a:avLst>
                <a:gd name="adj" fmla="val 662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a:extLst>
                <a:ext uri="{FF2B5EF4-FFF2-40B4-BE49-F238E27FC236}">
                  <a16:creationId xmlns:a16="http://schemas.microsoft.com/office/drawing/2014/main" id="{BEC89F50-B7D4-29F2-F193-86BEC19B4399}"/>
                </a:ext>
              </a:extLst>
            </p:cNvPr>
            <p:cNvSpPr/>
            <p:nvPr/>
          </p:nvSpPr>
          <p:spPr>
            <a:xfrm>
              <a:off x="6538881" y="3911740"/>
              <a:ext cx="106800" cy="106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a:extLst>
                <a:ext uri="{FF2B5EF4-FFF2-40B4-BE49-F238E27FC236}">
                  <a16:creationId xmlns:a16="http://schemas.microsoft.com/office/drawing/2014/main" id="{41BDEB1C-964A-A8F9-F5D6-922A03F5CC4D}"/>
                </a:ext>
              </a:extLst>
            </p:cNvPr>
            <p:cNvSpPr/>
            <p:nvPr/>
          </p:nvSpPr>
          <p:spPr>
            <a:xfrm>
              <a:off x="5151750" y="2144425"/>
              <a:ext cx="2880300" cy="1619400"/>
            </a:xfrm>
            <a:prstGeom prst="roundRect">
              <a:avLst>
                <a:gd name="adj"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a:extLst>
                <a:ext uri="{FF2B5EF4-FFF2-40B4-BE49-F238E27FC236}">
                  <a16:creationId xmlns:a16="http://schemas.microsoft.com/office/drawing/2014/main" id="{4FE343CC-C960-B6DD-3CF0-1A8CB67F27E2}"/>
                </a:ext>
              </a:extLst>
            </p:cNvPr>
            <p:cNvSpPr/>
            <p:nvPr/>
          </p:nvSpPr>
          <p:spPr>
            <a:xfrm>
              <a:off x="5983800" y="4127123"/>
              <a:ext cx="1216207" cy="381392"/>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3" name="Google Shape;1113;p49">
            <a:extLst>
              <a:ext uri="{FF2B5EF4-FFF2-40B4-BE49-F238E27FC236}">
                <a16:creationId xmlns:a16="http://schemas.microsoft.com/office/drawing/2014/main" id="{57EE742D-7BCE-F665-76FC-D3305977B1BF}"/>
              </a:ext>
            </a:extLst>
          </p:cNvPr>
          <p:cNvPicPr preferRelativeResize="0"/>
          <p:nvPr/>
        </p:nvPicPr>
        <p:blipFill>
          <a:blip r:embed="rId3"/>
          <a:srcRect t="231" b="231"/>
          <a:stretch/>
        </p:blipFill>
        <p:spPr>
          <a:xfrm>
            <a:off x="5207751" y="2183367"/>
            <a:ext cx="2769300" cy="1547400"/>
          </a:xfrm>
          <a:prstGeom prst="rect">
            <a:avLst/>
          </a:prstGeom>
          <a:noFill/>
          <a:ln w="9525" cap="flat" cmpd="sng">
            <a:solidFill>
              <a:schemeClr val="dk1"/>
            </a:solidFill>
            <a:prstDash val="solid"/>
            <a:round/>
            <a:headEnd type="none" w="sm" len="sm"/>
            <a:tailEnd type="none" w="sm" len="sm"/>
          </a:ln>
        </p:spPr>
      </p:pic>
      <p:grpSp>
        <p:nvGrpSpPr>
          <p:cNvPr id="1114" name="Google Shape;1114;p49">
            <a:extLst>
              <a:ext uri="{FF2B5EF4-FFF2-40B4-BE49-F238E27FC236}">
                <a16:creationId xmlns:a16="http://schemas.microsoft.com/office/drawing/2014/main" id="{5BE48CBD-FEFE-3265-B891-E035DABFAEE3}"/>
              </a:ext>
            </a:extLst>
          </p:cNvPr>
          <p:cNvGrpSpPr/>
          <p:nvPr/>
        </p:nvGrpSpPr>
        <p:grpSpPr>
          <a:xfrm>
            <a:off x="8177500" y="535000"/>
            <a:ext cx="502800" cy="502800"/>
            <a:chOff x="1627550" y="2017350"/>
            <a:chExt cx="502800" cy="502800"/>
          </a:xfrm>
        </p:grpSpPr>
        <p:sp>
          <p:nvSpPr>
            <p:cNvPr id="1115" name="Google Shape;1115;p49">
              <a:extLst>
                <a:ext uri="{FF2B5EF4-FFF2-40B4-BE49-F238E27FC236}">
                  <a16:creationId xmlns:a16="http://schemas.microsoft.com/office/drawing/2014/main" id="{AB2F54A1-49B3-9DE5-6A9B-4D314290609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a:extLst>
                <a:ext uri="{FF2B5EF4-FFF2-40B4-BE49-F238E27FC236}">
                  <a16:creationId xmlns:a16="http://schemas.microsoft.com/office/drawing/2014/main" id="{2DC9CC2A-577D-C2C5-E220-D165CB8EB7DC}"/>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a:extLst>
              <a:ext uri="{FF2B5EF4-FFF2-40B4-BE49-F238E27FC236}">
                <a16:creationId xmlns:a16="http://schemas.microsoft.com/office/drawing/2014/main" id="{DEE2F335-449D-F671-6C09-5B95950DC330}"/>
              </a:ext>
            </a:extLst>
          </p:cNvPr>
          <p:cNvGrpSpPr/>
          <p:nvPr/>
        </p:nvGrpSpPr>
        <p:grpSpPr>
          <a:xfrm>
            <a:off x="3563251" y="3497697"/>
            <a:ext cx="836668" cy="1371596"/>
            <a:chOff x="2771692" y="3497697"/>
            <a:chExt cx="836668" cy="1371596"/>
          </a:xfrm>
        </p:grpSpPr>
        <p:sp>
          <p:nvSpPr>
            <p:cNvPr id="1118" name="Google Shape;1118;p49">
              <a:extLst>
                <a:ext uri="{FF2B5EF4-FFF2-40B4-BE49-F238E27FC236}">
                  <a16:creationId xmlns:a16="http://schemas.microsoft.com/office/drawing/2014/main" id="{6354AD4A-C0F5-171C-842D-2A53653CAE52}"/>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a:extLst>
                <a:ext uri="{FF2B5EF4-FFF2-40B4-BE49-F238E27FC236}">
                  <a16:creationId xmlns:a16="http://schemas.microsoft.com/office/drawing/2014/main" id="{76ECD435-7283-3350-00AD-1FA96989AE6D}"/>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a:extLst>
                <a:ext uri="{FF2B5EF4-FFF2-40B4-BE49-F238E27FC236}">
                  <a16:creationId xmlns:a16="http://schemas.microsoft.com/office/drawing/2014/main" id="{7EB06764-45C7-07CF-6C60-F47EC4F98E29}"/>
                </a:ext>
              </a:extLst>
            </p:cNvPr>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a:extLst>
                <a:ext uri="{FF2B5EF4-FFF2-40B4-BE49-F238E27FC236}">
                  <a16:creationId xmlns:a16="http://schemas.microsoft.com/office/drawing/2014/main" id="{C366B17C-118C-2D4C-4384-F0807D5623E0}"/>
                </a:ext>
              </a:extLst>
            </p:cNvPr>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a:extLst>
                <a:ext uri="{FF2B5EF4-FFF2-40B4-BE49-F238E27FC236}">
                  <a16:creationId xmlns:a16="http://schemas.microsoft.com/office/drawing/2014/main" id="{4AB486F4-FB64-0346-0F42-6BE06676D37D}"/>
                </a:ext>
              </a:extLst>
            </p:cNvPr>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a:extLst>
                <a:ext uri="{FF2B5EF4-FFF2-40B4-BE49-F238E27FC236}">
                  <a16:creationId xmlns:a16="http://schemas.microsoft.com/office/drawing/2014/main" id="{B7A1C430-1BE4-1428-D436-5C183B5E46C2}"/>
                </a:ext>
              </a:extLst>
            </p:cNvPr>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a:extLst>
                <a:ext uri="{FF2B5EF4-FFF2-40B4-BE49-F238E27FC236}">
                  <a16:creationId xmlns:a16="http://schemas.microsoft.com/office/drawing/2014/main" id="{3ED81FA2-6595-A69D-09A6-3A4CA7D3D1D7}"/>
                </a:ext>
              </a:extLst>
            </p:cNvPr>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a:extLst>
                <a:ext uri="{FF2B5EF4-FFF2-40B4-BE49-F238E27FC236}">
                  <a16:creationId xmlns:a16="http://schemas.microsoft.com/office/drawing/2014/main" id="{A501EDC8-6B2B-3321-5AB0-28A4A1F1F089}"/>
                </a:ext>
              </a:extLst>
            </p:cNvPr>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a:extLst>
                <a:ext uri="{FF2B5EF4-FFF2-40B4-BE49-F238E27FC236}">
                  <a16:creationId xmlns:a16="http://schemas.microsoft.com/office/drawing/2014/main" id="{57E93BD9-54D0-7DC1-DF9F-9CE9345D0866}"/>
                </a:ext>
              </a:extLst>
            </p:cNvPr>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a:extLst>
                <a:ext uri="{FF2B5EF4-FFF2-40B4-BE49-F238E27FC236}">
                  <a16:creationId xmlns:a16="http://schemas.microsoft.com/office/drawing/2014/main" id="{333056E8-B387-1FDF-8316-D7792B87741C}"/>
                </a:ext>
              </a:extLst>
            </p:cNvPr>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49">
            <a:extLst>
              <a:ext uri="{FF2B5EF4-FFF2-40B4-BE49-F238E27FC236}">
                <a16:creationId xmlns:a16="http://schemas.microsoft.com/office/drawing/2014/main" id="{00A5144F-4529-A331-79C0-FB523B377344}"/>
              </a:ext>
            </a:extLst>
          </p:cNvPr>
          <p:cNvSpPr/>
          <p:nvPr/>
        </p:nvSpPr>
        <p:spPr>
          <a:xfrm>
            <a:off x="1964428" y="3780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40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5765D798-E763-45EC-364E-55224692BD8C}"/>
            </a:ext>
          </a:extLst>
        </p:cNvPr>
        <p:cNvGrpSpPr/>
        <p:nvPr/>
      </p:nvGrpSpPr>
      <p:grpSpPr>
        <a:xfrm>
          <a:off x="0" y="0"/>
          <a:ext cx="0" cy="0"/>
          <a:chOff x="0" y="0"/>
          <a:chExt cx="0" cy="0"/>
        </a:xfrm>
      </p:grpSpPr>
      <p:grpSp>
        <p:nvGrpSpPr>
          <p:cNvPr id="565" name="Google Shape;565;p33">
            <a:extLst>
              <a:ext uri="{FF2B5EF4-FFF2-40B4-BE49-F238E27FC236}">
                <a16:creationId xmlns:a16="http://schemas.microsoft.com/office/drawing/2014/main" id="{DF78496E-277E-2F43-8F9E-A4F2D4118F82}"/>
              </a:ext>
            </a:extLst>
          </p:cNvPr>
          <p:cNvGrpSpPr/>
          <p:nvPr/>
        </p:nvGrpSpPr>
        <p:grpSpPr>
          <a:xfrm>
            <a:off x="6351563" y="1232223"/>
            <a:ext cx="1827475" cy="1051350"/>
            <a:chOff x="7146475" y="2190661"/>
            <a:chExt cx="1827475" cy="1051350"/>
          </a:xfrm>
        </p:grpSpPr>
        <p:sp>
          <p:nvSpPr>
            <p:cNvPr id="566" name="Google Shape;566;p33">
              <a:extLst>
                <a:ext uri="{FF2B5EF4-FFF2-40B4-BE49-F238E27FC236}">
                  <a16:creationId xmlns:a16="http://schemas.microsoft.com/office/drawing/2014/main" id="{19E1DB9E-9E0E-178F-45CA-0B8403CBEC58}"/>
                </a:ext>
              </a:extLst>
            </p:cNvPr>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a:extLst>
                <a:ext uri="{FF2B5EF4-FFF2-40B4-BE49-F238E27FC236}">
                  <a16:creationId xmlns:a16="http://schemas.microsoft.com/office/drawing/2014/main" id="{8D5F48A3-F635-987F-6194-89BA9290FC50}"/>
                </a:ext>
              </a:extLst>
            </p:cNvPr>
            <p:cNvGrpSpPr/>
            <p:nvPr/>
          </p:nvGrpSpPr>
          <p:grpSpPr>
            <a:xfrm>
              <a:off x="7146475" y="2190661"/>
              <a:ext cx="1737300" cy="960000"/>
              <a:chOff x="7146475" y="2190661"/>
              <a:chExt cx="1737300" cy="960000"/>
            </a:xfrm>
          </p:grpSpPr>
          <p:sp>
            <p:nvSpPr>
              <p:cNvPr id="568" name="Google Shape;568;p33">
                <a:extLst>
                  <a:ext uri="{FF2B5EF4-FFF2-40B4-BE49-F238E27FC236}">
                    <a16:creationId xmlns:a16="http://schemas.microsoft.com/office/drawing/2014/main" id="{841E1480-3C1C-7265-4A6D-3F7731F85CE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a:extLst>
                  <a:ext uri="{FF2B5EF4-FFF2-40B4-BE49-F238E27FC236}">
                    <a16:creationId xmlns:a16="http://schemas.microsoft.com/office/drawing/2014/main" id="{1F61527A-A414-E28A-3165-ACB4C38585FC}"/>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a:extLst>
                <a:ext uri="{FF2B5EF4-FFF2-40B4-BE49-F238E27FC236}">
                  <a16:creationId xmlns:a16="http://schemas.microsoft.com/office/drawing/2014/main" id="{DF3262D0-B64F-D346-D919-C29EE2E63C75}"/>
                </a:ext>
              </a:extLst>
            </p:cNvPr>
            <p:cNvGrpSpPr/>
            <p:nvPr/>
          </p:nvGrpSpPr>
          <p:grpSpPr>
            <a:xfrm>
              <a:off x="7300659" y="2505003"/>
              <a:ext cx="1428933" cy="514595"/>
              <a:chOff x="7235888" y="1483625"/>
              <a:chExt cx="1428933" cy="514595"/>
            </a:xfrm>
          </p:grpSpPr>
          <p:sp>
            <p:nvSpPr>
              <p:cNvPr id="571" name="Google Shape;571;p33">
                <a:extLst>
                  <a:ext uri="{FF2B5EF4-FFF2-40B4-BE49-F238E27FC236}">
                    <a16:creationId xmlns:a16="http://schemas.microsoft.com/office/drawing/2014/main" id="{F9A4B728-A786-540D-F761-8C7515F8688A}"/>
                  </a:ext>
                </a:extLst>
              </p:cNvPr>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a:extLst>
                  <a:ext uri="{FF2B5EF4-FFF2-40B4-BE49-F238E27FC236}">
                    <a16:creationId xmlns:a16="http://schemas.microsoft.com/office/drawing/2014/main" id="{E40884A1-4ED9-EFE1-B1BD-F1A9AD954B32}"/>
                  </a:ext>
                </a:extLst>
              </p:cNvPr>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a:extLst>
                  <a:ext uri="{FF2B5EF4-FFF2-40B4-BE49-F238E27FC236}">
                    <a16:creationId xmlns:a16="http://schemas.microsoft.com/office/drawing/2014/main" id="{219EC9B2-D694-924A-8801-E8AC44B1DC9E}"/>
                  </a:ext>
                </a:extLst>
              </p:cNvPr>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a:extLst>
                  <a:ext uri="{FF2B5EF4-FFF2-40B4-BE49-F238E27FC236}">
                    <a16:creationId xmlns:a16="http://schemas.microsoft.com/office/drawing/2014/main" id="{5A463723-63D7-62DE-B032-F09EA904C984}"/>
                  </a:ext>
                </a:extLst>
              </p:cNvPr>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3">
            <a:extLst>
              <a:ext uri="{FF2B5EF4-FFF2-40B4-BE49-F238E27FC236}">
                <a16:creationId xmlns:a16="http://schemas.microsoft.com/office/drawing/2014/main" id="{70A799B3-0E10-2FF6-9DD3-866A50BF16A8}"/>
              </a:ext>
            </a:extLst>
          </p:cNvPr>
          <p:cNvSpPr txBox="1">
            <a:spLocks noGrp="1"/>
          </p:cNvSpPr>
          <p:nvPr>
            <p:ph type="subTitle" idx="1"/>
          </p:nvPr>
        </p:nvSpPr>
        <p:spPr>
          <a:xfrm>
            <a:off x="1486011" y="1723502"/>
            <a:ext cx="4784841" cy="2497916"/>
          </a:xfrm>
          <a:prstGeom prst="rect">
            <a:avLst/>
          </a:prstGeom>
        </p:spPr>
        <p:txBody>
          <a:bodyPr spcFirstLastPara="1" wrap="square" lIns="91425" tIns="91425" rIns="91425" bIns="91425" anchor="t" anchorCtr="0">
            <a:noAutofit/>
          </a:bodyPr>
          <a:lstStyle/>
          <a:p>
            <a:pPr marL="139700" indent="0"/>
            <a:r>
              <a:rPr lang="en-SG" sz="1100" b="1" u="sng" dirty="0">
                <a:effectLst/>
                <a:latin typeface="Karla" pitchFamily="2" charset="77"/>
              </a:rPr>
              <a:t>Smart features </a:t>
            </a:r>
          </a:p>
          <a:p>
            <a:pPr marL="311150" indent="-171450">
              <a:buFont typeface="Arial" panose="020B0604020202020204" pitchFamily="34" charset="0"/>
              <a:buChar char="•"/>
            </a:pPr>
            <a:r>
              <a:rPr lang="en-SG" sz="1100" dirty="0">
                <a:effectLst/>
                <a:latin typeface="Karla" pitchFamily="2" charset="77"/>
              </a:rPr>
              <a:t>24/7 AI Chatbot</a:t>
            </a:r>
          </a:p>
          <a:p>
            <a:pPr marL="311150" indent="-171450">
              <a:buFont typeface="Arial" panose="020B0604020202020204" pitchFamily="34" charset="0"/>
              <a:buChar char="•"/>
            </a:pPr>
            <a:r>
              <a:rPr lang="en-SG" sz="1100" dirty="0">
                <a:latin typeface="Karla" pitchFamily="2" charset="77"/>
              </a:rPr>
              <a:t>Goal Tracking</a:t>
            </a:r>
          </a:p>
          <a:p>
            <a:pPr marL="311150" indent="-171450">
              <a:buFont typeface="Arial" panose="020B0604020202020204" pitchFamily="34" charset="0"/>
              <a:buChar char="•"/>
            </a:pPr>
            <a:r>
              <a:rPr lang="en-SG" sz="1100" dirty="0">
                <a:effectLst/>
                <a:latin typeface="Karla" pitchFamily="2" charset="77"/>
              </a:rPr>
              <a:t>Spendin</a:t>
            </a:r>
            <a:r>
              <a:rPr lang="en-SG" sz="1100" dirty="0">
                <a:latin typeface="Karla" pitchFamily="2" charset="77"/>
              </a:rPr>
              <a:t>g Analysis</a:t>
            </a:r>
          </a:p>
          <a:p>
            <a:pPr marL="139700" indent="0"/>
            <a:r>
              <a:rPr lang="en-SG" sz="1100" b="1" u="sng" dirty="0">
                <a:latin typeface="Karla" pitchFamily="2" charset="77"/>
              </a:rPr>
              <a:t>Security</a:t>
            </a:r>
          </a:p>
          <a:p>
            <a:pPr marL="311150" indent="-171450">
              <a:buFont typeface="Arial" panose="020B0604020202020204" pitchFamily="34" charset="0"/>
              <a:buChar char="•"/>
            </a:pPr>
            <a:r>
              <a:rPr lang="en-SG" sz="1100" dirty="0">
                <a:effectLst/>
                <a:latin typeface="Karla" pitchFamily="2" charset="77"/>
              </a:rPr>
              <a:t>2FA login</a:t>
            </a:r>
          </a:p>
          <a:p>
            <a:pPr marL="311150" indent="-171450">
              <a:buFont typeface="Arial" panose="020B0604020202020204" pitchFamily="34" charset="0"/>
              <a:buChar char="•"/>
            </a:pPr>
            <a:r>
              <a:rPr lang="en-SG" sz="1100" dirty="0">
                <a:latin typeface="Karla" pitchFamily="2" charset="77"/>
              </a:rPr>
              <a:t>Regular updates and security checks</a:t>
            </a:r>
          </a:p>
          <a:p>
            <a:pPr marL="311150" indent="-171450">
              <a:buFont typeface="Arial" panose="020B0604020202020204" pitchFamily="34" charset="0"/>
              <a:buChar char="•"/>
            </a:pPr>
            <a:r>
              <a:rPr lang="en-SG" sz="1100" dirty="0">
                <a:effectLst/>
                <a:latin typeface="Karla" pitchFamily="2" charset="77"/>
              </a:rPr>
              <a:t>Top-level encryption</a:t>
            </a:r>
          </a:p>
          <a:p>
            <a:pPr marL="139700" indent="0"/>
            <a:r>
              <a:rPr lang="en-SG" sz="1100" b="1" u="sng" dirty="0">
                <a:latin typeface="Karla" pitchFamily="2" charset="77"/>
              </a:rPr>
              <a:t>Others</a:t>
            </a:r>
          </a:p>
          <a:p>
            <a:pPr marL="311150" indent="-171450">
              <a:buFont typeface="Arial" panose="020B0604020202020204" pitchFamily="34" charset="0"/>
              <a:buChar char="•"/>
            </a:pPr>
            <a:r>
              <a:rPr lang="en-SG" sz="1100" dirty="0">
                <a:latin typeface="Karla" pitchFamily="2" charset="77"/>
              </a:rPr>
              <a:t>Financial po</a:t>
            </a:r>
            <a:r>
              <a:rPr lang="en-SG" sz="1100" dirty="0">
                <a:effectLst/>
                <a:latin typeface="Karla" pitchFamily="2" charset="77"/>
              </a:rPr>
              <a:t>rtfol</a:t>
            </a:r>
            <a:r>
              <a:rPr lang="en-SG" sz="1100" dirty="0">
                <a:latin typeface="Karla" pitchFamily="2" charset="77"/>
              </a:rPr>
              <a:t>io management</a:t>
            </a:r>
          </a:p>
          <a:p>
            <a:pPr marL="311150" indent="-171450">
              <a:buFont typeface="Arial" panose="020B0604020202020204" pitchFamily="34" charset="0"/>
              <a:buChar char="•"/>
            </a:pPr>
            <a:r>
              <a:rPr lang="en-SG" sz="1100" dirty="0">
                <a:effectLst/>
                <a:latin typeface="Karla" pitchFamily="2" charset="77"/>
              </a:rPr>
              <a:t>Live ch</a:t>
            </a:r>
            <a:r>
              <a:rPr lang="en-SG" sz="1100" dirty="0">
                <a:latin typeface="Karla" pitchFamily="2" charset="77"/>
              </a:rPr>
              <a:t>ats with financial adviser during working hours</a:t>
            </a:r>
          </a:p>
          <a:p>
            <a:pPr marL="311150" indent="-171450">
              <a:buFont typeface="Arial" panose="020B0604020202020204" pitchFamily="34" charset="0"/>
              <a:buChar char="•"/>
            </a:pPr>
            <a:r>
              <a:rPr lang="en-SG" sz="1100" dirty="0">
                <a:effectLst/>
                <a:latin typeface="Karla" pitchFamily="2" charset="77"/>
              </a:rPr>
              <a:t>Courses on finance</a:t>
            </a:r>
          </a:p>
          <a:p>
            <a:pPr marL="311150" indent="-171450">
              <a:buFont typeface="Arial" panose="020B0604020202020204" pitchFamily="34" charset="0"/>
              <a:buChar char="•"/>
            </a:pPr>
            <a:r>
              <a:rPr lang="en-SG" sz="1100" dirty="0">
                <a:latin typeface="Karla" pitchFamily="2" charset="77"/>
              </a:rPr>
              <a:t>Real-time monitoring on market insights</a:t>
            </a:r>
            <a:endParaRPr lang="en-SG" sz="1100" dirty="0">
              <a:effectLst/>
              <a:latin typeface="Karla" pitchFamily="2" charset="77"/>
            </a:endParaRPr>
          </a:p>
        </p:txBody>
      </p:sp>
      <p:grpSp>
        <p:nvGrpSpPr>
          <p:cNvPr id="577" name="Google Shape;577;p33">
            <a:extLst>
              <a:ext uri="{FF2B5EF4-FFF2-40B4-BE49-F238E27FC236}">
                <a16:creationId xmlns:a16="http://schemas.microsoft.com/office/drawing/2014/main" id="{D7D920A0-79EE-270B-AB42-408EF4520DA3}"/>
              </a:ext>
            </a:extLst>
          </p:cNvPr>
          <p:cNvGrpSpPr/>
          <p:nvPr/>
        </p:nvGrpSpPr>
        <p:grpSpPr>
          <a:xfrm>
            <a:off x="463651" y="1220603"/>
            <a:ext cx="502899" cy="502899"/>
            <a:chOff x="858700" y="1967475"/>
            <a:chExt cx="605100" cy="605100"/>
          </a:xfrm>
        </p:grpSpPr>
        <p:sp>
          <p:nvSpPr>
            <p:cNvPr id="578" name="Google Shape;578;p33">
              <a:extLst>
                <a:ext uri="{FF2B5EF4-FFF2-40B4-BE49-F238E27FC236}">
                  <a16:creationId xmlns:a16="http://schemas.microsoft.com/office/drawing/2014/main" id="{3D01C4CD-B7E9-808D-7962-3A2FFF3C42CA}"/>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a:extLst>
                <a:ext uri="{FF2B5EF4-FFF2-40B4-BE49-F238E27FC236}">
                  <a16:creationId xmlns:a16="http://schemas.microsoft.com/office/drawing/2014/main" id="{2CB1CF67-2B04-B79F-6703-E6C22EAEAA42}"/>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a:extLst>
              <a:ext uri="{FF2B5EF4-FFF2-40B4-BE49-F238E27FC236}">
                <a16:creationId xmlns:a16="http://schemas.microsoft.com/office/drawing/2014/main" id="{687B0217-5426-0ED3-C54C-770CBBD1E6CF}"/>
              </a:ext>
            </a:extLst>
          </p:cNvPr>
          <p:cNvGrpSpPr/>
          <p:nvPr/>
        </p:nvGrpSpPr>
        <p:grpSpPr>
          <a:xfrm>
            <a:off x="463651" y="1906497"/>
            <a:ext cx="502800" cy="502800"/>
            <a:chOff x="7014301" y="2017350"/>
            <a:chExt cx="502800" cy="502800"/>
          </a:xfrm>
        </p:grpSpPr>
        <p:sp>
          <p:nvSpPr>
            <p:cNvPr id="581" name="Google Shape;581;p33">
              <a:extLst>
                <a:ext uri="{FF2B5EF4-FFF2-40B4-BE49-F238E27FC236}">
                  <a16:creationId xmlns:a16="http://schemas.microsoft.com/office/drawing/2014/main" id="{DE21E8DD-B95B-1733-87DD-6B2B699D9EDD}"/>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a:extLst>
                <a:ext uri="{FF2B5EF4-FFF2-40B4-BE49-F238E27FC236}">
                  <a16:creationId xmlns:a16="http://schemas.microsoft.com/office/drawing/2014/main" id="{40768A29-1EE0-791C-4D58-8409D1311733}"/>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a:extLst>
              <a:ext uri="{FF2B5EF4-FFF2-40B4-BE49-F238E27FC236}">
                <a16:creationId xmlns:a16="http://schemas.microsoft.com/office/drawing/2014/main" id="{D7C11356-EFF8-5ED6-D918-35028A56D4F2}"/>
              </a:ext>
            </a:extLst>
          </p:cNvPr>
          <p:cNvGrpSpPr/>
          <p:nvPr/>
        </p:nvGrpSpPr>
        <p:grpSpPr>
          <a:xfrm>
            <a:off x="463651" y="445094"/>
            <a:ext cx="629846" cy="592514"/>
            <a:chOff x="463701" y="2217961"/>
            <a:chExt cx="629846" cy="592514"/>
          </a:xfrm>
        </p:grpSpPr>
        <p:sp>
          <p:nvSpPr>
            <p:cNvPr id="584" name="Google Shape;584;p33">
              <a:extLst>
                <a:ext uri="{FF2B5EF4-FFF2-40B4-BE49-F238E27FC236}">
                  <a16:creationId xmlns:a16="http://schemas.microsoft.com/office/drawing/2014/main" id="{10A527F5-4955-1745-E70E-D545DA40B31F}"/>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a:extLst>
                <a:ext uri="{FF2B5EF4-FFF2-40B4-BE49-F238E27FC236}">
                  <a16:creationId xmlns:a16="http://schemas.microsoft.com/office/drawing/2014/main" id="{FBA284B3-0776-B474-6E66-B7293AB32947}"/>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a:extLst>
                <a:ext uri="{FF2B5EF4-FFF2-40B4-BE49-F238E27FC236}">
                  <a16:creationId xmlns:a16="http://schemas.microsoft.com/office/drawing/2014/main" id="{F890D528-0849-1FBA-EE52-29D2BE05FE71}"/>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a:extLst>
                <a:ext uri="{FF2B5EF4-FFF2-40B4-BE49-F238E27FC236}">
                  <a16:creationId xmlns:a16="http://schemas.microsoft.com/office/drawing/2014/main" id="{8BC9B7F0-66B9-83E2-F860-4D4353DD9386}"/>
                </a:ext>
              </a:extLst>
            </p:cNvPr>
            <p:cNvGrpSpPr/>
            <p:nvPr/>
          </p:nvGrpSpPr>
          <p:grpSpPr>
            <a:xfrm>
              <a:off x="773496" y="2217961"/>
              <a:ext cx="320051" cy="298703"/>
              <a:chOff x="1023863" y="2896525"/>
              <a:chExt cx="240875" cy="219425"/>
            </a:xfrm>
          </p:grpSpPr>
          <p:sp>
            <p:nvSpPr>
              <p:cNvPr id="588" name="Google Shape;588;p33">
                <a:extLst>
                  <a:ext uri="{FF2B5EF4-FFF2-40B4-BE49-F238E27FC236}">
                    <a16:creationId xmlns:a16="http://schemas.microsoft.com/office/drawing/2014/main" id="{6B862B7E-1147-B261-80C9-54C803675883}"/>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a:extLst>
                  <a:ext uri="{FF2B5EF4-FFF2-40B4-BE49-F238E27FC236}">
                    <a16:creationId xmlns:a16="http://schemas.microsoft.com/office/drawing/2014/main" id="{61A2D0F3-C189-4B45-D4D2-89F02814E19C}"/>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a:extLst>
              <a:ext uri="{FF2B5EF4-FFF2-40B4-BE49-F238E27FC236}">
                <a16:creationId xmlns:a16="http://schemas.microsoft.com/office/drawing/2014/main" id="{040F28AD-A24F-E3CF-4EA8-5BDDB820E6AB}"/>
              </a:ext>
            </a:extLst>
          </p:cNvPr>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a:extLst>
              <a:ext uri="{FF2B5EF4-FFF2-40B4-BE49-F238E27FC236}">
                <a16:creationId xmlns:a16="http://schemas.microsoft.com/office/drawing/2014/main" id="{7F241655-4889-FDFF-B84B-CCAC5F102224}"/>
              </a:ext>
            </a:extLst>
          </p:cNvPr>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a:extLst>
              <a:ext uri="{FF2B5EF4-FFF2-40B4-BE49-F238E27FC236}">
                <a16:creationId xmlns:a16="http://schemas.microsoft.com/office/drawing/2014/main" id="{DB554F45-FB37-3BE8-4A26-6EED00A30F76}"/>
              </a:ext>
            </a:extLst>
          </p:cNvPr>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a:extLst>
              <a:ext uri="{FF2B5EF4-FFF2-40B4-BE49-F238E27FC236}">
                <a16:creationId xmlns:a16="http://schemas.microsoft.com/office/drawing/2014/main" id="{14DB2245-D008-6FE3-0822-7F7617BD0BB1}"/>
              </a:ext>
            </a:extLst>
          </p:cNvPr>
          <p:cNvGrpSpPr/>
          <p:nvPr/>
        </p:nvGrpSpPr>
        <p:grpSpPr>
          <a:xfrm>
            <a:off x="404600" y="4046486"/>
            <a:ext cx="621000" cy="621000"/>
            <a:chOff x="416300" y="4058211"/>
            <a:chExt cx="621000" cy="621000"/>
          </a:xfrm>
        </p:grpSpPr>
        <p:sp>
          <p:nvSpPr>
            <p:cNvPr id="596" name="Google Shape;596;p33">
              <a:extLst>
                <a:ext uri="{FF2B5EF4-FFF2-40B4-BE49-F238E27FC236}">
                  <a16:creationId xmlns:a16="http://schemas.microsoft.com/office/drawing/2014/main" id="{9B91ADA5-DC02-BE70-1A94-902DD43FE03B}"/>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a:extLst>
                <a:ext uri="{FF2B5EF4-FFF2-40B4-BE49-F238E27FC236}">
                  <a16:creationId xmlns:a16="http://schemas.microsoft.com/office/drawing/2014/main" id="{9183865D-0CBD-8BE1-0853-DF7B25936BDE}"/>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04;p49">
            <a:extLst>
              <a:ext uri="{FF2B5EF4-FFF2-40B4-BE49-F238E27FC236}">
                <a16:creationId xmlns:a16="http://schemas.microsoft.com/office/drawing/2014/main" id="{3B8A6B50-F20C-A05E-6ED0-200155889D91}"/>
              </a:ext>
            </a:extLst>
          </p:cNvPr>
          <p:cNvSpPr txBox="1">
            <a:spLocks noGrp="1"/>
          </p:cNvSpPr>
          <p:nvPr>
            <p:ph type="title"/>
          </p:nvPr>
        </p:nvSpPr>
        <p:spPr>
          <a:xfrm>
            <a:off x="2104133" y="1166269"/>
            <a:ext cx="36741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Features</a:t>
            </a:r>
            <a:endParaRPr sz="2800" dirty="0"/>
          </a:p>
        </p:txBody>
      </p:sp>
    </p:spTree>
    <p:extLst>
      <p:ext uri="{BB962C8B-B14F-4D97-AF65-F5344CB8AC3E}">
        <p14:creationId xmlns:p14="http://schemas.microsoft.com/office/powerpoint/2010/main" val="85513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3">
          <a:extLst>
            <a:ext uri="{FF2B5EF4-FFF2-40B4-BE49-F238E27FC236}">
              <a16:creationId xmlns:a16="http://schemas.microsoft.com/office/drawing/2014/main" id="{E9617D6E-CC3B-14EC-EFFC-19F527C010B8}"/>
            </a:ext>
          </a:extLst>
        </p:cNvPr>
        <p:cNvGrpSpPr/>
        <p:nvPr/>
      </p:nvGrpSpPr>
      <p:grpSpPr>
        <a:xfrm>
          <a:off x="0" y="0"/>
          <a:ext cx="0" cy="0"/>
          <a:chOff x="0" y="0"/>
          <a:chExt cx="0" cy="0"/>
        </a:xfrm>
      </p:grpSpPr>
      <p:grpSp>
        <p:nvGrpSpPr>
          <p:cNvPr id="718" name="Google Shape;718;p37">
            <a:extLst>
              <a:ext uri="{FF2B5EF4-FFF2-40B4-BE49-F238E27FC236}">
                <a16:creationId xmlns:a16="http://schemas.microsoft.com/office/drawing/2014/main" id="{FDB88271-8AF4-5702-0F8C-E7759FD93745}"/>
              </a:ext>
            </a:extLst>
          </p:cNvPr>
          <p:cNvGrpSpPr/>
          <p:nvPr/>
        </p:nvGrpSpPr>
        <p:grpSpPr>
          <a:xfrm>
            <a:off x="715100" y="3195863"/>
            <a:ext cx="3771900" cy="1412550"/>
            <a:chOff x="4754850" y="1600325"/>
            <a:chExt cx="3771900" cy="1412550"/>
          </a:xfrm>
        </p:grpSpPr>
        <p:sp>
          <p:nvSpPr>
            <p:cNvPr id="719" name="Google Shape;719;p37">
              <a:extLst>
                <a:ext uri="{FF2B5EF4-FFF2-40B4-BE49-F238E27FC236}">
                  <a16:creationId xmlns:a16="http://schemas.microsoft.com/office/drawing/2014/main" id="{2330F124-FA6A-E055-0E26-AB035969B6D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a:extLst>
                <a:ext uri="{FF2B5EF4-FFF2-40B4-BE49-F238E27FC236}">
                  <a16:creationId xmlns:a16="http://schemas.microsoft.com/office/drawing/2014/main" id="{AF5DA9F9-6F5B-33F5-0876-4FAA0F5B54E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37">
              <a:extLst>
                <a:ext uri="{FF2B5EF4-FFF2-40B4-BE49-F238E27FC236}">
                  <a16:creationId xmlns:a16="http://schemas.microsoft.com/office/drawing/2014/main" id="{01E3278A-0B44-3433-324B-42303BF7B432}"/>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2" name="Google Shape;722;p37">
            <a:extLst>
              <a:ext uri="{FF2B5EF4-FFF2-40B4-BE49-F238E27FC236}">
                <a16:creationId xmlns:a16="http://schemas.microsoft.com/office/drawing/2014/main" id="{1F0BE6BF-EBCE-2F49-A8E3-70236415AD28}"/>
              </a:ext>
            </a:extLst>
          </p:cNvPr>
          <p:cNvGrpSpPr/>
          <p:nvPr/>
        </p:nvGrpSpPr>
        <p:grpSpPr>
          <a:xfrm>
            <a:off x="715100" y="1600313"/>
            <a:ext cx="3771900" cy="1412550"/>
            <a:chOff x="715100" y="1600313"/>
            <a:chExt cx="3771900" cy="1412550"/>
          </a:xfrm>
        </p:grpSpPr>
        <p:sp>
          <p:nvSpPr>
            <p:cNvPr id="723" name="Google Shape;723;p37">
              <a:extLst>
                <a:ext uri="{FF2B5EF4-FFF2-40B4-BE49-F238E27FC236}">
                  <a16:creationId xmlns:a16="http://schemas.microsoft.com/office/drawing/2014/main" id="{C565AB9B-9DB3-AFE4-BD94-31AB8C62F960}"/>
                </a:ext>
              </a:extLst>
            </p:cNvPr>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a:extLst>
                <a:ext uri="{FF2B5EF4-FFF2-40B4-BE49-F238E27FC236}">
                  <a16:creationId xmlns:a16="http://schemas.microsoft.com/office/drawing/2014/main" id="{B38BD4DD-7250-F7A8-FF4F-D95C06849FE8}"/>
                </a:ext>
              </a:extLst>
            </p:cNvPr>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37">
              <a:extLst>
                <a:ext uri="{FF2B5EF4-FFF2-40B4-BE49-F238E27FC236}">
                  <a16:creationId xmlns:a16="http://schemas.microsoft.com/office/drawing/2014/main" id="{A07BAE6D-4FC9-452C-52D4-A5F71AC7ACD7}"/>
                </a:ext>
              </a:extLst>
            </p:cNvPr>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6" name="Google Shape;726;p37">
            <a:extLst>
              <a:ext uri="{FF2B5EF4-FFF2-40B4-BE49-F238E27FC236}">
                <a16:creationId xmlns:a16="http://schemas.microsoft.com/office/drawing/2014/main" id="{7AEE0A06-887E-168C-9FBB-3AE5966E9219}"/>
              </a:ext>
            </a:extLst>
          </p:cNvPr>
          <p:cNvGrpSpPr/>
          <p:nvPr/>
        </p:nvGrpSpPr>
        <p:grpSpPr>
          <a:xfrm>
            <a:off x="4754850" y="1600313"/>
            <a:ext cx="3771900" cy="1412550"/>
            <a:chOff x="4754850" y="1600325"/>
            <a:chExt cx="3771900" cy="1412550"/>
          </a:xfrm>
        </p:grpSpPr>
        <p:sp>
          <p:nvSpPr>
            <p:cNvPr id="727" name="Google Shape;727;p37">
              <a:extLst>
                <a:ext uri="{FF2B5EF4-FFF2-40B4-BE49-F238E27FC236}">
                  <a16:creationId xmlns:a16="http://schemas.microsoft.com/office/drawing/2014/main" id="{342FE46F-4252-456A-DC6D-3CD3BE528C02}"/>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a:extLst>
                <a:ext uri="{FF2B5EF4-FFF2-40B4-BE49-F238E27FC236}">
                  <a16:creationId xmlns:a16="http://schemas.microsoft.com/office/drawing/2014/main" id="{E1EB7AC4-1C3C-0B55-ACB3-5BFC62A1B020}"/>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7">
              <a:extLst>
                <a:ext uri="{FF2B5EF4-FFF2-40B4-BE49-F238E27FC236}">
                  <a16:creationId xmlns:a16="http://schemas.microsoft.com/office/drawing/2014/main" id="{7ED3DAA3-0D74-54DD-064A-3413F84BEE6E}"/>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734" name="Google Shape;734;p37">
            <a:extLst>
              <a:ext uri="{FF2B5EF4-FFF2-40B4-BE49-F238E27FC236}">
                <a16:creationId xmlns:a16="http://schemas.microsoft.com/office/drawing/2014/main" id="{E770F678-4B22-3D34-8C67-DCB00EB66C7A}"/>
              </a:ext>
            </a:extLst>
          </p:cNvPr>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My Target Audience</a:t>
            </a:r>
            <a:endParaRPr sz="2800" dirty="0"/>
          </a:p>
        </p:txBody>
      </p:sp>
      <p:sp>
        <p:nvSpPr>
          <p:cNvPr id="736" name="Google Shape;736;p37">
            <a:extLst>
              <a:ext uri="{FF2B5EF4-FFF2-40B4-BE49-F238E27FC236}">
                <a16:creationId xmlns:a16="http://schemas.microsoft.com/office/drawing/2014/main" id="{E25A07D3-AFFB-A6C4-18FC-E4A7F721186C}"/>
              </a:ext>
            </a:extLst>
          </p:cNvPr>
          <p:cNvSpPr txBox="1">
            <a:spLocks noGrp="1"/>
          </p:cNvSpPr>
          <p:nvPr>
            <p:ph type="subTitle" idx="6"/>
          </p:nvPr>
        </p:nvSpPr>
        <p:spPr>
          <a:xfrm>
            <a:off x="1878800" y="3673613"/>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SME owners</a:t>
            </a:r>
            <a:endParaRPr sz="1800" dirty="0"/>
          </a:p>
        </p:txBody>
      </p:sp>
      <p:sp>
        <p:nvSpPr>
          <p:cNvPr id="737" name="Google Shape;737;p37">
            <a:extLst>
              <a:ext uri="{FF2B5EF4-FFF2-40B4-BE49-F238E27FC236}">
                <a16:creationId xmlns:a16="http://schemas.microsoft.com/office/drawing/2014/main" id="{BA402840-747C-8DE3-CC97-0B83247CA147}"/>
              </a:ext>
            </a:extLst>
          </p:cNvPr>
          <p:cNvSpPr txBox="1">
            <a:spLocks noGrp="1"/>
          </p:cNvSpPr>
          <p:nvPr>
            <p:ph type="subTitle" idx="7"/>
          </p:nvPr>
        </p:nvSpPr>
        <p:spPr>
          <a:xfrm>
            <a:off x="1878800" y="206759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800" dirty="0"/>
              <a:t>Institute investors</a:t>
            </a:r>
          </a:p>
        </p:txBody>
      </p:sp>
      <p:sp>
        <p:nvSpPr>
          <p:cNvPr id="738" name="Google Shape;738;p37">
            <a:extLst>
              <a:ext uri="{FF2B5EF4-FFF2-40B4-BE49-F238E27FC236}">
                <a16:creationId xmlns:a16="http://schemas.microsoft.com/office/drawing/2014/main" id="{7690B3FD-F255-12F4-4C78-FE26AEC3E7A2}"/>
              </a:ext>
            </a:extLst>
          </p:cNvPr>
          <p:cNvSpPr txBox="1">
            <a:spLocks noGrp="1"/>
          </p:cNvSpPr>
          <p:nvPr>
            <p:ph type="subTitle" idx="8"/>
          </p:nvPr>
        </p:nvSpPr>
        <p:spPr>
          <a:xfrm>
            <a:off x="5892391" y="2190849"/>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Individual retail customers</a:t>
            </a:r>
            <a:endParaRPr sz="1800" dirty="0"/>
          </a:p>
        </p:txBody>
      </p:sp>
      <p:grpSp>
        <p:nvGrpSpPr>
          <p:cNvPr id="739" name="Google Shape;739;p37">
            <a:extLst>
              <a:ext uri="{FF2B5EF4-FFF2-40B4-BE49-F238E27FC236}">
                <a16:creationId xmlns:a16="http://schemas.microsoft.com/office/drawing/2014/main" id="{A19C0E45-7EBF-2128-4CB6-2564DDD37674}"/>
              </a:ext>
            </a:extLst>
          </p:cNvPr>
          <p:cNvGrpSpPr/>
          <p:nvPr/>
        </p:nvGrpSpPr>
        <p:grpSpPr>
          <a:xfrm>
            <a:off x="5085306" y="2100976"/>
            <a:ext cx="502899" cy="502899"/>
            <a:chOff x="858700" y="1967475"/>
            <a:chExt cx="605100" cy="605100"/>
          </a:xfrm>
        </p:grpSpPr>
        <p:sp>
          <p:nvSpPr>
            <p:cNvPr id="740" name="Google Shape;740;p37">
              <a:extLst>
                <a:ext uri="{FF2B5EF4-FFF2-40B4-BE49-F238E27FC236}">
                  <a16:creationId xmlns:a16="http://schemas.microsoft.com/office/drawing/2014/main" id="{29DC0538-1D70-43C1-9A1C-E9D0B3276589}"/>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46D8B836-ABF1-ECEF-F329-03FF0DA853BB}"/>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a:extLst>
              <a:ext uri="{FF2B5EF4-FFF2-40B4-BE49-F238E27FC236}">
                <a16:creationId xmlns:a16="http://schemas.microsoft.com/office/drawing/2014/main" id="{71EDBF95-EF26-87BB-12A9-E8CBEDE39495}"/>
              </a:ext>
            </a:extLst>
          </p:cNvPr>
          <p:cNvGrpSpPr/>
          <p:nvPr/>
        </p:nvGrpSpPr>
        <p:grpSpPr>
          <a:xfrm>
            <a:off x="1045556" y="3694821"/>
            <a:ext cx="502800" cy="502800"/>
            <a:chOff x="1627550" y="2017350"/>
            <a:chExt cx="502800" cy="502800"/>
          </a:xfrm>
        </p:grpSpPr>
        <p:sp>
          <p:nvSpPr>
            <p:cNvPr id="746" name="Google Shape;746;p37">
              <a:extLst>
                <a:ext uri="{FF2B5EF4-FFF2-40B4-BE49-F238E27FC236}">
                  <a16:creationId xmlns:a16="http://schemas.microsoft.com/office/drawing/2014/main" id="{B27ED774-795A-8D81-5C57-780F72200B62}"/>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CAF940FD-023B-B295-8F0F-E2A44D151D19}"/>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a:extLst>
              <a:ext uri="{FF2B5EF4-FFF2-40B4-BE49-F238E27FC236}">
                <a16:creationId xmlns:a16="http://schemas.microsoft.com/office/drawing/2014/main" id="{8DACC273-43B3-720B-CA16-6650542B2DA6}"/>
              </a:ext>
            </a:extLst>
          </p:cNvPr>
          <p:cNvGrpSpPr/>
          <p:nvPr/>
        </p:nvGrpSpPr>
        <p:grpSpPr>
          <a:xfrm>
            <a:off x="1046025" y="2101025"/>
            <a:ext cx="502800" cy="502800"/>
            <a:chOff x="463701" y="2307675"/>
            <a:chExt cx="502800" cy="502800"/>
          </a:xfrm>
        </p:grpSpPr>
        <p:sp>
          <p:nvSpPr>
            <p:cNvPr id="749" name="Google Shape;749;p37">
              <a:extLst>
                <a:ext uri="{FF2B5EF4-FFF2-40B4-BE49-F238E27FC236}">
                  <a16:creationId xmlns:a16="http://schemas.microsoft.com/office/drawing/2014/main" id="{036FA1D5-4E28-9AFA-04FC-5D6F74966BC5}"/>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CAFF05C4-8AAB-9923-D344-BD62713BE6C8}"/>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03D6A427-D8D0-D599-2DE0-70D77AD2EDFC}"/>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a:extLst>
              <a:ext uri="{FF2B5EF4-FFF2-40B4-BE49-F238E27FC236}">
                <a16:creationId xmlns:a16="http://schemas.microsoft.com/office/drawing/2014/main" id="{4AB858D1-B8E2-5A0D-81E4-90D6EFBC954A}"/>
              </a:ext>
            </a:extLst>
          </p:cNvPr>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29459E10-2597-6683-5C33-577117698FC0}"/>
              </a:ext>
            </a:extLst>
          </p:cNvPr>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EFB92E6D-26D7-65B9-1741-92B4CB993050}"/>
              </a:ext>
            </a:extLst>
          </p:cNvPr>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73;p48">
            <a:extLst>
              <a:ext uri="{FF2B5EF4-FFF2-40B4-BE49-F238E27FC236}">
                <a16:creationId xmlns:a16="http://schemas.microsoft.com/office/drawing/2014/main" id="{84E9E027-C2DE-F2C8-3BD8-A332B1733478}"/>
              </a:ext>
            </a:extLst>
          </p:cNvPr>
          <p:cNvSpPr/>
          <p:nvPr/>
        </p:nvSpPr>
        <p:spPr>
          <a:xfrm rot="-2700000">
            <a:off x="5557440" y="2782510"/>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65;p33">
            <a:extLst>
              <a:ext uri="{FF2B5EF4-FFF2-40B4-BE49-F238E27FC236}">
                <a16:creationId xmlns:a16="http://schemas.microsoft.com/office/drawing/2014/main" id="{882CF053-7CE9-00B6-339E-3F49C009779F}"/>
              </a:ext>
            </a:extLst>
          </p:cNvPr>
          <p:cNvGrpSpPr/>
          <p:nvPr/>
        </p:nvGrpSpPr>
        <p:grpSpPr>
          <a:xfrm>
            <a:off x="5948899" y="3094415"/>
            <a:ext cx="1827475" cy="1051350"/>
            <a:chOff x="7146475" y="2190661"/>
            <a:chExt cx="1827475" cy="1051350"/>
          </a:xfrm>
        </p:grpSpPr>
        <p:sp>
          <p:nvSpPr>
            <p:cNvPr id="11" name="Google Shape;566;p33">
              <a:extLst>
                <a:ext uri="{FF2B5EF4-FFF2-40B4-BE49-F238E27FC236}">
                  <a16:creationId xmlns:a16="http://schemas.microsoft.com/office/drawing/2014/main" id="{9C3402F1-2F56-D1C5-18F2-EF246FCA66C3}"/>
                </a:ext>
              </a:extLst>
            </p:cNvPr>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67;p33">
              <a:extLst>
                <a:ext uri="{FF2B5EF4-FFF2-40B4-BE49-F238E27FC236}">
                  <a16:creationId xmlns:a16="http://schemas.microsoft.com/office/drawing/2014/main" id="{F3BEA17C-C589-201E-E95F-4ECEC2682D8C}"/>
                </a:ext>
              </a:extLst>
            </p:cNvPr>
            <p:cNvGrpSpPr/>
            <p:nvPr/>
          </p:nvGrpSpPr>
          <p:grpSpPr>
            <a:xfrm>
              <a:off x="7146475" y="2190661"/>
              <a:ext cx="1737300" cy="960000"/>
              <a:chOff x="7146475" y="2190661"/>
              <a:chExt cx="1737300" cy="960000"/>
            </a:xfrm>
          </p:grpSpPr>
          <p:sp>
            <p:nvSpPr>
              <p:cNvPr id="18" name="Google Shape;568;p33">
                <a:extLst>
                  <a:ext uri="{FF2B5EF4-FFF2-40B4-BE49-F238E27FC236}">
                    <a16:creationId xmlns:a16="http://schemas.microsoft.com/office/drawing/2014/main" id="{97F11B1C-F37F-B2FD-50B2-ECA4E8903A83}"/>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200" dirty="0">
                    <a:latin typeface="Karla" pitchFamily="2" charset="77"/>
                  </a:rPr>
                  <a:t>Individual age 16 years old and above*</a:t>
                </a:r>
                <a:endParaRPr sz="1200" dirty="0">
                  <a:latin typeface="Karla" pitchFamily="2" charset="77"/>
                </a:endParaRPr>
              </a:p>
            </p:txBody>
          </p:sp>
          <p:cxnSp>
            <p:nvCxnSpPr>
              <p:cNvPr id="19" name="Google Shape;569;p33">
                <a:extLst>
                  <a:ext uri="{FF2B5EF4-FFF2-40B4-BE49-F238E27FC236}">
                    <a16:creationId xmlns:a16="http://schemas.microsoft.com/office/drawing/2014/main" id="{466C1CEA-E945-E1EE-DA1E-D9CF79C55459}"/>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20" name="TextBox 19">
            <a:extLst>
              <a:ext uri="{FF2B5EF4-FFF2-40B4-BE49-F238E27FC236}">
                <a16:creationId xmlns:a16="http://schemas.microsoft.com/office/drawing/2014/main" id="{9518D8EE-C093-BF2B-5396-DB2F2BBE4D86}"/>
              </a:ext>
            </a:extLst>
          </p:cNvPr>
          <p:cNvSpPr txBox="1"/>
          <p:nvPr/>
        </p:nvSpPr>
        <p:spPr>
          <a:xfrm>
            <a:off x="5858236" y="4135201"/>
            <a:ext cx="4651513" cy="200055"/>
          </a:xfrm>
          <a:prstGeom prst="rect">
            <a:avLst/>
          </a:prstGeom>
          <a:noFill/>
        </p:spPr>
        <p:txBody>
          <a:bodyPr wrap="square" rtlCol="0">
            <a:spAutoFit/>
          </a:bodyPr>
          <a:lstStyle/>
          <a:p>
            <a:r>
              <a:rPr lang="en-US" sz="700" dirty="0">
                <a:latin typeface="Karla" pitchFamily="2" charset="77"/>
              </a:rPr>
              <a:t>*minimum age to apply to open a personal bank account is 16 years old</a:t>
            </a:r>
          </a:p>
        </p:txBody>
      </p:sp>
    </p:spTree>
    <p:extLst>
      <p:ext uri="{BB962C8B-B14F-4D97-AF65-F5344CB8AC3E}">
        <p14:creationId xmlns:p14="http://schemas.microsoft.com/office/powerpoint/2010/main" val="214905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AEECC350-6415-51D7-5C96-8EA0259AA21F}"/>
            </a:ext>
          </a:extLst>
        </p:cNvPr>
        <p:cNvGrpSpPr/>
        <p:nvPr/>
      </p:nvGrpSpPr>
      <p:grpSpPr>
        <a:xfrm>
          <a:off x="0" y="0"/>
          <a:ext cx="0" cy="0"/>
          <a:chOff x="0" y="0"/>
          <a:chExt cx="0" cy="0"/>
        </a:xfrm>
      </p:grpSpPr>
      <p:sp>
        <p:nvSpPr>
          <p:cNvPr id="983" name="Google Shape;983;p45">
            <a:extLst>
              <a:ext uri="{FF2B5EF4-FFF2-40B4-BE49-F238E27FC236}">
                <a16:creationId xmlns:a16="http://schemas.microsoft.com/office/drawing/2014/main" id="{8999D393-42DD-0A84-90A8-2D0DFA1C4837}"/>
              </a:ext>
            </a:extLst>
          </p:cNvPr>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Problem faced in the financial service industry</a:t>
            </a:r>
            <a:endParaRPr sz="5000" dirty="0"/>
          </a:p>
        </p:txBody>
      </p:sp>
      <p:grpSp>
        <p:nvGrpSpPr>
          <p:cNvPr id="984" name="Google Shape;984;p45">
            <a:extLst>
              <a:ext uri="{FF2B5EF4-FFF2-40B4-BE49-F238E27FC236}">
                <a16:creationId xmlns:a16="http://schemas.microsoft.com/office/drawing/2014/main" id="{8D6FEF73-76C2-2994-96F9-8DD7646EDE09}"/>
              </a:ext>
            </a:extLst>
          </p:cNvPr>
          <p:cNvGrpSpPr/>
          <p:nvPr/>
        </p:nvGrpSpPr>
        <p:grpSpPr>
          <a:xfrm>
            <a:off x="463700" y="3419112"/>
            <a:ext cx="502800" cy="502800"/>
            <a:chOff x="7014301" y="2017350"/>
            <a:chExt cx="502800" cy="502800"/>
          </a:xfrm>
        </p:grpSpPr>
        <p:sp>
          <p:nvSpPr>
            <p:cNvPr id="985" name="Google Shape;985;p45">
              <a:extLst>
                <a:ext uri="{FF2B5EF4-FFF2-40B4-BE49-F238E27FC236}">
                  <a16:creationId xmlns:a16="http://schemas.microsoft.com/office/drawing/2014/main" id="{7F356884-20F5-0E12-60B2-D56EBA72F1D6}"/>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a:extLst>
                <a:ext uri="{FF2B5EF4-FFF2-40B4-BE49-F238E27FC236}">
                  <a16:creationId xmlns:a16="http://schemas.microsoft.com/office/drawing/2014/main" id="{D746F038-AEE8-127B-F853-65284E580868}"/>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a:extLst>
              <a:ext uri="{FF2B5EF4-FFF2-40B4-BE49-F238E27FC236}">
                <a16:creationId xmlns:a16="http://schemas.microsoft.com/office/drawing/2014/main" id="{0D048A5D-A3A9-0839-2029-38F3E26A93F7}"/>
              </a:ext>
            </a:extLst>
          </p:cNvPr>
          <p:cNvGrpSpPr/>
          <p:nvPr/>
        </p:nvGrpSpPr>
        <p:grpSpPr>
          <a:xfrm>
            <a:off x="274188" y="891658"/>
            <a:ext cx="1827475" cy="1051350"/>
            <a:chOff x="136938" y="1799258"/>
            <a:chExt cx="1827475" cy="1051350"/>
          </a:xfrm>
        </p:grpSpPr>
        <p:grpSp>
          <p:nvGrpSpPr>
            <p:cNvPr id="988" name="Google Shape;988;p45">
              <a:extLst>
                <a:ext uri="{FF2B5EF4-FFF2-40B4-BE49-F238E27FC236}">
                  <a16:creationId xmlns:a16="http://schemas.microsoft.com/office/drawing/2014/main" id="{2DFC0D05-A151-FB7D-7141-E25853DC4442}"/>
                </a:ext>
              </a:extLst>
            </p:cNvPr>
            <p:cNvGrpSpPr/>
            <p:nvPr/>
          </p:nvGrpSpPr>
          <p:grpSpPr>
            <a:xfrm>
              <a:off x="136938" y="1799258"/>
              <a:ext cx="1827475" cy="1051350"/>
              <a:chOff x="274188" y="1278048"/>
              <a:chExt cx="1827475" cy="1051350"/>
            </a:xfrm>
          </p:grpSpPr>
          <p:sp>
            <p:nvSpPr>
              <p:cNvPr id="989" name="Google Shape;989;p45">
                <a:extLst>
                  <a:ext uri="{FF2B5EF4-FFF2-40B4-BE49-F238E27FC236}">
                    <a16:creationId xmlns:a16="http://schemas.microsoft.com/office/drawing/2014/main" id="{403CDAAF-21BA-9A14-509F-3797B9D7F65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a:extLst>
                  <a:ext uri="{FF2B5EF4-FFF2-40B4-BE49-F238E27FC236}">
                    <a16:creationId xmlns:a16="http://schemas.microsoft.com/office/drawing/2014/main" id="{1341E5C3-B5C5-75CE-0C9A-938E82560373}"/>
                  </a:ext>
                </a:extLst>
              </p:cNvPr>
              <p:cNvGrpSpPr/>
              <p:nvPr/>
            </p:nvGrpSpPr>
            <p:grpSpPr>
              <a:xfrm>
                <a:off x="274188" y="1278048"/>
                <a:ext cx="1737300" cy="960000"/>
                <a:chOff x="7146475" y="2190661"/>
                <a:chExt cx="1737300" cy="960000"/>
              </a:xfrm>
            </p:grpSpPr>
            <p:sp>
              <p:nvSpPr>
                <p:cNvPr id="991" name="Google Shape;991;p45">
                  <a:extLst>
                    <a:ext uri="{FF2B5EF4-FFF2-40B4-BE49-F238E27FC236}">
                      <a16:creationId xmlns:a16="http://schemas.microsoft.com/office/drawing/2014/main" id="{88E4C885-3138-3616-9F65-65753FF31C0D}"/>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a:extLst>
                    <a:ext uri="{FF2B5EF4-FFF2-40B4-BE49-F238E27FC236}">
                      <a16:creationId xmlns:a16="http://schemas.microsoft.com/office/drawing/2014/main" id="{F1F8D8DC-FA0C-BD07-438D-AF96CDF3557F}"/>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a:extLst>
                <a:ext uri="{FF2B5EF4-FFF2-40B4-BE49-F238E27FC236}">
                  <a16:creationId xmlns:a16="http://schemas.microsoft.com/office/drawing/2014/main" id="{92C81E63-1B8F-D70A-3AC8-BB71BC34155E}"/>
                </a:ext>
              </a:extLst>
            </p:cNvPr>
            <p:cNvGrpSpPr/>
            <p:nvPr/>
          </p:nvGrpSpPr>
          <p:grpSpPr>
            <a:xfrm>
              <a:off x="516820" y="2120752"/>
              <a:ext cx="984259" cy="497716"/>
              <a:chOff x="516820" y="2059368"/>
              <a:chExt cx="984259" cy="497716"/>
            </a:xfrm>
          </p:grpSpPr>
          <p:sp>
            <p:nvSpPr>
              <p:cNvPr id="994" name="Google Shape;994;p45">
                <a:extLst>
                  <a:ext uri="{FF2B5EF4-FFF2-40B4-BE49-F238E27FC236}">
                    <a16:creationId xmlns:a16="http://schemas.microsoft.com/office/drawing/2014/main" id="{44BD8D29-143E-9F80-F765-B31E9EF332DE}"/>
                  </a:ext>
                </a:extLst>
              </p:cNvPr>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a:extLst>
                  <a:ext uri="{FF2B5EF4-FFF2-40B4-BE49-F238E27FC236}">
                    <a16:creationId xmlns:a16="http://schemas.microsoft.com/office/drawing/2014/main" id="{EED9BC6A-D61D-5869-533E-1E9ECB188B03}"/>
                  </a:ext>
                </a:extLst>
              </p:cNvPr>
              <p:cNvGrpSpPr/>
              <p:nvPr/>
            </p:nvGrpSpPr>
            <p:grpSpPr>
              <a:xfrm>
                <a:off x="704319" y="2347322"/>
                <a:ext cx="609261" cy="209762"/>
                <a:chOff x="704319" y="2343647"/>
                <a:chExt cx="609261" cy="209762"/>
              </a:xfrm>
            </p:grpSpPr>
            <p:sp>
              <p:nvSpPr>
                <p:cNvPr id="996" name="Google Shape;996;p45">
                  <a:extLst>
                    <a:ext uri="{FF2B5EF4-FFF2-40B4-BE49-F238E27FC236}">
                      <a16:creationId xmlns:a16="http://schemas.microsoft.com/office/drawing/2014/main" id="{2E594770-27A6-2244-6C46-80186C7DAE2D}"/>
                    </a:ext>
                  </a:extLst>
                </p:cNvPr>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a:extLst>
                    <a:ext uri="{FF2B5EF4-FFF2-40B4-BE49-F238E27FC236}">
                      <a16:creationId xmlns:a16="http://schemas.microsoft.com/office/drawing/2014/main" id="{1975383C-BC52-18D3-7F4F-6801A3AC1C39}"/>
                    </a:ext>
                  </a:extLst>
                </p:cNvPr>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a:extLst>
                  <a:ext uri="{FF2B5EF4-FFF2-40B4-BE49-F238E27FC236}">
                    <a16:creationId xmlns:a16="http://schemas.microsoft.com/office/drawing/2014/main" id="{2CDF4CDF-BB01-8BEA-1076-5A3857FEA3CF}"/>
                  </a:ext>
                </a:extLst>
              </p:cNvPr>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a:extLst>
              <a:ext uri="{FF2B5EF4-FFF2-40B4-BE49-F238E27FC236}">
                <a16:creationId xmlns:a16="http://schemas.microsoft.com/office/drawing/2014/main" id="{CFFA1F1C-271A-F5C0-ECD4-A0A8D1080BFC}"/>
              </a:ext>
            </a:extLst>
          </p:cNvPr>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a:extLst>
              <a:ext uri="{FF2B5EF4-FFF2-40B4-BE49-F238E27FC236}">
                <a16:creationId xmlns:a16="http://schemas.microsoft.com/office/drawing/2014/main" id="{AB8F610C-20B3-3A7D-83FE-3D276907FA84}"/>
              </a:ext>
            </a:extLst>
          </p:cNvPr>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a:extLst>
              <a:ext uri="{FF2B5EF4-FFF2-40B4-BE49-F238E27FC236}">
                <a16:creationId xmlns:a16="http://schemas.microsoft.com/office/drawing/2014/main" id="{3F896599-690E-46D6-BF74-3F239F3CD9DA}"/>
              </a:ext>
            </a:extLst>
          </p:cNvPr>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a:extLst>
              <a:ext uri="{FF2B5EF4-FFF2-40B4-BE49-F238E27FC236}">
                <a16:creationId xmlns:a16="http://schemas.microsoft.com/office/drawing/2014/main" id="{57895964-1567-B51D-4878-180C1AABFD4B}"/>
              </a:ext>
            </a:extLst>
          </p:cNvPr>
          <p:cNvGrpSpPr/>
          <p:nvPr/>
        </p:nvGrpSpPr>
        <p:grpSpPr>
          <a:xfrm>
            <a:off x="463651" y="4104919"/>
            <a:ext cx="502899" cy="502899"/>
            <a:chOff x="858700" y="1967475"/>
            <a:chExt cx="605100" cy="605100"/>
          </a:xfrm>
        </p:grpSpPr>
        <p:sp>
          <p:nvSpPr>
            <p:cNvPr id="1003" name="Google Shape;1003;p45">
              <a:extLst>
                <a:ext uri="{FF2B5EF4-FFF2-40B4-BE49-F238E27FC236}">
                  <a16:creationId xmlns:a16="http://schemas.microsoft.com/office/drawing/2014/main" id="{4DBCE08E-7253-DCED-489D-6A17F6F6E202}"/>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a:extLst>
                <a:ext uri="{FF2B5EF4-FFF2-40B4-BE49-F238E27FC236}">
                  <a16:creationId xmlns:a16="http://schemas.microsoft.com/office/drawing/2014/main" id="{E3C22740-AB24-C014-3EB5-79CED60B3E48}"/>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a:extLst>
              <a:ext uri="{FF2B5EF4-FFF2-40B4-BE49-F238E27FC236}">
                <a16:creationId xmlns:a16="http://schemas.microsoft.com/office/drawing/2014/main" id="{A796E8E6-5F16-D55A-F092-392B9C2AFB41}"/>
              </a:ext>
            </a:extLst>
          </p:cNvPr>
          <p:cNvGrpSpPr/>
          <p:nvPr/>
        </p:nvGrpSpPr>
        <p:grpSpPr>
          <a:xfrm>
            <a:off x="404600" y="2673613"/>
            <a:ext cx="621000" cy="621000"/>
            <a:chOff x="416300" y="4058211"/>
            <a:chExt cx="621000" cy="621000"/>
          </a:xfrm>
        </p:grpSpPr>
        <p:sp>
          <p:nvSpPr>
            <p:cNvPr id="1006" name="Google Shape;1006;p45">
              <a:extLst>
                <a:ext uri="{FF2B5EF4-FFF2-40B4-BE49-F238E27FC236}">
                  <a16:creationId xmlns:a16="http://schemas.microsoft.com/office/drawing/2014/main" id="{6ED81358-9F7C-C99F-EC7C-9A4F74845E1E}"/>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a:extLst>
                <a:ext uri="{FF2B5EF4-FFF2-40B4-BE49-F238E27FC236}">
                  <a16:creationId xmlns:a16="http://schemas.microsoft.com/office/drawing/2014/main" id="{80A7BBAD-B62E-1875-3C48-BCDB462A4798}"/>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236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571436"/>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Cybersecurity Threats</a:t>
            </a:r>
            <a:endParaRPr sz="1400" dirty="0"/>
          </a:p>
        </p:txBody>
      </p:sp>
      <p:sp>
        <p:nvSpPr>
          <p:cNvPr id="661" name="Google Shape;661;p35"/>
          <p:cNvSpPr txBox="1">
            <a:spLocks noGrp="1"/>
          </p:cNvSpPr>
          <p:nvPr>
            <p:ph type="subTitle" idx="5"/>
          </p:nvPr>
        </p:nvSpPr>
        <p:spPr>
          <a:xfrm>
            <a:off x="3474800" y="2571425"/>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Lack of personalized advices</a:t>
            </a:r>
            <a:endParaRPr sz="1400" dirty="0"/>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Global economic uncertainty</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W</a:t>
            </a:r>
            <a:r>
              <a:rPr lang="en" dirty="0"/>
              <a:t>hat are some problems?</a:t>
            </a:r>
            <a:endParaRPr dirty="0"/>
          </a:p>
        </p:txBody>
      </p:sp>
      <p:sp>
        <p:nvSpPr>
          <p:cNvPr id="664" name="Google Shape;664;p35"/>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As banks rely more on digital platforms these few years, transaction and data stored in network causes financial institutions to be the main target for cyberattacks.</a:t>
            </a:r>
            <a:endParaRPr sz="1100" dirty="0"/>
          </a:p>
        </p:txBody>
      </p:sp>
      <p:sp>
        <p:nvSpPr>
          <p:cNvPr id="665" name="Google Shape;665;p35"/>
          <p:cNvSpPr txBox="1">
            <a:spLocks noGrp="1"/>
          </p:cNvSpPr>
          <p:nvPr>
            <p:ph type="subTitle" idx="3"/>
          </p:nvPr>
        </p:nvSpPr>
        <p:spPr>
          <a:xfrm>
            <a:off x="3475075"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Providing deficient financial advice might not go along with the customer’s plans.</a:t>
            </a:r>
            <a:endParaRPr dirty="0"/>
          </a:p>
        </p:txBody>
      </p:sp>
      <p:sp>
        <p:nvSpPr>
          <p:cNvPr id="666" name="Google Shape;666;p35"/>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Unpredictable global economy can increase volatility in the financial markets.</a:t>
            </a:r>
            <a:endParaRPr dirty="0"/>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 Colors UI Design for Agencies Purple Variant by Slidesgo">
  <a:themeElements>
    <a:clrScheme name="Simple Light">
      <a:dk1>
        <a:srgbClr val="000000"/>
      </a:dk1>
      <a:lt1>
        <a:srgbClr val="F5E7F7"/>
      </a:lt1>
      <a:dk2>
        <a:srgbClr val="D4BDD8"/>
      </a:dk2>
      <a:lt2>
        <a:srgbClr val="F3E29F"/>
      </a:lt2>
      <a:accent1>
        <a:srgbClr val="E2BF44"/>
      </a:accent1>
      <a:accent2>
        <a:srgbClr val="C2D6B8"/>
      </a:accent2>
      <a:accent3>
        <a:srgbClr val="BDA2B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50EE9B6DA14D4D911210131646D175" ma:contentTypeVersion="11" ma:contentTypeDescription="Create a new document." ma:contentTypeScope="" ma:versionID="72a18abb5e36fea37480aceb54388c45">
  <xsd:schema xmlns:xsd="http://www.w3.org/2001/XMLSchema" xmlns:xs="http://www.w3.org/2001/XMLSchema" xmlns:p="http://schemas.microsoft.com/office/2006/metadata/properties" xmlns:ns2="bae740d6-5431-4d63-880f-10bd952efb0b" xmlns:ns3="d0176929-78a9-49b6-a000-12496bf5f0fe" targetNamespace="http://schemas.microsoft.com/office/2006/metadata/properties" ma:root="true" ma:fieldsID="c73ec8b8619e598ee9f971e500637b3c" ns2:_="" ns3:_="">
    <xsd:import namespace="bae740d6-5431-4d63-880f-10bd952efb0b"/>
    <xsd:import namespace="d0176929-78a9-49b6-a000-12496bf5f0f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e740d6-5431-4d63-880f-10bd952efb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54bec2-9c12-4dff-9bba-47e6622608a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176929-78a9-49b6-a000-12496bf5f0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8861ae7-0823-4109-84fe-97363d5f790b}" ma:internalName="TaxCatchAll" ma:showField="CatchAllData" ma:web="d0176929-78a9-49b6-a000-12496bf5f0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0176929-78a9-49b6-a000-12496bf5f0fe" xsi:nil="true"/>
    <lcf76f155ced4ddcb4097134ff3c332f xmlns="bae740d6-5431-4d63-880f-10bd952efb0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D5E563-8C8F-48D2-9DAB-06A467B172DE}"/>
</file>

<file path=customXml/itemProps2.xml><?xml version="1.0" encoding="utf-8"?>
<ds:datastoreItem xmlns:ds="http://schemas.openxmlformats.org/officeDocument/2006/customXml" ds:itemID="{370584B2-CCCA-4459-8891-903186657ABC}"/>
</file>

<file path=customXml/itemProps3.xml><?xml version="1.0" encoding="utf-8"?>
<ds:datastoreItem xmlns:ds="http://schemas.openxmlformats.org/officeDocument/2006/customXml" ds:itemID="{77DDA93E-FF98-4F17-ACF4-0A6CAFF69457}"/>
</file>

<file path=docMetadata/LabelInfo.xml><?xml version="1.0" encoding="utf-8"?>
<clbl:labelList xmlns:clbl="http://schemas.microsoft.com/office/2020/mipLabelMetadata">
  <clbl:label id="{f688b0d0-79f0-40a4-8644-35fcdee9d0f3}" enabled="0" method="" siteId="{f688b0d0-79f0-40a4-8644-35fcdee9d0f3}" removed="1"/>
</clbl:labelList>
</file>

<file path=docProps/app.xml><?xml version="1.0" encoding="utf-8"?>
<Properties xmlns="http://schemas.openxmlformats.org/officeDocument/2006/extended-properties" xmlns:vt="http://schemas.openxmlformats.org/officeDocument/2006/docPropsVTypes">
  <TotalTime>937</TotalTime>
  <Words>686</Words>
  <Application>Microsoft Macintosh PowerPoint</Application>
  <PresentationFormat>On-screen Show (16:9)</PresentationFormat>
  <Paragraphs>92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Arial</vt:lpstr>
      <vt:lpstr>Karla</vt:lpstr>
      <vt:lpstr>Bebas Neue</vt:lpstr>
      <vt:lpstr>Rubik Black</vt:lpstr>
      <vt:lpstr>Soft Colors UI Design for Agencies Purple Variant by Slidesgo</vt:lpstr>
      <vt:lpstr>C369 Project Proposal</vt:lpstr>
      <vt:lpstr>My Assignment</vt:lpstr>
      <vt:lpstr>PowerPoint Presentation</vt:lpstr>
      <vt:lpstr>My Proposal</vt:lpstr>
      <vt:lpstr>Platform Overview</vt:lpstr>
      <vt:lpstr>Features</vt:lpstr>
      <vt:lpstr>My Target Audience</vt:lpstr>
      <vt:lpstr>Problem faced in the financial service industry</vt:lpstr>
      <vt:lpstr>What are some problems?</vt:lpstr>
      <vt:lpstr>The people that can be affected</vt:lpstr>
      <vt:lpstr>How are they affected</vt:lpstr>
      <vt:lpstr>Solution to the problems with fintech trends</vt:lpstr>
      <vt:lpstr>Technology Risk Management Guidelines (TRMG)</vt:lpstr>
      <vt:lpstr>TRMG</vt:lpstr>
      <vt:lpstr>Risk Management Guidelines</vt:lpstr>
      <vt:lpstr>Financial Advisers Act</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Colors UI Design for Agencies</dc:title>
  <cp:lastModifiedBy>LIM KO ANN</cp:lastModifiedBy>
  <cp:revision>5</cp:revision>
  <dcterms:modified xsi:type="dcterms:W3CDTF">2024-05-20T10:40:38Z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0x0101009950EE9B6DA14D4D911210131646D175</vt:lpwstr>
  </property>
</Properties>
</file>