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sldIdLst>
    <p:sldId id="256" r:id="rId5"/>
    <p:sldId id="257" r:id="rId6"/>
    <p:sldId id="260" r:id="rId7"/>
    <p:sldId id="269" r:id="rId8"/>
    <p:sldId id="258" r:id="rId9"/>
    <p:sldId id="259" r:id="rId10"/>
    <p:sldId id="268" r:id="rId11"/>
    <p:sldId id="261" r:id="rId12"/>
    <p:sldId id="267" r:id="rId13"/>
    <p:sldId id="262" r:id="rId14"/>
    <p:sldId id="266"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F9069-4698-4BDE-A880-1ED376EB8E2C}" v="2" dt="2025-03-05T21:52:10.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53" autoAdjust="0"/>
  </p:normalViewPr>
  <p:slideViewPr>
    <p:cSldViewPr snapToGrid="0">
      <p:cViewPr>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mila sadhu" userId="5c75c7a49d1798eb" providerId="LiveId" clId="{396F9069-4698-4BDE-A880-1ED376EB8E2C}"/>
    <pc:docChg chg="custSel modSld">
      <pc:chgData name="urmila sadhu" userId="5c75c7a49d1798eb" providerId="LiveId" clId="{396F9069-4698-4BDE-A880-1ED376EB8E2C}" dt="2025-03-05T21:55:10.760" v="12" actId="27636"/>
      <pc:docMkLst>
        <pc:docMk/>
      </pc:docMkLst>
      <pc:sldChg chg="modSp mod">
        <pc:chgData name="urmila sadhu" userId="5c75c7a49d1798eb" providerId="LiveId" clId="{396F9069-4698-4BDE-A880-1ED376EB8E2C}" dt="2025-03-05T21:55:10.719" v="11" actId="27636"/>
        <pc:sldMkLst>
          <pc:docMk/>
          <pc:sldMk cId="1373366648" sldId="256"/>
        </pc:sldMkLst>
        <pc:spChg chg="mod">
          <ac:chgData name="urmila sadhu" userId="5c75c7a49d1798eb" providerId="LiveId" clId="{396F9069-4698-4BDE-A880-1ED376EB8E2C}" dt="2025-03-05T21:55:10.719" v="11" actId="27636"/>
          <ac:spMkLst>
            <pc:docMk/>
            <pc:sldMk cId="1373366648" sldId="256"/>
            <ac:spMk id="3" creationId="{48F1D721-A186-2407-60C1-904F42A56BBB}"/>
          </ac:spMkLst>
        </pc:spChg>
      </pc:sldChg>
      <pc:sldChg chg="delSp delDesignElem">
        <pc:chgData name="urmila sadhu" userId="5c75c7a49d1798eb" providerId="LiveId" clId="{396F9069-4698-4BDE-A880-1ED376EB8E2C}" dt="2025-03-05T21:52:00.291" v="8"/>
        <pc:sldMkLst>
          <pc:docMk/>
          <pc:sldMk cId="2350473985" sldId="257"/>
        </pc:sldMkLst>
        <pc:spChg chg="del">
          <ac:chgData name="urmila sadhu" userId="5c75c7a49d1798eb" providerId="LiveId" clId="{396F9069-4698-4BDE-A880-1ED376EB8E2C}" dt="2025-03-05T21:52:00.291" v="8"/>
          <ac:spMkLst>
            <pc:docMk/>
            <pc:sldMk cId="2350473985" sldId="257"/>
            <ac:spMk id="8" creationId="{E3F012C5-2940-4F3E-BB5E-B8B2C9E82914}"/>
          </ac:spMkLst>
        </pc:spChg>
        <pc:spChg chg="del">
          <ac:chgData name="urmila sadhu" userId="5c75c7a49d1798eb" providerId="LiveId" clId="{396F9069-4698-4BDE-A880-1ED376EB8E2C}" dt="2025-03-05T21:52:00.291" v="8"/>
          <ac:spMkLst>
            <pc:docMk/>
            <pc:sldMk cId="2350473985" sldId="257"/>
            <ac:spMk id="10" creationId="{EB37C977-E7E3-44AC-AEC8-2E276419094B}"/>
          </ac:spMkLst>
        </pc:spChg>
        <pc:picChg chg="del">
          <ac:chgData name="urmila sadhu" userId="5c75c7a49d1798eb" providerId="LiveId" clId="{396F9069-4698-4BDE-A880-1ED376EB8E2C}" dt="2025-03-05T21:52:00.291" v="8"/>
          <ac:picMkLst>
            <pc:docMk/>
            <pc:sldMk cId="2350473985" sldId="257"/>
            <ac:picMk id="12" creationId="{A70DF37D-86A3-45DB-B1C1-580462D4BB6D}"/>
          </ac:picMkLst>
        </pc:picChg>
      </pc:sldChg>
      <pc:sldChg chg="delSp delDesignElem">
        <pc:chgData name="urmila sadhu" userId="5c75c7a49d1798eb" providerId="LiveId" clId="{396F9069-4698-4BDE-A880-1ED376EB8E2C}" dt="2025-03-05T21:52:00.291" v="8"/>
        <pc:sldMkLst>
          <pc:docMk/>
          <pc:sldMk cId="2087233779" sldId="258"/>
        </pc:sldMkLst>
        <pc:spChg chg="del">
          <ac:chgData name="urmila sadhu" userId="5c75c7a49d1798eb" providerId="LiveId" clId="{396F9069-4698-4BDE-A880-1ED376EB8E2C}" dt="2025-03-05T21:52:00.291" v="8"/>
          <ac:spMkLst>
            <pc:docMk/>
            <pc:sldMk cId="2087233779" sldId="258"/>
            <ac:spMk id="9" creationId="{4D4DD4CF-9732-4771-98FE-77886DC915F2}"/>
          </ac:spMkLst>
        </pc:spChg>
        <pc:spChg chg="del">
          <ac:chgData name="urmila sadhu" userId="5c75c7a49d1798eb" providerId="LiveId" clId="{396F9069-4698-4BDE-A880-1ED376EB8E2C}" dt="2025-03-05T21:52:00.291" v="8"/>
          <ac:spMkLst>
            <pc:docMk/>
            <pc:sldMk cId="2087233779" sldId="258"/>
            <ac:spMk id="11" creationId="{A2861A9C-C970-4FFE-B67C-222B6F573287}"/>
          </ac:spMkLst>
        </pc:spChg>
        <pc:picChg chg="del">
          <ac:chgData name="urmila sadhu" userId="5c75c7a49d1798eb" providerId="LiveId" clId="{396F9069-4698-4BDE-A880-1ED376EB8E2C}" dt="2025-03-05T21:52:00.291" v="8"/>
          <ac:picMkLst>
            <pc:docMk/>
            <pc:sldMk cId="2087233779" sldId="258"/>
            <ac:picMk id="13" creationId="{D2FDF82E-EBD8-4EC5-AD10-CD9E70EE85CF}"/>
          </ac:picMkLst>
        </pc:picChg>
      </pc:sldChg>
      <pc:sldChg chg="delSp delDesignElem">
        <pc:chgData name="urmila sadhu" userId="5c75c7a49d1798eb" providerId="LiveId" clId="{396F9069-4698-4BDE-A880-1ED376EB8E2C}" dt="2025-03-05T21:52:00.291" v="8"/>
        <pc:sldMkLst>
          <pc:docMk/>
          <pc:sldMk cId="1089483087" sldId="259"/>
        </pc:sldMkLst>
        <pc:spChg chg="del">
          <ac:chgData name="urmila sadhu" userId="5c75c7a49d1798eb" providerId="LiveId" clId="{396F9069-4698-4BDE-A880-1ED376EB8E2C}" dt="2025-03-05T21:52:00.291" v="8"/>
          <ac:spMkLst>
            <pc:docMk/>
            <pc:sldMk cId="1089483087" sldId="259"/>
            <ac:spMk id="25" creationId="{44F95DE6-BC61-4DB8-97B8-E32959EA0E1D}"/>
          </ac:spMkLst>
        </pc:spChg>
        <pc:picChg chg="del">
          <ac:chgData name="urmila sadhu" userId="5c75c7a49d1798eb" providerId="LiveId" clId="{396F9069-4698-4BDE-A880-1ED376EB8E2C}" dt="2025-03-05T21:52:00.291" v="8"/>
          <ac:picMkLst>
            <pc:docMk/>
            <pc:sldMk cId="1089483087" sldId="259"/>
            <ac:picMk id="27" creationId="{48D9C176-456B-4F71-AB87-9D14B8B3D1C1}"/>
          </ac:picMkLst>
        </pc:picChg>
        <pc:picChg chg="del">
          <ac:chgData name="urmila sadhu" userId="5c75c7a49d1798eb" providerId="LiveId" clId="{396F9069-4698-4BDE-A880-1ED376EB8E2C}" dt="2025-03-05T21:52:00.291" v="8"/>
          <ac:picMkLst>
            <pc:docMk/>
            <pc:sldMk cId="1089483087" sldId="259"/>
            <ac:picMk id="29" creationId="{CFF97C55-868F-4FDD-BD3C-D2F191796F43}"/>
          </ac:picMkLst>
        </pc:picChg>
        <pc:picChg chg="del">
          <ac:chgData name="urmila sadhu" userId="5c75c7a49d1798eb" providerId="LiveId" clId="{396F9069-4698-4BDE-A880-1ED376EB8E2C}" dt="2025-03-05T21:52:00.291" v="8"/>
          <ac:picMkLst>
            <pc:docMk/>
            <pc:sldMk cId="1089483087" sldId="259"/>
            <ac:picMk id="31" creationId="{69722FB9-EA01-42A6-96B2-185F5CC120DF}"/>
          </ac:picMkLst>
        </pc:picChg>
        <pc:picChg chg="del">
          <ac:chgData name="urmila sadhu" userId="5c75c7a49d1798eb" providerId="LiveId" clId="{396F9069-4698-4BDE-A880-1ED376EB8E2C}" dt="2025-03-05T21:52:00.291" v="8"/>
          <ac:picMkLst>
            <pc:docMk/>
            <pc:sldMk cId="1089483087" sldId="259"/>
            <ac:picMk id="33" creationId="{D2B4E49C-E7B4-4F6A-8B93-646A0E241191}"/>
          </ac:picMkLst>
        </pc:picChg>
        <pc:picChg chg="del">
          <ac:chgData name="urmila sadhu" userId="5c75c7a49d1798eb" providerId="LiveId" clId="{396F9069-4698-4BDE-A880-1ED376EB8E2C}" dt="2025-03-05T21:52:00.291" v="8"/>
          <ac:picMkLst>
            <pc:docMk/>
            <pc:sldMk cId="1089483087" sldId="259"/>
            <ac:picMk id="35" creationId="{46528FBF-1727-4546-8131-BA22ED8B5497}"/>
          </ac:picMkLst>
        </pc:picChg>
      </pc:sldChg>
      <pc:sldChg chg="delSp modSp mod delDesignElem">
        <pc:chgData name="urmila sadhu" userId="5c75c7a49d1798eb" providerId="LiveId" clId="{396F9069-4698-4BDE-A880-1ED376EB8E2C}" dt="2025-03-05T21:55:10.760" v="12" actId="27636"/>
        <pc:sldMkLst>
          <pc:docMk/>
          <pc:sldMk cId="426686056" sldId="260"/>
        </pc:sldMkLst>
        <pc:spChg chg="mod">
          <ac:chgData name="urmila sadhu" userId="5c75c7a49d1798eb" providerId="LiveId" clId="{396F9069-4698-4BDE-A880-1ED376EB8E2C}" dt="2025-03-05T21:55:10.760" v="12" actId="27636"/>
          <ac:spMkLst>
            <pc:docMk/>
            <pc:sldMk cId="426686056" sldId="260"/>
            <ac:spMk id="3" creationId="{07E3FE8F-9B9D-4CD5-6E94-494C8320CC94}"/>
          </ac:spMkLst>
        </pc:spChg>
        <pc:spChg chg="del">
          <ac:chgData name="urmila sadhu" userId="5c75c7a49d1798eb" providerId="LiveId" clId="{396F9069-4698-4BDE-A880-1ED376EB8E2C}" dt="2025-03-05T21:52:00.291" v="8"/>
          <ac:spMkLst>
            <pc:docMk/>
            <pc:sldMk cId="426686056" sldId="260"/>
            <ac:spMk id="23" creationId="{E3F012C5-2940-4F3E-BB5E-B8B2C9E82914}"/>
          </ac:spMkLst>
        </pc:spChg>
        <pc:spChg chg="del">
          <ac:chgData name="urmila sadhu" userId="5c75c7a49d1798eb" providerId="LiveId" clId="{396F9069-4698-4BDE-A880-1ED376EB8E2C}" dt="2025-03-05T21:52:00.291" v="8"/>
          <ac:spMkLst>
            <pc:docMk/>
            <pc:sldMk cId="426686056" sldId="260"/>
            <ac:spMk id="25" creationId="{EB37C977-E7E3-44AC-AEC8-2E276419094B}"/>
          </ac:spMkLst>
        </pc:spChg>
        <pc:picChg chg="del">
          <ac:chgData name="urmila sadhu" userId="5c75c7a49d1798eb" providerId="LiveId" clId="{396F9069-4698-4BDE-A880-1ED376EB8E2C}" dt="2025-03-05T21:52:00.291" v="8"/>
          <ac:picMkLst>
            <pc:docMk/>
            <pc:sldMk cId="426686056" sldId="260"/>
            <ac:picMk id="27" creationId="{A70DF37D-86A3-45DB-B1C1-580462D4BB6D}"/>
          </ac:picMkLst>
        </pc:picChg>
      </pc:sldChg>
      <pc:sldChg chg="delSp delDesignElem">
        <pc:chgData name="urmila sadhu" userId="5c75c7a49d1798eb" providerId="LiveId" clId="{396F9069-4698-4BDE-A880-1ED376EB8E2C}" dt="2025-03-05T21:52:00.291" v="8"/>
        <pc:sldMkLst>
          <pc:docMk/>
          <pc:sldMk cId="3261717494" sldId="261"/>
        </pc:sldMkLst>
        <pc:spChg chg="del">
          <ac:chgData name="urmila sadhu" userId="5c75c7a49d1798eb" providerId="LiveId" clId="{396F9069-4698-4BDE-A880-1ED376EB8E2C}" dt="2025-03-05T21:52:00.291" v="8"/>
          <ac:spMkLst>
            <pc:docMk/>
            <pc:sldMk cId="3261717494" sldId="261"/>
            <ac:spMk id="9" creationId="{3A9C15D4-2EE7-4D05-B87C-91D1F3B9604B}"/>
          </ac:spMkLst>
        </pc:spChg>
        <pc:spChg chg="del">
          <ac:chgData name="urmila sadhu" userId="5c75c7a49d1798eb" providerId="LiveId" clId="{396F9069-4698-4BDE-A880-1ED376EB8E2C}" dt="2025-03-05T21:52:00.291" v="8"/>
          <ac:spMkLst>
            <pc:docMk/>
            <pc:sldMk cId="3261717494" sldId="261"/>
            <ac:spMk id="11" creationId="{4ED7B0FB-9654-4441-9545-02D458B68620}"/>
          </ac:spMkLst>
        </pc:spChg>
        <pc:picChg chg="del">
          <ac:chgData name="urmila sadhu" userId="5c75c7a49d1798eb" providerId="LiveId" clId="{396F9069-4698-4BDE-A880-1ED376EB8E2C}" dt="2025-03-05T21:52:00.291" v="8"/>
          <ac:picMkLst>
            <pc:docMk/>
            <pc:sldMk cId="3261717494" sldId="261"/>
            <ac:picMk id="13" creationId="{7BB94C57-FDF3-45A3-9D1F-904523D795D4}"/>
          </ac:picMkLst>
        </pc:picChg>
        <pc:picChg chg="del">
          <ac:chgData name="urmila sadhu" userId="5c75c7a49d1798eb" providerId="LiveId" clId="{396F9069-4698-4BDE-A880-1ED376EB8E2C}" dt="2025-03-05T21:52:00.291" v="8"/>
          <ac:picMkLst>
            <pc:docMk/>
            <pc:sldMk cId="3261717494" sldId="261"/>
            <ac:picMk id="15" creationId="{6AEBDF1A-221A-4497-BBA9-57A70D161510}"/>
          </ac:picMkLst>
        </pc:picChg>
      </pc:sldChg>
      <pc:sldChg chg="delSp delDesignElem">
        <pc:chgData name="urmila sadhu" userId="5c75c7a49d1798eb" providerId="LiveId" clId="{396F9069-4698-4BDE-A880-1ED376EB8E2C}" dt="2025-03-05T21:52:00.291" v="8"/>
        <pc:sldMkLst>
          <pc:docMk/>
          <pc:sldMk cId="2161129597" sldId="262"/>
        </pc:sldMkLst>
        <pc:spChg chg="del">
          <ac:chgData name="urmila sadhu" userId="5c75c7a49d1798eb" providerId="LiveId" clId="{396F9069-4698-4BDE-A880-1ED376EB8E2C}" dt="2025-03-05T21:52:00.291" v="8"/>
          <ac:spMkLst>
            <pc:docMk/>
            <pc:sldMk cId="2161129597" sldId="262"/>
            <ac:spMk id="8" creationId="{E3F012C5-2940-4F3E-BB5E-B8B2C9E82914}"/>
          </ac:spMkLst>
        </pc:spChg>
        <pc:spChg chg="del">
          <ac:chgData name="urmila sadhu" userId="5c75c7a49d1798eb" providerId="LiveId" clId="{396F9069-4698-4BDE-A880-1ED376EB8E2C}" dt="2025-03-05T21:52:00.291" v="8"/>
          <ac:spMkLst>
            <pc:docMk/>
            <pc:sldMk cId="2161129597" sldId="262"/>
            <ac:spMk id="10" creationId="{EB37C977-E7E3-44AC-AEC8-2E276419094B}"/>
          </ac:spMkLst>
        </pc:spChg>
        <pc:picChg chg="del">
          <ac:chgData name="urmila sadhu" userId="5c75c7a49d1798eb" providerId="LiveId" clId="{396F9069-4698-4BDE-A880-1ED376EB8E2C}" dt="2025-03-05T21:52:00.291" v="8"/>
          <ac:picMkLst>
            <pc:docMk/>
            <pc:sldMk cId="2161129597" sldId="262"/>
            <ac:picMk id="12" creationId="{A70DF37D-86A3-45DB-B1C1-580462D4BB6D}"/>
          </ac:picMkLst>
        </pc:picChg>
      </pc:sldChg>
      <pc:sldChg chg="delSp delDesignElem">
        <pc:chgData name="urmila sadhu" userId="5c75c7a49d1798eb" providerId="LiveId" clId="{396F9069-4698-4BDE-A880-1ED376EB8E2C}" dt="2025-03-05T21:52:00.291" v="8"/>
        <pc:sldMkLst>
          <pc:docMk/>
          <pc:sldMk cId="1147732352" sldId="267"/>
        </pc:sldMkLst>
        <pc:spChg chg="del">
          <ac:chgData name="urmila sadhu" userId="5c75c7a49d1798eb" providerId="LiveId" clId="{396F9069-4698-4BDE-A880-1ED376EB8E2C}" dt="2025-03-05T21:52:00.291" v="8"/>
          <ac:spMkLst>
            <pc:docMk/>
            <pc:sldMk cId="1147732352" sldId="267"/>
            <ac:spMk id="8" creationId="{E3F012C5-2940-4F3E-BB5E-B8B2C9E82914}"/>
          </ac:spMkLst>
        </pc:spChg>
        <pc:spChg chg="del">
          <ac:chgData name="urmila sadhu" userId="5c75c7a49d1798eb" providerId="LiveId" clId="{396F9069-4698-4BDE-A880-1ED376EB8E2C}" dt="2025-03-05T21:52:00.291" v="8"/>
          <ac:spMkLst>
            <pc:docMk/>
            <pc:sldMk cId="1147732352" sldId="267"/>
            <ac:spMk id="10" creationId="{EB37C977-E7E3-44AC-AEC8-2E276419094B}"/>
          </ac:spMkLst>
        </pc:spChg>
        <pc:picChg chg="del">
          <ac:chgData name="urmila sadhu" userId="5c75c7a49d1798eb" providerId="LiveId" clId="{396F9069-4698-4BDE-A880-1ED376EB8E2C}" dt="2025-03-05T21:52:00.291" v="8"/>
          <ac:picMkLst>
            <pc:docMk/>
            <pc:sldMk cId="1147732352" sldId="267"/>
            <ac:picMk id="12" creationId="{A70DF37D-86A3-45DB-B1C1-580462D4BB6D}"/>
          </ac:picMkLst>
        </pc:picChg>
      </pc:sldChg>
      <pc:sldChg chg="delSp delDesignElem">
        <pc:chgData name="urmila sadhu" userId="5c75c7a49d1798eb" providerId="LiveId" clId="{396F9069-4698-4BDE-A880-1ED376EB8E2C}" dt="2025-03-05T21:52:00.291" v="8"/>
        <pc:sldMkLst>
          <pc:docMk/>
          <pc:sldMk cId="3885087402" sldId="268"/>
        </pc:sldMkLst>
        <pc:spChg chg="del">
          <ac:chgData name="urmila sadhu" userId="5c75c7a49d1798eb" providerId="LiveId" clId="{396F9069-4698-4BDE-A880-1ED376EB8E2C}" dt="2025-03-05T21:52:00.291" v="8"/>
          <ac:spMkLst>
            <pc:docMk/>
            <pc:sldMk cId="3885087402" sldId="268"/>
            <ac:spMk id="9" creationId="{DC3B8C6B-63CA-4384-8059-2036BE520277}"/>
          </ac:spMkLst>
        </pc:spChg>
        <pc:spChg chg="del">
          <ac:chgData name="urmila sadhu" userId="5c75c7a49d1798eb" providerId="LiveId" clId="{396F9069-4698-4BDE-A880-1ED376EB8E2C}" dt="2025-03-05T21:52:00.291" v="8"/>
          <ac:spMkLst>
            <pc:docMk/>
            <pc:sldMk cId="3885087402" sldId="268"/>
            <ac:spMk id="11" creationId="{C71B03AA-C0EB-4104-84F8-E1AB8BFBEF60}"/>
          </ac:spMkLst>
        </pc:spChg>
        <pc:picChg chg="del">
          <ac:chgData name="urmila sadhu" userId="5c75c7a49d1798eb" providerId="LiveId" clId="{396F9069-4698-4BDE-A880-1ED376EB8E2C}" dt="2025-03-05T21:52:00.291" v="8"/>
          <ac:picMkLst>
            <pc:docMk/>
            <pc:sldMk cId="3885087402" sldId="268"/>
            <ac:picMk id="13" creationId="{09C2B723-6C2F-49DE-A429-50BDFD1ADB4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7C7C3-CA43-4559-8E69-01E0BAC69BE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910D506-6D38-4EC0-9207-319B8D19FD69}">
      <dgm:prSet/>
      <dgm:spPr/>
      <dgm:t>
        <a:bodyPr/>
        <a:lstStyle/>
        <a:p>
          <a:r>
            <a:rPr lang="en-IN"/>
            <a:t>Any Questions?</a:t>
          </a:r>
          <a:endParaRPr lang="en-US"/>
        </a:p>
      </dgm:t>
    </dgm:pt>
    <dgm:pt modelId="{8E26D315-8AE8-436C-A8F6-63B46258071B}" type="parTrans" cxnId="{6D8FF922-B79F-4A02-AD2A-8E2F15CB1091}">
      <dgm:prSet/>
      <dgm:spPr/>
      <dgm:t>
        <a:bodyPr/>
        <a:lstStyle/>
        <a:p>
          <a:endParaRPr lang="en-US"/>
        </a:p>
      </dgm:t>
    </dgm:pt>
    <dgm:pt modelId="{B9997E6D-1F7C-4370-8B7E-90E3862A203C}" type="sibTrans" cxnId="{6D8FF922-B79F-4A02-AD2A-8E2F15CB1091}">
      <dgm:prSet/>
      <dgm:spPr/>
      <dgm:t>
        <a:bodyPr/>
        <a:lstStyle/>
        <a:p>
          <a:endParaRPr lang="en-US"/>
        </a:p>
      </dgm:t>
    </dgm:pt>
    <dgm:pt modelId="{C8EB43B6-2026-473C-86A6-07EE1CAFDB27}">
      <dgm:prSet/>
      <dgm:spPr/>
      <dgm:t>
        <a:bodyPr/>
        <a:lstStyle/>
        <a:p>
          <a:r>
            <a:rPr lang="en-IN"/>
            <a:t>THANK YOU</a:t>
          </a:r>
          <a:endParaRPr lang="en-US"/>
        </a:p>
      </dgm:t>
    </dgm:pt>
    <dgm:pt modelId="{377FB32F-4F03-4527-A6B5-CA5993783FEC}" type="parTrans" cxnId="{AA445E8F-AFF1-43F7-9B7B-399C266ADA2E}">
      <dgm:prSet/>
      <dgm:spPr/>
      <dgm:t>
        <a:bodyPr/>
        <a:lstStyle/>
        <a:p>
          <a:endParaRPr lang="en-US"/>
        </a:p>
      </dgm:t>
    </dgm:pt>
    <dgm:pt modelId="{15A561F2-BB21-43B6-AEEC-1B7FCA0A14D5}" type="sibTrans" cxnId="{AA445E8F-AFF1-43F7-9B7B-399C266ADA2E}">
      <dgm:prSet/>
      <dgm:spPr/>
      <dgm:t>
        <a:bodyPr/>
        <a:lstStyle/>
        <a:p>
          <a:endParaRPr lang="en-US"/>
        </a:p>
      </dgm:t>
    </dgm:pt>
    <dgm:pt modelId="{C355D132-822C-44CF-A89F-887D7630752C}" type="pres">
      <dgm:prSet presAssocID="{1D07C7C3-CA43-4559-8E69-01E0BAC69BEF}" presName="root" presStyleCnt="0">
        <dgm:presLayoutVars>
          <dgm:dir/>
          <dgm:resizeHandles val="exact"/>
        </dgm:presLayoutVars>
      </dgm:prSet>
      <dgm:spPr/>
    </dgm:pt>
    <dgm:pt modelId="{55C5E4DE-CB29-4044-A294-8AB12324BEB0}" type="pres">
      <dgm:prSet presAssocID="{4910D506-6D38-4EC0-9207-319B8D19FD69}" presName="compNode" presStyleCnt="0"/>
      <dgm:spPr/>
    </dgm:pt>
    <dgm:pt modelId="{8E41FC8F-85B4-4914-8E7A-801457971243}" type="pres">
      <dgm:prSet presAssocID="{4910D506-6D38-4EC0-9207-319B8D19FD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2AE8E4B9-7A0C-45E5-A033-DF54E96F936A}" type="pres">
      <dgm:prSet presAssocID="{4910D506-6D38-4EC0-9207-319B8D19FD69}" presName="spaceRect" presStyleCnt="0"/>
      <dgm:spPr/>
    </dgm:pt>
    <dgm:pt modelId="{0A240CD5-C4BD-4165-9333-F9E8010B07FB}" type="pres">
      <dgm:prSet presAssocID="{4910D506-6D38-4EC0-9207-319B8D19FD69}" presName="textRect" presStyleLbl="revTx" presStyleIdx="0" presStyleCnt="2">
        <dgm:presLayoutVars>
          <dgm:chMax val="1"/>
          <dgm:chPref val="1"/>
        </dgm:presLayoutVars>
      </dgm:prSet>
      <dgm:spPr/>
    </dgm:pt>
    <dgm:pt modelId="{B8D6A178-5C4C-4496-B195-71AF1E248490}" type="pres">
      <dgm:prSet presAssocID="{B9997E6D-1F7C-4370-8B7E-90E3862A203C}" presName="sibTrans" presStyleCnt="0"/>
      <dgm:spPr/>
    </dgm:pt>
    <dgm:pt modelId="{36C726DB-F4F1-4760-AB22-04C0FEC13939}" type="pres">
      <dgm:prSet presAssocID="{C8EB43B6-2026-473C-86A6-07EE1CAFDB27}" presName="compNode" presStyleCnt="0"/>
      <dgm:spPr/>
    </dgm:pt>
    <dgm:pt modelId="{9B63F073-4A8C-4AEB-BF7A-E450C95291E6}" type="pres">
      <dgm:prSet presAssocID="{C8EB43B6-2026-473C-86A6-07EE1CAFDB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61B84993-028A-48DB-B083-05378E8AC4D8}" type="pres">
      <dgm:prSet presAssocID="{C8EB43B6-2026-473C-86A6-07EE1CAFDB27}" presName="spaceRect" presStyleCnt="0"/>
      <dgm:spPr/>
    </dgm:pt>
    <dgm:pt modelId="{BEAD4BF2-CEFE-4477-AE96-05A0091A82C4}" type="pres">
      <dgm:prSet presAssocID="{C8EB43B6-2026-473C-86A6-07EE1CAFDB27}" presName="textRect" presStyleLbl="revTx" presStyleIdx="1" presStyleCnt="2">
        <dgm:presLayoutVars>
          <dgm:chMax val="1"/>
          <dgm:chPref val="1"/>
        </dgm:presLayoutVars>
      </dgm:prSet>
      <dgm:spPr/>
    </dgm:pt>
  </dgm:ptLst>
  <dgm:cxnLst>
    <dgm:cxn modelId="{6D8FF922-B79F-4A02-AD2A-8E2F15CB1091}" srcId="{1D07C7C3-CA43-4559-8E69-01E0BAC69BEF}" destId="{4910D506-6D38-4EC0-9207-319B8D19FD69}" srcOrd="0" destOrd="0" parTransId="{8E26D315-8AE8-436C-A8F6-63B46258071B}" sibTransId="{B9997E6D-1F7C-4370-8B7E-90E3862A203C}"/>
    <dgm:cxn modelId="{F9C75269-5F62-4082-B24F-995A134A061E}" type="presOf" srcId="{1D07C7C3-CA43-4559-8E69-01E0BAC69BEF}" destId="{C355D132-822C-44CF-A89F-887D7630752C}" srcOrd="0" destOrd="0" presId="urn:microsoft.com/office/officeart/2018/2/layout/IconLabelList"/>
    <dgm:cxn modelId="{AA445E8F-AFF1-43F7-9B7B-399C266ADA2E}" srcId="{1D07C7C3-CA43-4559-8E69-01E0BAC69BEF}" destId="{C8EB43B6-2026-473C-86A6-07EE1CAFDB27}" srcOrd="1" destOrd="0" parTransId="{377FB32F-4F03-4527-A6B5-CA5993783FEC}" sibTransId="{15A561F2-BB21-43B6-AEEC-1B7FCA0A14D5}"/>
    <dgm:cxn modelId="{9D3CEFD3-A056-4CDE-8D1A-F16F6EF02F64}" type="presOf" srcId="{C8EB43B6-2026-473C-86A6-07EE1CAFDB27}" destId="{BEAD4BF2-CEFE-4477-AE96-05A0091A82C4}" srcOrd="0" destOrd="0" presId="urn:microsoft.com/office/officeart/2018/2/layout/IconLabelList"/>
    <dgm:cxn modelId="{D8DA88E6-157F-4AEF-8CCE-476261888469}" type="presOf" srcId="{4910D506-6D38-4EC0-9207-319B8D19FD69}" destId="{0A240CD5-C4BD-4165-9333-F9E8010B07FB}" srcOrd="0" destOrd="0" presId="urn:microsoft.com/office/officeart/2018/2/layout/IconLabelList"/>
    <dgm:cxn modelId="{6E51A14E-7878-49BF-A39A-93C6273C7B0E}" type="presParOf" srcId="{C355D132-822C-44CF-A89F-887D7630752C}" destId="{55C5E4DE-CB29-4044-A294-8AB12324BEB0}" srcOrd="0" destOrd="0" presId="urn:microsoft.com/office/officeart/2018/2/layout/IconLabelList"/>
    <dgm:cxn modelId="{682F1A55-77C6-496D-8E89-686B4E52BDEA}" type="presParOf" srcId="{55C5E4DE-CB29-4044-A294-8AB12324BEB0}" destId="{8E41FC8F-85B4-4914-8E7A-801457971243}" srcOrd="0" destOrd="0" presId="urn:microsoft.com/office/officeart/2018/2/layout/IconLabelList"/>
    <dgm:cxn modelId="{A074B56A-7762-4E43-8F5C-8D3F0279AD8B}" type="presParOf" srcId="{55C5E4DE-CB29-4044-A294-8AB12324BEB0}" destId="{2AE8E4B9-7A0C-45E5-A033-DF54E96F936A}" srcOrd="1" destOrd="0" presId="urn:microsoft.com/office/officeart/2018/2/layout/IconLabelList"/>
    <dgm:cxn modelId="{205EE552-342D-4478-BCA0-95638E2E886B}" type="presParOf" srcId="{55C5E4DE-CB29-4044-A294-8AB12324BEB0}" destId="{0A240CD5-C4BD-4165-9333-F9E8010B07FB}" srcOrd="2" destOrd="0" presId="urn:microsoft.com/office/officeart/2018/2/layout/IconLabelList"/>
    <dgm:cxn modelId="{BEA96BED-CD0A-4933-A4D1-18BA7E47C1CF}" type="presParOf" srcId="{C355D132-822C-44CF-A89F-887D7630752C}" destId="{B8D6A178-5C4C-4496-B195-71AF1E248490}" srcOrd="1" destOrd="0" presId="urn:microsoft.com/office/officeart/2018/2/layout/IconLabelList"/>
    <dgm:cxn modelId="{BD1A94FA-9C6D-485B-84C9-397EDF7829EF}" type="presParOf" srcId="{C355D132-822C-44CF-A89F-887D7630752C}" destId="{36C726DB-F4F1-4760-AB22-04C0FEC13939}" srcOrd="2" destOrd="0" presId="urn:microsoft.com/office/officeart/2018/2/layout/IconLabelList"/>
    <dgm:cxn modelId="{8C2A7C7B-F4CF-4E87-9206-75A0DC77756F}" type="presParOf" srcId="{36C726DB-F4F1-4760-AB22-04C0FEC13939}" destId="{9B63F073-4A8C-4AEB-BF7A-E450C95291E6}" srcOrd="0" destOrd="0" presId="urn:microsoft.com/office/officeart/2018/2/layout/IconLabelList"/>
    <dgm:cxn modelId="{D0A8B7F4-0DC4-4F19-904A-0E36454B2855}" type="presParOf" srcId="{36C726DB-F4F1-4760-AB22-04C0FEC13939}" destId="{61B84993-028A-48DB-B083-05378E8AC4D8}" srcOrd="1" destOrd="0" presId="urn:microsoft.com/office/officeart/2018/2/layout/IconLabelList"/>
    <dgm:cxn modelId="{E7CE2BBE-D5C5-463E-BD68-0CFAC22D2288}" type="presParOf" srcId="{36C726DB-F4F1-4760-AB22-04C0FEC13939}" destId="{BEAD4BF2-CEFE-4477-AE96-05A0091A82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1FC8F-85B4-4914-8E7A-801457971243}">
      <dsp:nvSpPr>
        <dsp:cNvPr id="0" name=""/>
        <dsp:cNvSpPr/>
      </dsp:nvSpPr>
      <dsp:spPr>
        <a:xfrm>
          <a:off x="1863553" y="9929"/>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240CD5-C4BD-4165-9333-F9E8010B07FB}">
      <dsp:nvSpPr>
        <dsp:cNvPr id="0" name=""/>
        <dsp:cNvSpPr/>
      </dsp:nvSpPr>
      <dsp:spPr>
        <a:xfrm>
          <a:off x="740521" y="229913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IN" sz="5000" kern="1200"/>
            <a:t>Any Questions?</a:t>
          </a:r>
          <a:endParaRPr lang="en-US" sz="5000" kern="1200"/>
        </a:p>
      </dsp:txBody>
      <dsp:txXfrm>
        <a:off x="740521" y="2299137"/>
        <a:ext cx="4083750" cy="720000"/>
      </dsp:txXfrm>
    </dsp:sp>
    <dsp:sp modelId="{9B63F073-4A8C-4AEB-BF7A-E450C95291E6}">
      <dsp:nvSpPr>
        <dsp:cNvPr id="0" name=""/>
        <dsp:cNvSpPr/>
      </dsp:nvSpPr>
      <dsp:spPr>
        <a:xfrm>
          <a:off x="6661959" y="9929"/>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AD4BF2-CEFE-4477-AE96-05A0091A82C4}">
      <dsp:nvSpPr>
        <dsp:cNvPr id="0" name=""/>
        <dsp:cNvSpPr/>
      </dsp:nvSpPr>
      <dsp:spPr>
        <a:xfrm>
          <a:off x="5538928" y="229913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IN" sz="5000" kern="1200"/>
            <a:t>THANK YOU</a:t>
          </a:r>
          <a:endParaRPr lang="en-US" sz="5000" kern="1200"/>
        </a:p>
      </dsp:txBody>
      <dsp:txXfrm>
        <a:off x="5538928" y="2299137"/>
        <a:ext cx="408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96653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92195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1516099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14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231098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384BC23-EDDF-4AFA-A487-EB832C2976C5}"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317004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384BC23-EDDF-4AFA-A487-EB832C2976C5}"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2640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2840811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2321628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554F-0A8C-9F0E-8A1D-C8C3508273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22897EA-6C28-47A6-40D1-F7EB799F86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554697-BE93-BC4A-53BA-3B93A36DC41D}"/>
              </a:ext>
            </a:extLst>
          </p:cNvPr>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a:extLst>
              <a:ext uri="{FF2B5EF4-FFF2-40B4-BE49-F238E27FC236}">
                <a16:creationId xmlns:a16="http://schemas.microsoft.com/office/drawing/2014/main" id="{22FA587F-38F3-3B90-57A4-5C1954AAB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7DFA0-301A-AC4A-5E64-F70B6F00D3BD}"/>
              </a:ext>
            </a:extLst>
          </p:cNvPr>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1746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299924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84BC23-EDDF-4AFA-A487-EB832C2976C5}"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63963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35127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84BC23-EDDF-4AFA-A487-EB832C2976C5}" type="datetimeFigureOut">
              <a:rPr lang="en-IN" smtClean="0"/>
              <a:t>05-03-2025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169897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84BC23-EDDF-4AFA-A487-EB832C2976C5}"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2115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384BC23-EDDF-4AFA-A487-EB832C2976C5}" type="datetimeFigureOut">
              <a:rPr lang="en-IN" smtClean="0"/>
              <a:t>05-03-2025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374717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169395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384BC23-EDDF-4AFA-A487-EB832C2976C5}"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E880C-841C-49DE-9834-14CDCA422FB4}" type="slidenum">
              <a:rPr lang="en-IN" smtClean="0"/>
              <a:t>‹#›</a:t>
            </a:fld>
            <a:endParaRPr lang="en-IN"/>
          </a:p>
        </p:txBody>
      </p:sp>
    </p:spTree>
    <p:extLst>
      <p:ext uri="{BB962C8B-B14F-4D97-AF65-F5344CB8AC3E}">
        <p14:creationId xmlns:p14="http://schemas.microsoft.com/office/powerpoint/2010/main" val="413495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384BC23-EDDF-4AFA-A487-EB832C2976C5}" type="datetimeFigureOut">
              <a:rPr lang="en-IN" smtClean="0"/>
              <a:t>05-03-2025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04E880C-841C-49DE-9834-14CDCA422FB4}" type="slidenum">
              <a:rPr lang="en-IN" smtClean="0"/>
              <a:t>‹#›</a:t>
            </a:fld>
            <a:endParaRPr lang="en-IN"/>
          </a:p>
        </p:txBody>
      </p:sp>
    </p:spTree>
    <p:extLst>
      <p:ext uri="{BB962C8B-B14F-4D97-AF65-F5344CB8AC3E}">
        <p14:creationId xmlns:p14="http://schemas.microsoft.com/office/powerpoint/2010/main" val="25717556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mc.ncbi.nlm.nih.gov/articles/PMC10137609/#abstract1" TargetMode="External"/><Relationship Id="rId2" Type="http://schemas.openxmlformats.org/officeDocument/2006/relationships/hyperlink" Target="https://pubmed.ncbi.nlm.nih.gov/38779261/" TargetMode="External"/><Relationship Id="rId1" Type="http://schemas.openxmlformats.org/officeDocument/2006/relationships/slideLayout" Target="../slideLayouts/slideLayout18.xml"/><Relationship Id="rId5" Type="http://schemas.openxmlformats.org/officeDocument/2006/relationships/hyperlink" Target="https://bjgp.org/content/70/694/e322" TargetMode="External"/><Relationship Id="rId4" Type="http://schemas.openxmlformats.org/officeDocument/2006/relationships/hyperlink" Target="https://www.nhs.uk/conditions/polycystic-ovary-syndrome-pcos/"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figshare.com/articles/dataset/PCOS_Dataset/27682557?file=50407062" TargetMode="External"/><Relationship Id="rId2" Type="http://schemas.openxmlformats.org/officeDocument/2006/relationships/hyperlink" Target="https://www.kaggle.com/datasets/ayamoheddine/pcos-dataset"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4E93-DD57-3401-EAA4-B8DBCA04BAD3}"/>
              </a:ext>
            </a:extLst>
          </p:cNvPr>
          <p:cNvSpPr>
            <a:spLocks noGrp="1"/>
          </p:cNvSpPr>
          <p:nvPr>
            <p:ph type="ctrTitle"/>
          </p:nvPr>
        </p:nvSpPr>
        <p:spPr>
          <a:xfrm>
            <a:off x="3581400" y="338592"/>
            <a:ext cx="9144000" cy="1163637"/>
          </a:xfrm>
        </p:spPr>
        <p:txBody>
          <a:bodyPr>
            <a:normAutofit/>
          </a:bodyPr>
          <a:lstStyle/>
          <a:p>
            <a:pPr algn="l"/>
            <a:r>
              <a:rPr lang="en-IN" sz="4000" b="1" dirty="0">
                <a:solidFill>
                  <a:srgbClr val="0070C0"/>
                </a:solidFill>
              </a:rPr>
              <a:t>PROJECT TITLE:</a:t>
            </a:r>
          </a:p>
        </p:txBody>
      </p:sp>
      <p:sp>
        <p:nvSpPr>
          <p:cNvPr id="3" name="Subtitle 2">
            <a:extLst>
              <a:ext uri="{FF2B5EF4-FFF2-40B4-BE49-F238E27FC236}">
                <a16:creationId xmlns:a16="http://schemas.microsoft.com/office/drawing/2014/main" id="{48F1D721-A186-2407-60C1-904F42A56BBB}"/>
              </a:ext>
            </a:extLst>
          </p:cNvPr>
          <p:cNvSpPr>
            <a:spLocks noGrp="1"/>
          </p:cNvSpPr>
          <p:nvPr>
            <p:ph type="subTitle" idx="1"/>
          </p:nvPr>
        </p:nvSpPr>
        <p:spPr>
          <a:xfrm>
            <a:off x="1382485" y="2829152"/>
            <a:ext cx="9144000" cy="1655762"/>
          </a:xfrm>
        </p:spPr>
        <p:txBody>
          <a:bodyPr>
            <a:normAutofit fontScale="92500"/>
          </a:bodyPr>
          <a:lstStyle/>
          <a:p>
            <a:r>
              <a:rPr lang="en-IN" sz="4000" b="1" dirty="0">
                <a:effectLst/>
                <a:latin typeface="Arial" panose="020B0604020202020204" pitchFamily="34" charset="0"/>
                <a:ea typeface="Aptos" panose="020B0004020202020204" pitchFamily="34" charset="0"/>
              </a:rPr>
              <a:t>Early Stage PCOS </a:t>
            </a:r>
            <a:r>
              <a:rPr lang="en-IN" sz="4000" b="1" dirty="0" err="1">
                <a:latin typeface="Arial" panose="020B0604020202020204" pitchFamily="34" charset="0"/>
                <a:ea typeface="Aptos" panose="020B0004020202020204" pitchFamily="34" charset="0"/>
              </a:rPr>
              <a:t>ANALY</a:t>
            </a:r>
            <a:r>
              <a:rPr lang="en-IN" sz="4000" b="1" dirty="0" err="1">
                <a:effectLst/>
                <a:latin typeface="Arial" panose="020B0604020202020204" pitchFamily="34" charset="0"/>
                <a:ea typeface="Aptos" panose="020B0004020202020204" pitchFamily="34" charset="0"/>
              </a:rPr>
              <a:t>sis</a:t>
            </a:r>
            <a:r>
              <a:rPr lang="en-IN" sz="4000" b="1" dirty="0">
                <a:effectLst/>
                <a:latin typeface="Arial" panose="020B0604020202020204" pitchFamily="34" charset="0"/>
                <a:ea typeface="Aptos" panose="020B0004020202020204" pitchFamily="34" charset="0"/>
              </a:rPr>
              <a:t> and </a:t>
            </a:r>
            <a:r>
              <a:rPr lang="en-IN" sz="4000" b="1" dirty="0">
                <a:latin typeface="Arial" panose="020B0604020202020204" pitchFamily="34" charset="0"/>
                <a:ea typeface="Aptos" panose="020B0004020202020204" pitchFamily="34" charset="0"/>
              </a:rPr>
              <a:t>DETECTING RELATED COMORBIDITIES</a:t>
            </a:r>
            <a:endParaRPr lang="en-IN" sz="4000" b="1" dirty="0"/>
          </a:p>
        </p:txBody>
      </p:sp>
    </p:spTree>
    <p:extLst>
      <p:ext uri="{BB962C8B-B14F-4D97-AF65-F5344CB8AC3E}">
        <p14:creationId xmlns:p14="http://schemas.microsoft.com/office/powerpoint/2010/main" val="137336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F940-0165-8303-F7EA-954233FCBE52}"/>
              </a:ext>
            </a:extLst>
          </p:cNvPr>
          <p:cNvSpPr>
            <a:spLocks noGrp="1"/>
          </p:cNvSpPr>
          <p:nvPr>
            <p:ph type="title"/>
          </p:nvPr>
        </p:nvSpPr>
        <p:spPr>
          <a:xfrm>
            <a:off x="959896" y="960814"/>
            <a:ext cx="2732249" cy="4912936"/>
          </a:xfrm>
        </p:spPr>
        <p:txBody>
          <a:bodyPr anchor="b">
            <a:normAutofit/>
          </a:bodyPr>
          <a:lstStyle/>
          <a:p>
            <a:pPr algn="r"/>
            <a:r>
              <a:rPr lang="en-IN" sz="3400" b="1">
                <a:solidFill>
                  <a:schemeClr val="bg1"/>
                </a:solidFill>
              </a:rPr>
              <a:t>REFERENCES:</a:t>
            </a:r>
          </a:p>
        </p:txBody>
      </p:sp>
      <p:sp>
        <p:nvSpPr>
          <p:cNvPr id="3" name="Content Placeholder 2">
            <a:extLst>
              <a:ext uri="{FF2B5EF4-FFF2-40B4-BE49-F238E27FC236}">
                <a16:creationId xmlns:a16="http://schemas.microsoft.com/office/drawing/2014/main" id="{95F81D01-6006-269E-FDAA-1B3B1B76153E}"/>
              </a:ext>
            </a:extLst>
          </p:cNvPr>
          <p:cNvSpPr>
            <a:spLocks noGrp="1"/>
          </p:cNvSpPr>
          <p:nvPr>
            <p:ph idx="1"/>
          </p:nvPr>
        </p:nvSpPr>
        <p:spPr>
          <a:xfrm>
            <a:off x="4979078" y="960814"/>
            <a:ext cx="6247722" cy="4830385"/>
          </a:xfrm>
        </p:spPr>
        <p:txBody>
          <a:bodyPr anchor="ctr">
            <a:normAutofit/>
          </a:bodyPr>
          <a:lstStyle/>
          <a:p>
            <a:pPr marL="0" indent="0">
              <a:lnSpc>
                <a:spcPct val="110000"/>
              </a:lnSpc>
              <a:spcAft>
                <a:spcPts val="800"/>
              </a:spcAft>
              <a:buNone/>
              <a:tabLst>
                <a:tab pos="882650" algn="l"/>
              </a:tabLst>
            </a:pPr>
            <a:r>
              <a:rPr lang="en-IN" sz="1300" kern="100" dirty="0" err="1">
                <a:effectLst/>
                <a:latin typeface="Arial" panose="020B0604020202020204" pitchFamily="34" charset="0"/>
                <a:ea typeface="Aptos" panose="020B0004020202020204" pitchFamily="34" charset="0"/>
                <a:cs typeface="Times New Roman" panose="02020603050405020304" pitchFamily="18" charset="0"/>
              </a:rPr>
              <a:t>Amsy</a:t>
            </a:r>
            <a:r>
              <a:rPr lang="en-IN" sz="1300" kern="100" dirty="0">
                <a:effectLst/>
                <a:latin typeface="Arial" panose="020B0604020202020204" pitchFamily="34" charset="0"/>
                <a:ea typeface="Aptos" panose="020B0004020202020204" pitchFamily="34" charset="0"/>
                <a:cs typeface="Times New Roman" panose="02020603050405020304" pitchFamily="18" charset="0"/>
              </a:rPr>
              <a:t> Denny, Anita Raj, Ashi Ashok, C Maneesh Ram, and </a:t>
            </a:r>
            <a:r>
              <a:rPr lang="en-IN" sz="1300" kern="100" dirty="0" err="1">
                <a:effectLst/>
                <a:latin typeface="Arial" panose="020B0604020202020204" pitchFamily="34" charset="0"/>
                <a:ea typeface="Aptos" panose="020B0004020202020204" pitchFamily="34" charset="0"/>
                <a:cs typeface="Times New Roman" panose="02020603050405020304" pitchFamily="18" charset="0"/>
              </a:rPr>
              <a:t>Remya</a:t>
            </a:r>
            <a:r>
              <a:rPr lang="en-IN" sz="1300" kern="100" dirty="0">
                <a:effectLst/>
                <a:latin typeface="Arial" panose="020B0604020202020204" pitchFamily="34" charset="0"/>
                <a:ea typeface="Aptos" panose="020B0004020202020204" pitchFamily="34" charset="0"/>
                <a:cs typeface="Times New Roman" panose="02020603050405020304" pitchFamily="18" charset="0"/>
              </a:rPr>
              <a:t> George. Detection and prediction system for polycystic ovary syndrome (PCOS) using machine learning techniques. In TENCON 2019 - 2019 IEEE Region 10 Conference (TENCON).</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tabLst>
                <a:tab pos="882650" algn="l"/>
              </a:tabLst>
            </a:pPr>
            <a:r>
              <a:rPr lang="en-IN" sz="1300" kern="100" dirty="0" err="1">
                <a:effectLst/>
                <a:latin typeface="Arial" panose="020B0604020202020204" pitchFamily="34" charset="0"/>
                <a:ea typeface="Aptos" panose="020B0004020202020204" pitchFamily="34" charset="0"/>
                <a:cs typeface="Times New Roman" panose="02020603050405020304" pitchFamily="18" charset="0"/>
              </a:rPr>
              <a:t>Palvi</a:t>
            </a:r>
            <a:r>
              <a:rPr lang="en-IN" sz="1300" kern="100" dirty="0">
                <a:effectLst/>
                <a:latin typeface="Arial" panose="020B0604020202020204" pitchFamily="34" charset="0"/>
                <a:ea typeface="Aptos" panose="020B0004020202020204" pitchFamily="34" charset="0"/>
                <a:cs typeface="Times New Roman" panose="02020603050405020304" pitchFamily="18" charset="0"/>
              </a:rPr>
              <a:t> Soni and Shevat </a:t>
            </a:r>
            <a:r>
              <a:rPr lang="en-IN" sz="1300" kern="100" dirty="0" err="1">
                <a:effectLst/>
                <a:latin typeface="Arial" panose="020B0604020202020204" pitchFamily="34" charset="0"/>
                <a:ea typeface="Aptos" panose="020B0004020202020204" pitchFamily="34" charset="0"/>
                <a:cs typeface="Times New Roman" panose="02020603050405020304" pitchFamily="18" charset="0"/>
              </a:rPr>
              <a:t>Vashisht</a:t>
            </a:r>
            <a:r>
              <a:rPr lang="en-IN" sz="1300" kern="100" dirty="0">
                <a:effectLst/>
                <a:latin typeface="Arial" panose="020B0604020202020204" pitchFamily="34" charset="0"/>
                <a:ea typeface="Aptos" panose="020B0004020202020204" pitchFamily="34" charset="0"/>
                <a:cs typeface="Times New Roman" panose="02020603050405020304" pitchFamily="18" charset="0"/>
              </a:rPr>
              <a:t>. Exploration on polycystic ovarian syndrome and data mining techniques. In 2018 3rd International Conference on Communication and Electronics Systems (ICCES).</a:t>
            </a:r>
          </a:p>
          <a:p>
            <a:pPr marL="0" indent="0">
              <a:lnSpc>
                <a:spcPct val="110000"/>
              </a:lnSpc>
              <a:spcAft>
                <a:spcPts val="800"/>
              </a:spcAft>
              <a:buNone/>
              <a:tabLst>
                <a:tab pos="882650" algn="l"/>
              </a:tabLst>
            </a:pPr>
            <a:r>
              <a:rPr lang="en-GB" sz="1300" kern="150" dirty="0">
                <a:solidFill>
                  <a:srgbClr val="0563C1"/>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hlinkClick r:id="rId2"/>
              </a:rPr>
              <a:t>https://pubmed.ncbi.nlm.nih.gov/38779261</a:t>
            </a:r>
            <a:r>
              <a:rPr lang="en-GB" sz="1300" kern="150" dirty="0">
                <a:solidFill>
                  <a:srgbClr val="0563C1"/>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hlinkClick r:id="rId2"/>
              </a:rPr>
              <a:t>/</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buNone/>
            </a:pPr>
            <a:r>
              <a:rPr lang="en-IN" sz="1300" u="sng" kern="100" dirty="0">
                <a:effectLst/>
                <a:latin typeface="Arial" panose="020B0604020202020204" pitchFamily="34" charset="0"/>
                <a:ea typeface="Aptos" panose="020B0004020202020204" pitchFamily="34" charset="0"/>
                <a:cs typeface="Times New Roman" panose="02020603050405020304" pitchFamily="18" charset="0"/>
                <a:hlinkClick r:id="rId3"/>
              </a:rPr>
              <a:t>https://pmc.ncbi.nlm.nih.gov/articles/PMC10137609/#abstract1</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tabLst>
                <a:tab pos="882650" algn="l"/>
              </a:tabLst>
            </a:pPr>
            <a:r>
              <a:rPr lang="en-IN" sz="1300" u="sng" kern="100" dirty="0">
                <a:effectLst/>
                <a:latin typeface="Arial" panose="020B0604020202020204" pitchFamily="34" charset="0"/>
                <a:ea typeface="Aptos" panose="020B0004020202020204" pitchFamily="34" charset="0"/>
                <a:cs typeface="Times New Roman" panose="02020603050405020304" pitchFamily="18" charset="0"/>
                <a:hlinkClick r:id="rId4"/>
              </a:rPr>
              <a:t>https://www.nhs.uk/conditions/polycystic-ovary-syndrome-pcos/</a:t>
            </a:r>
            <a:r>
              <a:rPr lang="en-IN" sz="1300" u="sng" kern="100" dirty="0">
                <a:latin typeface="Aptos" panose="020B0004020202020204" pitchFamily="34" charset="0"/>
                <a:ea typeface="Aptos" panose="020B0004020202020204" pitchFamily="34" charset="0"/>
                <a:cs typeface="Times New Roman" panose="02020603050405020304" pitchFamily="18" charset="0"/>
              </a:rPr>
              <a:t> </a:t>
            </a:r>
          </a:p>
          <a:p>
            <a:pPr marL="0" indent="0">
              <a:lnSpc>
                <a:spcPct val="110000"/>
              </a:lnSpc>
              <a:spcAft>
                <a:spcPts val="800"/>
              </a:spcAft>
              <a:buNone/>
              <a:tabLst>
                <a:tab pos="882650" algn="l"/>
              </a:tabLst>
            </a:pPr>
            <a:r>
              <a:rPr lang="en-GB" sz="1300" kern="150" dirty="0">
                <a:solidFill>
                  <a:srgbClr val="0563C1"/>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hlinkClick r:id="rId5"/>
              </a:rPr>
              <a:t>https://bjgp.org/content/70/694/e322</a:t>
            </a:r>
            <a:endParaRPr lang="en-GB" sz="1300" kern="15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10000"/>
              </a:lnSpc>
              <a:spcAft>
                <a:spcPts val="800"/>
              </a:spcAft>
              <a:buNone/>
              <a:tabLst>
                <a:tab pos="882650" algn="l"/>
              </a:tabLst>
            </a:pP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6112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C3FBCAE-3990-D9A3-FED6-C7E94017839F}"/>
              </a:ext>
            </a:extLst>
          </p:cNvPr>
          <p:cNvGraphicFramePr>
            <a:graphicFrameLocks noGrp="1"/>
          </p:cNvGraphicFramePr>
          <p:nvPr>
            <p:ph idx="1"/>
            <p:extLst>
              <p:ext uri="{D42A27DB-BD31-4B8C-83A1-F6EECF244321}">
                <p14:modId xmlns:p14="http://schemas.microsoft.com/office/powerpoint/2010/main" val="4188017830"/>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50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68B9-033E-9F50-2384-C7EBE056C5F6}"/>
              </a:ext>
            </a:extLst>
          </p:cNvPr>
          <p:cNvSpPr>
            <a:spLocks noGrp="1"/>
          </p:cNvSpPr>
          <p:nvPr>
            <p:ph type="title"/>
          </p:nvPr>
        </p:nvSpPr>
        <p:spPr>
          <a:xfrm>
            <a:off x="959896" y="960814"/>
            <a:ext cx="2732249" cy="4912936"/>
          </a:xfrm>
        </p:spPr>
        <p:txBody>
          <a:bodyPr anchor="b">
            <a:normAutofit/>
          </a:bodyPr>
          <a:lstStyle/>
          <a:p>
            <a:pPr algn="r"/>
            <a:r>
              <a:rPr lang="en-IN" sz="4000" b="1" dirty="0">
                <a:solidFill>
                  <a:schemeClr val="bg1"/>
                </a:solidFill>
              </a:rPr>
              <a:t>PROJECT OVERVIEW:</a:t>
            </a:r>
          </a:p>
        </p:txBody>
      </p:sp>
      <p:sp>
        <p:nvSpPr>
          <p:cNvPr id="3" name="Content Placeholder 2">
            <a:extLst>
              <a:ext uri="{FF2B5EF4-FFF2-40B4-BE49-F238E27FC236}">
                <a16:creationId xmlns:a16="http://schemas.microsoft.com/office/drawing/2014/main" id="{7FF8AA34-070D-FF8F-FED9-DEE7AF182148}"/>
              </a:ext>
            </a:extLst>
          </p:cNvPr>
          <p:cNvSpPr>
            <a:spLocks noGrp="1"/>
          </p:cNvSpPr>
          <p:nvPr>
            <p:ph idx="1"/>
          </p:nvPr>
        </p:nvSpPr>
        <p:spPr>
          <a:xfrm>
            <a:off x="4979078" y="960814"/>
            <a:ext cx="6247722" cy="4830385"/>
          </a:xfrm>
        </p:spPr>
        <p:txBody>
          <a:bodyPr anchor="ctr">
            <a:normAutofit/>
          </a:bodyPr>
          <a:lstStyle/>
          <a:p>
            <a:pPr marL="0" indent="0">
              <a:spcAft>
                <a:spcPts val="800"/>
              </a:spcAft>
              <a:buNone/>
            </a:pPr>
            <a:r>
              <a:rPr lang="en-IN" sz="1800" kern="100" dirty="0">
                <a:effectLst/>
                <a:latin typeface="Arial" panose="020B0604020202020204" pitchFamily="34" charset="0"/>
                <a:ea typeface="Aptos" panose="020B0004020202020204" pitchFamily="34" charset="0"/>
                <a:cs typeface="Times New Roman" panose="02020603050405020304" pitchFamily="18" charset="0"/>
              </a:rPr>
              <a:t>Polycystic Ovary Syndrome(PCOS) is one of the most common disorder growing among women worldwide. Researchers have implemented various techniques to diagnose PCOS at an early stage. One of the primary diagnostic criteria includes examination of ovaries seen by ultrasound images in terms of number, size, and follicle distribution inside the ovary. This process includes manual tracing and follicle counting on the ultrasound images to decide </a:t>
            </a:r>
            <a:r>
              <a:rPr lang="en-IN" sz="1800" dirty="0">
                <a:effectLst/>
                <a:latin typeface="Arial" panose="020B0604020202020204" pitchFamily="34" charset="0"/>
                <a:ea typeface="Aptos" panose="020B0004020202020204" pitchFamily="34" charset="0"/>
              </a:rPr>
              <a:t>PCOS.</a:t>
            </a:r>
            <a:endParaRPr lang="en-IN" sz="1800" dirty="0"/>
          </a:p>
        </p:txBody>
      </p:sp>
    </p:spTree>
    <p:extLst>
      <p:ext uri="{BB962C8B-B14F-4D97-AF65-F5344CB8AC3E}">
        <p14:creationId xmlns:p14="http://schemas.microsoft.com/office/powerpoint/2010/main" val="23504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3FE8F-9B9D-4CD5-6E94-494C8320CC94}"/>
              </a:ext>
            </a:extLst>
          </p:cNvPr>
          <p:cNvSpPr>
            <a:spLocks noGrp="1"/>
          </p:cNvSpPr>
          <p:nvPr>
            <p:ph idx="1"/>
          </p:nvPr>
        </p:nvSpPr>
        <p:spPr>
          <a:xfrm>
            <a:off x="4979078" y="960814"/>
            <a:ext cx="6247722" cy="4830385"/>
          </a:xfrm>
        </p:spPr>
        <p:txBody>
          <a:bodyPr anchor="ctr">
            <a:normAutofit fontScale="70000" lnSpcReduction="20000"/>
          </a:bodyPr>
          <a:lstStyle/>
          <a:p>
            <a:pPr>
              <a:lnSpc>
                <a:spcPct val="115000"/>
              </a:lnSpc>
              <a:spcAft>
                <a:spcPts val="800"/>
              </a:spcAft>
            </a:pPr>
            <a:r>
              <a:rPr lang="en-GB" sz="1800" kern="150" dirty="0">
                <a:effectLst/>
                <a:latin typeface="Arial" panose="020B0604020202020204" pitchFamily="34" charset="0"/>
                <a:ea typeface="Calibri" panose="020F0502020204030204" pitchFamily="34" charset="0"/>
                <a:cs typeface="Arial" panose="020B0604020202020204" pitchFamily="34" charset="0"/>
              </a:rPr>
              <a:t>As stated in a research paper by NIH (</a:t>
            </a:r>
            <a:r>
              <a:rPr lang="en-GB" sz="1800" kern="150" dirty="0" err="1">
                <a:effectLst/>
                <a:latin typeface="Arial" panose="020B0604020202020204" pitchFamily="34" charset="0"/>
                <a:ea typeface="Calibri" panose="020F0502020204030204" pitchFamily="34" charset="0"/>
                <a:cs typeface="Arial" panose="020B0604020202020204" pitchFamily="34" charset="0"/>
              </a:rPr>
              <a:t>pubmed</a:t>
            </a:r>
            <a:r>
              <a:rPr lang="en-GB" sz="1800" kern="150" dirty="0">
                <a:effectLst/>
                <a:latin typeface="Arial" panose="020B0604020202020204" pitchFamily="34" charset="0"/>
                <a:ea typeface="Calibri" panose="020F0502020204030204" pitchFamily="34" charset="0"/>
                <a:cs typeface="Arial" panose="020B0604020202020204" pitchFamily="34" charset="0"/>
              </a:rPr>
              <a:t> on 22 April 2024) that early detection of PCOS is crucial as it leads to long term effects on metabolic and reproductive health. PCOS also causes other comorbidities like, cardiac diseases, metabolic syndromes, resistance to insulin, infertility, and many more. According NHS diagnosis criteria we have three main symptoms. Any patient who’s suffering from at least two symptoms are give proper PCOS treatment. Those symptoms are: irregular periods, high level of testosterone, and ovarian cysts.</a:t>
            </a:r>
            <a:r>
              <a:rPr lang="en-GB" sz="1800" kern="15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r>
              <a:rPr lang="en-GB" sz="1800" kern="150" dirty="0">
                <a:effectLst/>
                <a:latin typeface="Arial" panose="020B0604020202020204" pitchFamily="34" charset="0"/>
                <a:ea typeface="Calibri" panose="020F0502020204030204" pitchFamily="34" charset="0"/>
                <a:cs typeface="Arial" panose="020B0604020202020204" pitchFamily="34" charset="0"/>
              </a:rPr>
              <a:t>According to the NHS website: It’s difficult to know exactly how many women have PCOS, but it’s thought to be very common, affecting about 1 in every 5 women in the UK. </a:t>
            </a:r>
          </a:p>
          <a:p>
            <a:pPr>
              <a:lnSpc>
                <a:spcPct val="115000"/>
              </a:lnSpc>
              <a:spcAft>
                <a:spcPts val="800"/>
              </a:spcAft>
            </a:pPr>
            <a:r>
              <a:rPr lang="en-IN" sz="1900" kern="100" dirty="0">
                <a:effectLst/>
                <a:latin typeface="Arial" panose="020B0604020202020204" pitchFamily="34" charset="0"/>
                <a:ea typeface="Aptos" panose="020B0004020202020204" pitchFamily="34" charset="0"/>
                <a:cs typeface="Times New Roman" panose="02020603050405020304" pitchFamily="18" charset="0"/>
              </a:rPr>
              <a:t>[Soni and </a:t>
            </a:r>
            <a:r>
              <a:rPr lang="en-IN" sz="1900" kern="100" dirty="0" err="1">
                <a:effectLst/>
                <a:latin typeface="Arial" panose="020B0604020202020204" pitchFamily="34" charset="0"/>
                <a:ea typeface="Aptos" panose="020B0004020202020204" pitchFamily="34" charset="0"/>
                <a:cs typeface="Times New Roman" panose="02020603050405020304" pitchFamily="18" charset="0"/>
              </a:rPr>
              <a:t>Vashisht</a:t>
            </a:r>
            <a:r>
              <a:rPr lang="en-IN" sz="1900" kern="100" dirty="0">
                <a:effectLst/>
                <a:latin typeface="Arial" panose="020B0604020202020204" pitchFamily="34" charset="0"/>
                <a:ea typeface="Aptos" panose="020B0004020202020204" pitchFamily="34" charset="0"/>
                <a:cs typeface="Times New Roman" panose="02020603050405020304" pitchFamily="18" charset="0"/>
              </a:rPr>
              <a:t>, 2018] highlighted symptoms and many risks associated with PCOS, treatment convenient for PCOS, and many Data mining methods that can be used to detect the PCOS with high rate of accuracy. </a:t>
            </a:r>
            <a:endParaRPr lang="en-IN" sz="1900"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900" kern="100" dirty="0">
                <a:effectLst/>
                <a:latin typeface="Arial" panose="020B0604020202020204" pitchFamily="34" charset="0"/>
                <a:ea typeface="Aptos" panose="020B0004020202020204" pitchFamily="34" charset="0"/>
                <a:cs typeface="Times New Roman" panose="02020603050405020304" pitchFamily="18" charset="0"/>
              </a:rPr>
              <a:t>The time involving in clinical tests and scanning of ovary has become freight for PCOS patients. In order to counter this problem [Denny et al., 2019] proposed an system which will detect PCOS at an early stage.</a:t>
            </a:r>
            <a:endParaRPr lang="en-IN" sz="19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IN" sz="1500" dirty="0"/>
          </a:p>
        </p:txBody>
      </p:sp>
    </p:spTree>
    <p:extLst>
      <p:ext uri="{BB962C8B-B14F-4D97-AF65-F5344CB8AC3E}">
        <p14:creationId xmlns:p14="http://schemas.microsoft.com/office/powerpoint/2010/main" val="42668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47D04-FC13-3F51-ACCC-9AAB5054489F}"/>
              </a:ext>
            </a:extLst>
          </p:cNvPr>
          <p:cNvSpPr txBox="1"/>
          <p:nvPr/>
        </p:nvSpPr>
        <p:spPr>
          <a:xfrm>
            <a:off x="1818640" y="979468"/>
            <a:ext cx="8158480" cy="5878532"/>
          </a:xfrm>
          <a:prstGeom prst="rect">
            <a:avLst/>
          </a:prstGeom>
          <a:noFill/>
        </p:spPr>
        <p:txBody>
          <a:bodyPr wrap="square" rtlCol="0">
            <a:spAutoFit/>
          </a:bodyPr>
          <a:lstStyle/>
          <a:p>
            <a:r>
              <a:rPr lang="en-GB" sz="2000" kern="150" dirty="0">
                <a:effectLst/>
                <a:latin typeface="Arial" panose="020B0604020202020204" pitchFamily="34" charset="0"/>
                <a:ea typeface="Calibri" panose="020F0502020204030204" pitchFamily="34" charset="0"/>
                <a:cs typeface="Arial" panose="020B0604020202020204" pitchFamily="34" charset="0"/>
              </a:rPr>
              <a:t>While studying these overviews and research paper and keeping in mind I have included two research questions in my project. One is ‘Early stage PCOS analysis’ and another one is ‘Detecting related comorbidities’. Diagnosis can generally be accomplished with a careful history, physical examination, and basic laboratory testing, with ultrasonography or other imaging. Hyperandrogenism can be diagnosed clinically by the presence of excessive acne, androgenic alopecia, or hirsutism (terminal hair in a male-pattern distribution).I have included two data sets, one is having clinical data and related health comorbidities and other is ultrasonography imaging(for detecting polycystic ovary).</a:t>
            </a:r>
            <a:r>
              <a:rPr lang="en-GB" sz="2000" kern="150" dirty="0">
                <a:solidFill>
                  <a:srgbClr val="282828"/>
                </a:solidFill>
                <a:effectLst/>
                <a:latin typeface="Arial" panose="020B0604020202020204" pitchFamily="34" charset="0"/>
                <a:ea typeface="Calibri" panose="020F0502020204030204" pitchFamily="34" charset="0"/>
                <a:cs typeface="Arial" panose="020B0604020202020204" pitchFamily="34" charset="0"/>
              </a:rPr>
              <a:t> </a:t>
            </a:r>
          </a:p>
          <a:p>
            <a:r>
              <a:rPr lang="en-GB" sz="2000" kern="150" dirty="0">
                <a:effectLst/>
                <a:latin typeface="Arial" panose="020B0604020202020204" pitchFamily="34" charset="0"/>
                <a:ea typeface="Calibri" panose="020F0502020204030204" pitchFamily="34" charset="0"/>
                <a:cs typeface="Arial" panose="020B0604020202020204" pitchFamily="34" charset="0"/>
              </a:rPr>
              <a:t>A polycystic ovary is defined as an ovary containing 12 or more follicles (or 25 or more follicles using new ultrasound technology) measuring 2 to 9 mm in diameter or an ovary that has a volume of greater than 10 mL on ultrasonography. A single ovary meeting either or both of these definitions is sufficient for diagnosis of polycystic ovaries. </a:t>
            </a:r>
          </a:p>
          <a:p>
            <a:endParaRPr lang="en-GB"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6226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Pipette adding DNA sample to a petri dish">
            <a:extLst>
              <a:ext uri="{FF2B5EF4-FFF2-40B4-BE49-F238E27FC236}">
                <a16:creationId xmlns:a16="http://schemas.microsoft.com/office/drawing/2014/main" id="{3A9EC9C8-F9FA-0EEE-365E-853257BF72CB}"/>
              </a:ext>
            </a:extLst>
          </p:cNvPr>
          <p:cNvPicPr>
            <a:picLocks noChangeAspect="1"/>
          </p:cNvPicPr>
          <p:nvPr/>
        </p:nvPicPr>
        <p:blipFill>
          <a:blip r:embed="rId2"/>
          <a:srcRect r="18207"/>
          <a:stretch/>
        </p:blipFill>
        <p:spPr>
          <a:xfrm>
            <a:off x="1" y="10"/>
            <a:ext cx="7479157" cy="6857990"/>
          </a:xfrm>
          <a:prstGeom prst="rect">
            <a:avLst/>
          </a:prstGeom>
        </p:spPr>
      </p:pic>
      <p:sp>
        <p:nvSpPr>
          <p:cNvPr id="2" name="Title 1">
            <a:extLst>
              <a:ext uri="{FF2B5EF4-FFF2-40B4-BE49-F238E27FC236}">
                <a16:creationId xmlns:a16="http://schemas.microsoft.com/office/drawing/2014/main" id="{791E4AD2-A382-D164-C252-DD5490268AE9}"/>
              </a:ext>
            </a:extLst>
          </p:cNvPr>
          <p:cNvSpPr>
            <a:spLocks noGrp="1"/>
          </p:cNvSpPr>
          <p:nvPr>
            <p:ph type="title"/>
          </p:nvPr>
        </p:nvSpPr>
        <p:spPr>
          <a:xfrm>
            <a:off x="8196408" y="640831"/>
            <a:ext cx="3352128" cy="1573863"/>
          </a:xfrm>
        </p:spPr>
        <p:txBody>
          <a:bodyPr>
            <a:normAutofit/>
          </a:bodyPr>
          <a:lstStyle/>
          <a:p>
            <a:pPr algn="l"/>
            <a:r>
              <a:rPr lang="en-IN" b="1"/>
              <a:t>RESEARCH QUESTION?</a:t>
            </a:r>
          </a:p>
        </p:txBody>
      </p:sp>
      <p:sp>
        <p:nvSpPr>
          <p:cNvPr id="3" name="Content Placeholder 2">
            <a:extLst>
              <a:ext uri="{FF2B5EF4-FFF2-40B4-BE49-F238E27FC236}">
                <a16:creationId xmlns:a16="http://schemas.microsoft.com/office/drawing/2014/main" id="{C964AE9F-5888-C538-A2FB-20B92491AEB7}"/>
              </a:ext>
            </a:extLst>
          </p:cNvPr>
          <p:cNvSpPr>
            <a:spLocks noGrp="1"/>
          </p:cNvSpPr>
          <p:nvPr>
            <p:ph idx="1"/>
          </p:nvPr>
        </p:nvSpPr>
        <p:spPr>
          <a:xfrm>
            <a:off x="8196408" y="2367092"/>
            <a:ext cx="3352128" cy="3881309"/>
          </a:xfrm>
        </p:spPr>
        <p:txBody>
          <a:bodyPr>
            <a:normAutofit/>
          </a:bodyPr>
          <a:lstStyle/>
          <a:p>
            <a:pPr marL="0" indent="0">
              <a:spcAft>
                <a:spcPts val="800"/>
              </a:spcAft>
              <a:buNone/>
            </a:pPr>
            <a:endParaRPr lang="en-IN" sz="1800" b="1" kern="100" dirty="0">
              <a:effectLst/>
              <a:latin typeface="Arial" panose="020B0604020202020204" pitchFamily="34" charset="0"/>
              <a:ea typeface="Aptos" panose="020B0004020202020204" pitchFamily="34" charset="0"/>
              <a:cs typeface="Times New Roman" panose="02020603050405020304" pitchFamily="18" charset="0"/>
            </a:endParaRPr>
          </a:p>
          <a:p>
            <a:pPr marL="0" indent="0">
              <a:spcAft>
                <a:spcPts val="800"/>
              </a:spcAft>
              <a:buNone/>
            </a:pPr>
            <a:r>
              <a:rPr lang="en-IN" sz="1800" b="1" kern="100" dirty="0">
                <a:effectLst/>
                <a:latin typeface="Arial" panose="020B0604020202020204" pitchFamily="34" charset="0"/>
                <a:ea typeface="Aptos" panose="020B0004020202020204" pitchFamily="34" charset="0"/>
                <a:cs typeface="Times New Roman" panose="02020603050405020304" pitchFamily="18" charset="0"/>
              </a:rPr>
              <a:t>Which ML model will give best accuracy in detecting early stage PCOS and predicting related Comorbidities as well?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08723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57ABC-311E-4A5E-E92A-401C31A5D954}"/>
              </a:ext>
            </a:extLst>
          </p:cNvPr>
          <p:cNvSpPr>
            <a:spLocks noGrp="1"/>
          </p:cNvSpPr>
          <p:nvPr>
            <p:ph idx="1"/>
          </p:nvPr>
        </p:nvSpPr>
        <p:spPr>
          <a:xfrm>
            <a:off x="913773" y="2367092"/>
            <a:ext cx="7859565" cy="3424107"/>
          </a:xfrm>
        </p:spPr>
        <p:txBody>
          <a:bodyPr>
            <a:normAutofit/>
          </a:bodyPr>
          <a:lstStyle/>
          <a:p>
            <a:pPr marL="0" indent="0">
              <a:lnSpc>
                <a:spcPct val="110000"/>
              </a:lnSpc>
              <a:spcAft>
                <a:spcPts val="800"/>
              </a:spcAft>
              <a:buNone/>
            </a:pPr>
            <a:r>
              <a:rPr lang="en-IN" sz="1800" kern="100" dirty="0">
                <a:effectLst/>
                <a:latin typeface="Arial" panose="020B0604020202020204" pitchFamily="34" charset="0"/>
                <a:ea typeface="Aptos" panose="020B0004020202020204" pitchFamily="34" charset="0"/>
                <a:cs typeface="Times New Roman" panose="02020603050405020304" pitchFamily="18" charset="0"/>
              </a:rPr>
              <a:t>This project aims to develop a machine learning (ML)-based system to diagnose early-stage PCOS and detect associated comorbidities using clinical, biochemical, and imaging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800" kern="100" dirty="0">
                <a:latin typeface="Arial" panose="020B0604020202020204" pitchFamily="34" charset="0"/>
                <a:ea typeface="Aptos" panose="020B0004020202020204" pitchFamily="34" charset="0"/>
                <a:cs typeface="Times New Roman" panose="02020603050405020304" pitchFamily="18" charset="0"/>
              </a:rPr>
              <a:t>T</a:t>
            </a:r>
            <a:r>
              <a:rPr lang="en-IN" sz="1800" kern="100" dirty="0">
                <a:effectLst/>
                <a:latin typeface="Arial" panose="020B0604020202020204" pitchFamily="34" charset="0"/>
                <a:ea typeface="Aptos" panose="020B0004020202020204" pitchFamily="34" charset="0"/>
                <a:cs typeface="Times New Roman" panose="02020603050405020304" pitchFamily="18" charset="0"/>
              </a:rPr>
              <a:t>wo types of data needs to be collected. (1)Clinical Data which includes BMI and other hormonal data. (2)Biochemical Data which might be Ultrasound Images.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800" kern="100" dirty="0">
                <a:effectLst/>
                <a:latin typeface="Arial" panose="020B0604020202020204" pitchFamily="34" charset="0"/>
                <a:ea typeface="Aptos" panose="020B0004020202020204" pitchFamily="34" charset="0"/>
                <a:cs typeface="Times New Roman" panose="02020603050405020304" pitchFamily="18" charset="0"/>
              </a:rPr>
              <a:t>Data Preprocessing is performed to standardize data, Extract Features, Label data, Finding</a:t>
            </a:r>
            <a:r>
              <a:rPr lang="en-IN" sz="1800" kern="100" dirty="0">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rial" panose="020B0604020202020204" pitchFamily="34" charset="0"/>
                <a:ea typeface="Aptos" panose="020B0004020202020204" pitchFamily="34" charset="0"/>
              </a:rPr>
              <a:t>missing values. </a:t>
            </a:r>
            <a:endParaRPr lang="en-IN" sz="1800" dirty="0"/>
          </a:p>
        </p:txBody>
      </p:sp>
    </p:spTree>
    <p:extLst>
      <p:ext uri="{BB962C8B-B14F-4D97-AF65-F5344CB8AC3E}">
        <p14:creationId xmlns:p14="http://schemas.microsoft.com/office/powerpoint/2010/main" val="108948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Chemical formulas are written on paper">
            <a:extLst>
              <a:ext uri="{FF2B5EF4-FFF2-40B4-BE49-F238E27FC236}">
                <a16:creationId xmlns:a16="http://schemas.microsoft.com/office/drawing/2014/main" id="{1482035D-0BC1-E695-9195-3FA168864CB7}"/>
              </a:ext>
            </a:extLst>
          </p:cNvPr>
          <p:cNvPicPr>
            <a:picLocks noChangeAspect="1"/>
          </p:cNvPicPr>
          <p:nvPr/>
        </p:nvPicPr>
        <p:blipFill>
          <a:blip r:embed="rId2"/>
          <a:srcRect l="33266" r="33722"/>
          <a:stretch/>
        </p:blipFill>
        <p:spPr>
          <a:xfrm>
            <a:off x="20" y="10"/>
            <a:ext cx="4024741" cy="6857990"/>
          </a:xfrm>
          <a:prstGeom prst="rect">
            <a:avLst/>
          </a:prstGeom>
        </p:spPr>
      </p:pic>
      <p:sp>
        <p:nvSpPr>
          <p:cNvPr id="3" name="Content Placeholder 2">
            <a:extLst>
              <a:ext uri="{FF2B5EF4-FFF2-40B4-BE49-F238E27FC236}">
                <a16:creationId xmlns:a16="http://schemas.microsoft.com/office/drawing/2014/main" id="{794E02A6-0194-6DF5-2D31-C0F0DD282458}"/>
              </a:ext>
            </a:extLst>
          </p:cNvPr>
          <p:cNvSpPr>
            <a:spLocks noGrp="1"/>
          </p:cNvSpPr>
          <p:nvPr>
            <p:ph idx="1"/>
          </p:nvPr>
        </p:nvSpPr>
        <p:spPr>
          <a:xfrm>
            <a:off x="4465048" y="2367092"/>
            <a:ext cx="6672887" cy="3424107"/>
          </a:xfrm>
        </p:spPr>
        <p:txBody>
          <a:bodyPr>
            <a:normAutofit/>
          </a:bodyPr>
          <a:lstStyle/>
          <a:p>
            <a:pPr marL="0" indent="0">
              <a:lnSpc>
                <a:spcPct val="110000"/>
              </a:lnSpc>
              <a:spcAft>
                <a:spcPts val="800"/>
              </a:spcAft>
              <a:buNone/>
            </a:pPr>
            <a:r>
              <a:rPr lang="en-IN" sz="1600" kern="100" dirty="0">
                <a:effectLst/>
                <a:latin typeface="Arial" panose="020B0604020202020204" pitchFamily="34" charset="0"/>
                <a:ea typeface="Aptos" panose="020B0004020202020204" pitchFamily="34" charset="0"/>
                <a:cs typeface="Times New Roman" panose="02020603050405020304" pitchFamily="18" charset="0"/>
              </a:rPr>
              <a:t>Exploratory Data Analysis(EDA) is performed to Distribute the data. Also we can find correlation between the attributes which will be useful in detecting PCOS and also identifying any patterns. Then we will be applying ML model. Training and testing various ML algorithms (Random Forest, SVM, Neural Networks) and Optimizing hyperparameters for accuracy improvement. Identifying risks for diabetes, hypertension, and metabolic disorders. Using correlation analysis and predictive modelling. Then comes validation and deployment</a:t>
            </a:r>
            <a:r>
              <a:rPr lang="en-IN" sz="1600" kern="100" dirty="0">
                <a:latin typeface="Aptos" panose="020B0004020202020204" pitchFamily="34" charset="0"/>
                <a:ea typeface="Aptos" panose="020B0004020202020204" pitchFamily="34" charset="0"/>
                <a:cs typeface="Times New Roman" panose="02020603050405020304" pitchFamily="18" charset="0"/>
              </a:rPr>
              <a:t> </a:t>
            </a:r>
            <a:r>
              <a:rPr lang="en-IN" sz="1600" kern="100" dirty="0">
                <a:effectLst/>
                <a:latin typeface="Arial" panose="020B0604020202020204" pitchFamily="34" charset="0"/>
                <a:ea typeface="Aptos" panose="020B0004020202020204" pitchFamily="34" charset="0"/>
                <a:cs typeface="Times New Roman" panose="02020603050405020304" pitchFamily="18" charset="0"/>
              </a:rPr>
              <a:t>of results.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IN" sz="1600" dirty="0"/>
          </a:p>
        </p:txBody>
      </p:sp>
    </p:spTree>
    <p:extLst>
      <p:ext uri="{BB962C8B-B14F-4D97-AF65-F5344CB8AC3E}">
        <p14:creationId xmlns:p14="http://schemas.microsoft.com/office/powerpoint/2010/main" val="388508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0289-10CF-F044-2443-34A342B59B99}"/>
              </a:ext>
            </a:extLst>
          </p:cNvPr>
          <p:cNvSpPr>
            <a:spLocks noGrp="1"/>
          </p:cNvSpPr>
          <p:nvPr>
            <p:ph type="title"/>
          </p:nvPr>
        </p:nvSpPr>
        <p:spPr>
          <a:xfrm>
            <a:off x="641074" y="1314450"/>
            <a:ext cx="2844002" cy="3680244"/>
          </a:xfrm>
        </p:spPr>
        <p:txBody>
          <a:bodyPr>
            <a:normAutofit/>
          </a:bodyPr>
          <a:lstStyle/>
          <a:p>
            <a:pPr algn="l"/>
            <a:r>
              <a:rPr lang="en-IN" sz="4400" b="1"/>
              <a:t>                            PROJECT PLAN:</a:t>
            </a:r>
          </a:p>
        </p:txBody>
      </p:sp>
      <p:graphicFrame>
        <p:nvGraphicFramePr>
          <p:cNvPr id="4" name="Content Placeholder 3">
            <a:extLst>
              <a:ext uri="{FF2B5EF4-FFF2-40B4-BE49-F238E27FC236}">
                <a16:creationId xmlns:a16="http://schemas.microsoft.com/office/drawing/2014/main" id="{53F6F4CC-2397-17F0-711A-766C20869E89}"/>
              </a:ext>
            </a:extLst>
          </p:cNvPr>
          <p:cNvGraphicFramePr>
            <a:graphicFrameLocks noGrp="1"/>
          </p:cNvGraphicFramePr>
          <p:nvPr>
            <p:ph idx="1"/>
            <p:extLst>
              <p:ext uri="{D42A27DB-BD31-4B8C-83A1-F6EECF244321}">
                <p14:modId xmlns:p14="http://schemas.microsoft.com/office/powerpoint/2010/main" val="1634252331"/>
              </p:ext>
            </p:extLst>
          </p:nvPr>
        </p:nvGraphicFramePr>
        <p:xfrm>
          <a:off x="4126151" y="0"/>
          <a:ext cx="8065848" cy="6858000"/>
        </p:xfrm>
        <a:graphic>
          <a:graphicData uri="http://schemas.openxmlformats.org/drawingml/2006/table">
            <a:tbl>
              <a:tblPr firstRow="1" firstCol="1" bandRow="1">
                <a:tableStyleId>{5C22544A-7EE6-4342-B048-85BDC9FD1C3A}</a:tableStyleId>
              </a:tblPr>
              <a:tblGrid>
                <a:gridCol w="1606293">
                  <a:extLst>
                    <a:ext uri="{9D8B030D-6E8A-4147-A177-3AD203B41FA5}">
                      <a16:colId xmlns:a16="http://schemas.microsoft.com/office/drawing/2014/main" val="777930062"/>
                    </a:ext>
                  </a:extLst>
                </a:gridCol>
                <a:gridCol w="2055730">
                  <a:extLst>
                    <a:ext uri="{9D8B030D-6E8A-4147-A177-3AD203B41FA5}">
                      <a16:colId xmlns:a16="http://schemas.microsoft.com/office/drawing/2014/main" val="2044162474"/>
                    </a:ext>
                  </a:extLst>
                </a:gridCol>
                <a:gridCol w="1710671">
                  <a:extLst>
                    <a:ext uri="{9D8B030D-6E8A-4147-A177-3AD203B41FA5}">
                      <a16:colId xmlns:a16="http://schemas.microsoft.com/office/drawing/2014/main" val="847793523"/>
                    </a:ext>
                  </a:extLst>
                </a:gridCol>
                <a:gridCol w="1381574">
                  <a:extLst>
                    <a:ext uri="{9D8B030D-6E8A-4147-A177-3AD203B41FA5}">
                      <a16:colId xmlns:a16="http://schemas.microsoft.com/office/drawing/2014/main" val="4224724311"/>
                    </a:ext>
                  </a:extLst>
                </a:gridCol>
                <a:gridCol w="1311580">
                  <a:extLst>
                    <a:ext uri="{9D8B030D-6E8A-4147-A177-3AD203B41FA5}">
                      <a16:colId xmlns:a16="http://schemas.microsoft.com/office/drawing/2014/main" val="2237041345"/>
                    </a:ext>
                  </a:extLst>
                </a:gridCol>
              </a:tblGrid>
              <a:tr h="759674">
                <a:tc>
                  <a:txBody>
                    <a:bodyPr/>
                    <a:lstStyle/>
                    <a:p>
                      <a:pPr>
                        <a:lnSpc>
                          <a:spcPct val="115000"/>
                        </a:lnSpc>
                        <a:spcAft>
                          <a:spcPts val="800"/>
                        </a:spcAft>
                      </a:pPr>
                      <a:r>
                        <a:rPr lang="en-IN" sz="1000" kern="100">
                          <a:effectLst/>
                        </a:rPr>
                        <a:t>TASK 1</a:t>
                      </a:r>
                    </a:p>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TASK 2</a:t>
                      </a:r>
                    </a:p>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TASK 3</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TIMELINE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DEADLINE</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522643402"/>
                  </a:ext>
                </a:extLst>
              </a:tr>
              <a:tr h="1367392">
                <a:tc>
                  <a:txBody>
                    <a:bodyPr/>
                    <a:lstStyle/>
                    <a:p>
                      <a:pPr>
                        <a:lnSpc>
                          <a:spcPct val="115000"/>
                        </a:lnSpc>
                        <a:spcAft>
                          <a:spcPts val="800"/>
                        </a:spcAft>
                      </a:pPr>
                      <a:r>
                        <a:rPr lang="en-IN" sz="1000" kern="100">
                          <a:effectLst/>
                        </a:rPr>
                        <a:t>Literature Review(studying 2-3 papers selectively)</a:t>
                      </a:r>
                    </a:p>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Choosing second dataset(for detecting relate comorbidities)</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Preparing PDM plan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 February - 9 February</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10 February</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1164787128"/>
                  </a:ext>
                </a:extLst>
              </a:tr>
              <a:tr h="639159">
                <a:tc>
                  <a:txBody>
                    <a:bodyPr/>
                    <a:lstStyle/>
                    <a:p>
                      <a:pPr>
                        <a:lnSpc>
                          <a:spcPct val="115000"/>
                        </a:lnSpc>
                        <a:spcAft>
                          <a:spcPts val="800"/>
                        </a:spcAft>
                      </a:pPr>
                      <a:r>
                        <a:rPr lang="en-IN" sz="1000" kern="100">
                          <a:effectLst/>
                        </a:rPr>
                        <a:t>Data Loading(code)</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Looking into GitHub account</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Distribution Analysis</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11 February – 18 February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4205240236"/>
                  </a:ext>
                </a:extLst>
              </a:tr>
              <a:tr h="639159">
                <a:tc>
                  <a:txBody>
                    <a:bodyPr/>
                    <a:lstStyle/>
                    <a:p>
                      <a:pPr>
                        <a:lnSpc>
                          <a:spcPct val="115000"/>
                        </a:lnSpc>
                        <a:spcAft>
                          <a:spcPts val="800"/>
                        </a:spcAft>
                      </a:pPr>
                      <a:r>
                        <a:rPr lang="en-IN" sz="1000" kern="100">
                          <a:effectLst/>
                        </a:rPr>
                        <a:t>Data Cleaning</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Missing Analysis</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(Study Research papers as well)</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19 February – 28 February</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4021173249"/>
                  </a:ext>
                </a:extLst>
              </a:tr>
              <a:tr h="639159">
                <a:tc>
                  <a:txBody>
                    <a:bodyPr/>
                    <a:lstStyle/>
                    <a:p>
                      <a:pPr>
                        <a:lnSpc>
                          <a:spcPct val="115000"/>
                        </a:lnSpc>
                        <a:spcAft>
                          <a:spcPts val="800"/>
                        </a:spcAft>
                      </a:pPr>
                      <a:r>
                        <a:rPr lang="en-IN" sz="1000" kern="100" dirty="0">
                          <a:effectLst/>
                        </a:rPr>
                        <a:t>Data correlation Analysis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Train and test sets</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Pipeline</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dirty="0">
                          <a:effectLst/>
                        </a:rPr>
                        <a:t>1 March-15 March</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666720822"/>
                  </a:ext>
                </a:extLst>
              </a:tr>
              <a:tr h="639159">
                <a:tc>
                  <a:txBody>
                    <a:bodyPr/>
                    <a:lstStyle/>
                    <a:p>
                      <a:pPr>
                        <a:lnSpc>
                          <a:spcPct val="115000"/>
                        </a:lnSpc>
                        <a:spcAft>
                          <a:spcPts val="800"/>
                        </a:spcAft>
                      </a:pPr>
                      <a:r>
                        <a:rPr lang="en-IN" sz="1000" kern="100">
                          <a:effectLst/>
                        </a:rPr>
                        <a:t>Ethics preparation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Model implementation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Hyperparameter Tuning</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16 March – 31 March</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20 march Ethics Quiz</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1547548305"/>
                  </a:ext>
                </a:extLst>
              </a:tr>
              <a:tr h="639159">
                <a:tc>
                  <a:txBody>
                    <a:bodyPr/>
                    <a:lstStyle/>
                    <a:p>
                      <a:pPr>
                        <a:lnSpc>
                          <a:spcPct val="115000"/>
                        </a:lnSpc>
                        <a:spcAft>
                          <a:spcPts val="800"/>
                        </a:spcAft>
                      </a:pPr>
                      <a:r>
                        <a:rPr lang="en-IN" sz="1000" kern="100">
                          <a:effectLst/>
                        </a:rPr>
                        <a:t>Report Writing</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Report Writing</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Cross Checking Code and Repository</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1 April – 20 April</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571756353"/>
                  </a:ext>
                </a:extLst>
              </a:tr>
              <a:tr h="1535139">
                <a:tc>
                  <a:txBody>
                    <a:bodyPr/>
                    <a:lstStyle/>
                    <a:p>
                      <a:pPr>
                        <a:lnSpc>
                          <a:spcPct val="115000"/>
                        </a:lnSpc>
                        <a:spcAft>
                          <a:spcPts val="800"/>
                        </a:spcAft>
                      </a:pPr>
                      <a:r>
                        <a:rPr lang="en-IN" sz="1000" kern="100">
                          <a:effectLst/>
                        </a:rPr>
                        <a:t>Revising Project</a:t>
                      </a:r>
                    </a:p>
                    <a:p>
                      <a:pPr>
                        <a:lnSpc>
                          <a:spcPct val="115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Preparing for Viva</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Prepare for Viva</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a:effectLst/>
                        </a:rPr>
                        <a:t>21 April – 12 My</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tc>
                  <a:txBody>
                    <a:bodyPr/>
                    <a:lstStyle/>
                    <a:p>
                      <a:pPr>
                        <a:lnSpc>
                          <a:spcPct val="115000"/>
                        </a:lnSpc>
                        <a:spcAft>
                          <a:spcPts val="800"/>
                        </a:spcAft>
                      </a:pPr>
                      <a:r>
                        <a:rPr lang="en-IN" sz="1000" kern="100" dirty="0">
                          <a:effectLst/>
                        </a:rPr>
                        <a:t>29 April Final Project Report</a:t>
                      </a:r>
                    </a:p>
                    <a:p>
                      <a:pPr>
                        <a:lnSpc>
                          <a:spcPct val="115000"/>
                        </a:lnSpc>
                        <a:spcAft>
                          <a:spcPts val="800"/>
                        </a:spcAft>
                      </a:pPr>
                      <a:endParaRPr lang="en-IN" sz="1000" kern="100" dirty="0">
                        <a:effectLst/>
                      </a:endParaRPr>
                    </a:p>
                    <a:p>
                      <a:pPr>
                        <a:lnSpc>
                          <a:spcPct val="115000"/>
                        </a:lnSpc>
                        <a:spcAft>
                          <a:spcPts val="800"/>
                        </a:spcAft>
                      </a:pPr>
                      <a:r>
                        <a:rPr lang="en-IN" sz="1000" kern="100" dirty="0">
                          <a:effectLst/>
                        </a:rPr>
                        <a:t>13 May Viva</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6063" marR="36063" marT="0" marB="0"/>
                </a:tc>
                <a:extLst>
                  <a:ext uri="{0D108BD9-81ED-4DB2-BD59-A6C34878D82A}">
                    <a16:rowId xmlns:a16="http://schemas.microsoft.com/office/drawing/2014/main" val="605643691"/>
                  </a:ext>
                </a:extLst>
              </a:tr>
            </a:tbl>
          </a:graphicData>
        </a:graphic>
      </p:graphicFrame>
    </p:spTree>
    <p:extLst>
      <p:ext uri="{BB962C8B-B14F-4D97-AF65-F5344CB8AC3E}">
        <p14:creationId xmlns:p14="http://schemas.microsoft.com/office/powerpoint/2010/main" val="326171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E08F-937A-B388-A86D-4F8341773651}"/>
              </a:ext>
            </a:extLst>
          </p:cNvPr>
          <p:cNvSpPr>
            <a:spLocks noGrp="1"/>
          </p:cNvSpPr>
          <p:nvPr>
            <p:ph type="title"/>
          </p:nvPr>
        </p:nvSpPr>
        <p:spPr>
          <a:xfrm>
            <a:off x="959896" y="960814"/>
            <a:ext cx="2732249" cy="4912936"/>
          </a:xfrm>
        </p:spPr>
        <p:txBody>
          <a:bodyPr anchor="b">
            <a:normAutofit/>
          </a:bodyPr>
          <a:lstStyle/>
          <a:p>
            <a:pPr algn="r"/>
            <a:br>
              <a:rPr lang="en-IN" sz="2500" b="1" kern="100" dirty="0">
                <a:solidFill>
                  <a:schemeClr val="bg1"/>
                </a:solidFill>
                <a:effectLst/>
                <a:latin typeface="Arial" panose="020B0604020202020204" pitchFamily="34" charset="0"/>
                <a:ea typeface="Aptos" panose="020B0004020202020204" pitchFamily="34" charset="0"/>
                <a:cs typeface="Times New Roman" panose="02020603050405020304" pitchFamily="18" charset="0"/>
              </a:rPr>
            </a:br>
            <a:r>
              <a:rPr lang="en-IN" sz="2500" b="1" kern="100" dirty="0">
                <a:solidFill>
                  <a:schemeClr val="bg1"/>
                </a:solidFill>
                <a:effectLst/>
                <a:latin typeface="Arial" panose="020B0604020202020204" pitchFamily="34" charset="0"/>
                <a:ea typeface="Aptos" panose="020B0004020202020204" pitchFamily="34" charset="0"/>
                <a:cs typeface="Times New Roman" panose="02020603050405020304" pitchFamily="18" charset="0"/>
              </a:rPr>
              <a:t>DATA MANAGEMENT PLAN:</a:t>
            </a:r>
            <a:br>
              <a:rPr lang="en-IN" sz="2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IN" sz="2500" dirty="0">
              <a:solidFill>
                <a:schemeClr val="bg1"/>
              </a:solidFill>
            </a:endParaRPr>
          </a:p>
        </p:txBody>
      </p:sp>
      <p:sp>
        <p:nvSpPr>
          <p:cNvPr id="3" name="Content Placeholder 2">
            <a:extLst>
              <a:ext uri="{FF2B5EF4-FFF2-40B4-BE49-F238E27FC236}">
                <a16:creationId xmlns:a16="http://schemas.microsoft.com/office/drawing/2014/main" id="{7CE588C2-E50F-2CE0-0360-CB545B413F30}"/>
              </a:ext>
            </a:extLst>
          </p:cNvPr>
          <p:cNvSpPr>
            <a:spLocks noGrp="1"/>
          </p:cNvSpPr>
          <p:nvPr>
            <p:ph idx="1"/>
          </p:nvPr>
        </p:nvSpPr>
        <p:spPr>
          <a:xfrm>
            <a:off x="4979078" y="960814"/>
            <a:ext cx="6247722" cy="4830385"/>
          </a:xfrm>
        </p:spPr>
        <p:txBody>
          <a:bodyPr anchor="ctr">
            <a:normAutofit/>
          </a:bodyPr>
          <a:lstStyle/>
          <a:p>
            <a:pPr marL="0" indent="0">
              <a:lnSpc>
                <a:spcPct val="110000"/>
              </a:lnSpc>
              <a:spcAft>
                <a:spcPts val="800"/>
              </a:spcAft>
              <a:buNone/>
            </a:pPr>
            <a:r>
              <a:rPr lang="en-IN" sz="1100" kern="100" dirty="0">
                <a:effectLst/>
                <a:latin typeface="Arial" panose="020B0604020202020204" pitchFamily="34" charset="0"/>
                <a:ea typeface="Aptos" panose="020B0004020202020204" pitchFamily="34" charset="0"/>
                <a:cs typeface="Times New Roman" panose="02020603050405020304" pitchFamily="18" charset="0"/>
              </a:rPr>
              <a:t>Dataset 1 is clinical data about the patient including BMI(Body Mask Index), Menstrual information and hormonal data. I have taken dataset from Kaggle.</a:t>
            </a:r>
            <a:endParaRPr lang="en-IN" sz="1100" kern="100" dirty="0">
              <a:latin typeface="Arial" panose="020B06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100" u="sng" kern="100" dirty="0">
                <a:effectLst/>
                <a:latin typeface="Arial" panose="020B0604020202020204" pitchFamily="34" charset="0"/>
                <a:ea typeface="Aptos" panose="020B0004020202020204" pitchFamily="34" charset="0"/>
                <a:cs typeface="Times New Roman" panose="02020603050405020304" pitchFamily="18" charset="0"/>
                <a:hlinkClick r:id="rId2"/>
              </a:rPr>
              <a:t>https://www.kaggle.com/datasets/ayamoheddine/pcos-dataset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100" kern="100" dirty="0" err="1">
                <a:effectLst/>
                <a:latin typeface="Arial" panose="020B0604020202020204" pitchFamily="34" charset="0"/>
                <a:ea typeface="Aptos" panose="020B0004020202020204" pitchFamily="34" charset="0"/>
                <a:cs typeface="Times New Roman" panose="02020603050405020304" pitchFamily="18" charset="0"/>
              </a:rPr>
              <a:t>ThIS</a:t>
            </a:r>
            <a:r>
              <a:rPr lang="en-IN" sz="1100" kern="100" dirty="0">
                <a:effectLst/>
                <a:latin typeface="Arial" panose="020B0604020202020204" pitchFamily="34" charset="0"/>
                <a:ea typeface="Aptos" panose="020B0004020202020204" pitchFamily="34" charset="0"/>
                <a:cs typeface="Times New Roman" panose="02020603050405020304" pitchFamily="18" charset="0"/>
              </a:rPr>
              <a:t> data set IS of tabular format of size 86KB .</a:t>
            </a:r>
            <a:r>
              <a:rPr lang="en-IN" sz="1100" kern="100" dirty="0">
                <a:latin typeface="Aptos" panose="020B0004020202020204" pitchFamily="34" charset="0"/>
                <a:ea typeface="Aptos" panose="020B0004020202020204" pitchFamily="34" charset="0"/>
                <a:cs typeface="Times New Roman" panose="02020603050405020304" pitchFamily="18" charset="0"/>
              </a:rPr>
              <a:t> </a:t>
            </a:r>
            <a:r>
              <a:rPr lang="en-IN" sz="1100" kern="100" dirty="0">
                <a:effectLst/>
                <a:latin typeface="Arial" panose="020B0604020202020204" pitchFamily="34" charset="0"/>
                <a:ea typeface="Aptos" panose="020B0004020202020204" pitchFamily="34" charset="0"/>
                <a:cs typeface="Times New Roman" panose="02020603050405020304" pitchFamily="18" charset="0"/>
              </a:rPr>
              <a:t>Dataset ALSO INCLUDE biochemical data which is used to predict related comorbidities like hypertension, mantal illness, thyroid. I have chosen Ultrasound image  data of PCOS and Non PCOS patients.</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100" u="sng" kern="100" dirty="0">
                <a:effectLst/>
                <a:latin typeface="Arial" panose="020B0604020202020204" pitchFamily="34" charset="0"/>
                <a:ea typeface="Aptos" panose="020B0004020202020204" pitchFamily="34" charset="0"/>
                <a:cs typeface="Times New Roman" panose="02020603050405020304" pitchFamily="18" charset="0"/>
                <a:hlinkClick r:id="rId3"/>
              </a:rPr>
              <a:t>https://figshare.com/articles/dataset/PCOS_Dataset/27682557?file=50407062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spcAft>
                <a:spcPts val="800"/>
              </a:spcAft>
              <a:buNone/>
            </a:pPr>
            <a:r>
              <a:rPr lang="en-IN" sz="1100" kern="100" dirty="0">
                <a:effectLst/>
                <a:latin typeface="Arial" panose="020B0604020202020204" pitchFamily="34" charset="0"/>
                <a:ea typeface="Aptos" panose="020B0004020202020204" pitchFamily="34" charset="0"/>
                <a:cs typeface="Times New Roman" panose="02020603050405020304" pitchFamily="18" charset="0"/>
              </a:rPr>
              <a:t>This dataset is in form of images categorised under affected and non affected attributes3,81,651KB. The Datasets I have chosen ae UH ethical and are publicly available.</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IN" sz="1100" dirty="0"/>
          </a:p>
        </p:txBody>
      </p:sp>
    </p:spTree>
    <p:extLst>
      <p:ext uri="{BB962C8B-B14F-4D97-AF65-F5344CB8AC3E}">
        <p14:creationId xmlns:p14="http://schemas.microsoft.com/office/powerpoint/2010/main" val="11477323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E5B927A258DB4D800F653137A4C9EC" ma:contentTypeVersion="4" ma:contentTypeDescription="Create a new document." ma:contentTypeScope="" ma:versionID="ee882745c05f68abe1a98efa1dcd8566">
  <xsd:schema xmlns:xsd="http://www.w3.org/2001/XMLSchema" xmlns:xs="http://www.w3.org/2001/XMLSchema" xmlns:p="http://schemas.microsoft.com/office/2006/metadata/properties" xmlns:ns3="43b7c5c3-4fa7-49a2-8d78-e615788740bc" targetNamespace="http://schemas.microsoft.com/office/2006/metadata/properties" ma:root="true" ma:fieldsID="63679b95912e39b04febfed88fa8dc32" ns3:_="">
    <xsd:import namespace="43b7c5c3-4fa7-49a2-8d78-e615788740b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b7c5c3-4fa7-49a2-8d78-e615788740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26D2F9-C09C-4C84-8116-A083D0FF1315}">
  <ds:schemaRefs>
    <ds:schemaRef ds:uri="http://schemas.microsoft.com/sharepoint/v3/contenttype/forms"/>
  </ds:schemaRefs>
</ds:datastoreItem>
</file>

<file path=customXml/itemProps2.xml><?xml version="1.0" encoding="utf-8"?>
<ds:datastoreItem xmlns:ds="http://schemas.openxmlformats.org/officeDocument/2006/customXml" ds:itemID="{53AD25AE-B369-4703-893F-36A4446158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b7c5c3-4fa7-49a2-8d78-e61578874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45B84-66F1-4927-B2CF-09F12F848484}">
  <ds:schemaRefs>
    <ds:schemaRef ds:uri="http://purl.org/dc/terms/"/>
    <ds:schemaRef ds:uri="http://schemas.microsoft.com/office/2006/documentManagement/types"/>
    <ds:schemaRef ds:uri="http://schemas.microsoft.com/office/infopath/2007/PartnerControls"/>
    <ds:schemaRef ds:uri="http://purl.org/dc/dcmitype/"/>
    <ds:schemaRef ds:uri="http://purl.org/dc/elements/1.1/"/>
    <ds:schemaRef ds:uri="http://schemas.openxmlformats.org/package/2006/metadata/core-properties"/>
    <ds:schemaRef ds:uri="43b7c5c3-4fa7-49a2-8d78-e615788740b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94</TotalTime>
  <Words>1090</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Tw Cen MT</vt:lpstr>
      <vt:lpstr>Droplet</vt:lpstr>
      <vt:lpstr>PROJECT TITLE:</vt:lpstr>
      <vt:lpstr>PROJECT OVERVIEW:</vt:lpstr>
      <vt:lpstr>PowerPoint Presentation</vt:lpstr>
      <vt:lpstr>PowerPoint Presentation</vt:lpstr>
      <vt:lpstr>RESEARCH QUESTION?</vt:lpstr>
      <vt:lpstr>PowerPoint Presentation</vt:lpstr>
      <vt:lpstr>PowerPoint Presentation</vt:lpstr>
      <vt:lpstr>                            PROJECT PLAN:</vt:lpstr>
      <vt:lpstr> DATA MANAGEMENT PLAN: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Jat Babriya [Student-PECS]</dc:creator>
  <cp:lastModifiedBy>urmila sadhu</cp:lastModifiedBy>
  <cp:revision>3</cp:revision>
  <cp:lastPrinted>2025-02-12T00:52:02Z</cp:lastPrinted>
  <dcterms:created xsi:type="dcterms:W3CDTF">2025-02-12T00:10:26Z</dcterms:created>
  <dcterms:modified xsi:type="dcterms:W3CDTF">2025-03-05T22:11:36Z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0x010100A7E5B927A258DB4D800F653137A4C9EC</vt:lpwstr>
  </property>
</Properties>
</file>