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2" r:id="rId15"/>
    <p:sldId id="270" r:id="rId16"/>
    <p:sldId id="271" r:id="rId17"/>
  </p:sldIdLst>
  <p:sldSz cx="9144000" cy="5143500" type="screen16x9"/>
  <p:notesSz cx="6858000" cy="9144000"/>
  <p:embeddedFontLst>
    <p:embeddedFont>
      <p:font typeface="Albert Sans" panose="020B0604020202020204" charset="0"/>
      <p:regular r:id="rId19"/>
      <p:bold r:id="rId20"/>
      <p:italic r:id="rId21"/>
      <p:boldItalic r:id="rId22"/>
    </p:embeddedFont>
    <p:embeddedFont>
      <p:font typeface="Anaheim" panose="020B0604020202020204" charset="0"/>
      <p:regular r:id="rId23"/>
      <p:bold r:id="rId24"/>
    </p:embeddedFont>
    <p:embeddedFont>
      <p:font typeface="Assistant" pitchFamily="2" charset="-79"/>
      <p:regular r:id="rId25"/>
      <p:bold r:id="rId26"/>
    </p:embeddedFont>
    <p:embeddedFont>
      <p:font typeface="Bebas Neue" panose="020B0606020202050201" pitchFamily="34" charset="0"/>
      <p:regular r:id="rId27"/>
    </p:embeddedFont>
    <p:embeddedFont>
      <p:font typeface="Nunito Light" pitchFamily="2" charset="0"/>
      <p:regular r:id="rId28"/>
      <p: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683CEA-F874-42C5-A08D-90DB86AF8787}">
  <a:tblStyle styleId="{D4683CEA-F874-42C5-A08D-90DB86AF8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0FA9BDB-7FD0-4DF7-AA6F-2598F81BBB0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napToGrid="0">
      <p:cViewPr>
        <p:scale>
          <a:sx n="75" d="100"/>
          <a:sy n="75" d="100"/>
        </p:scale>
        <p:origin x="2270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b6570c08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b6570c08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B341534B-7E19-5039-C0AD-ACA522C1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54dda1946d_6_308:notes">
            <a:extLst>
              <a:ext uri="{FF2B5EF4-FFF2-40B4-BE49-F238E27FC236}">
                <a16:creationId xmlns:a16="http://schemas.microsoft.com/office/drawing/2014/main" id="{C7BE4EF5-1D48-6C1D-BBF5-BE1B634C9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54dda1946d_6_308:notes">
            <a:extLst>
              <a:ext uri="{FF2B5EF4-FFF2-40B4-BE49-F238E27FC236}">
                <a16:creationId xmlns:a16="http://schemas.microsoft.com/office/drawing/2014/main" id="{AC5A0D0C-1EEC-6303-818B-907EE5CFED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270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59675" y="1342975"/>
            <a:ext cx="68247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23675" y="3324725"/>
            <a:ext cx="569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59704" y="4415278"/>
            <a:ext cx="7161701" cy="766865"/>
          </a:xfrm>
          <a:custGeom>
            <a:avLst/>
            <a:gdLst/>
            <a:ahLst/>
            <a:cxnLst/>
            <a:rect l="l" t="t" r="r" b="b"/>
            <a:pathLst>
              <a:path w="151739" h="16248" extrusionOk="0">
                <a:moveTo>
                  <a:pt x="66082" y="0"/>
                </a:moveTo>
                <a:cubicBezTo>
                  <a:pt x="63985" y="0"/>
                  <a:pt x="61893" y="194"/>
                  <a:pt x="59823" y="624"/>
                </a:cubicBezTo>
                <a:cubicBezTo>
                  <a:pt x="54637" y="1696"/>
                  <a:pt x="49820" y="4218"/>
                  <a:pt x="44601" y="5139"/>
                </a:cubicBezTo>
                <a:cubicBezTo>
                  <a:pt x="42533" y="5503"/>
                  <a:pt x="40444" y="5608"/>
                  <a:pt x="38346" y="5608"/>
                </a:cubicBezTo>
                <a:cubicBezTo>
                  <a:pt x="35446" y="5608"/>
                  <a:pt x="32529" y="5407"/>
                  <a:pt x="29622" y="5407"/>
                </a:cubicBezTo>
                <a:cubicBezTo>
                  <a:pt x="28906" y="5407"/>
                  <a:pt x="28192" y="5419"/>
                  <a:pt x="27478" y="5449"/>
                </a:cubicBezTo>
                <a:cubicBezTo>
                  <a:pt x="17149" y="5885"/>
                  <a:pt x="7322" y="8842"/>
                  <a:pt x="0" y="16130"/>
                </a:cubicBezTo>
                <a:lnTo>
                  <a:pt x="151739" y="16248"/>
                </a:lnTo>
                <a:cubicBezTo>
                  <a:pt x="142318" y="10900"/>
                  <a:pt x="132333" y="5397"/>
                  <a:pt x="121516" y="5397"/>
                </a:cubicBezTo>
                <a:cubicBezTo>
                  <a:pt x="121387" y="5397"/>
                  <a:pt x="121258" y="5397"/>
                  <a:pt x="121128" y="5399"/>
                </a:cubicBezTo>
                <a:cubicBezTo>
                  <a:pt x="113996" y="5485"/>
                  <a:pt x="106950" y="8016"/>
                  <a:pt x="99890" y="8016"/>
                </a:cubicBezTo>
                <a:cubicBezTo>
                  <a:pt x="98665" y="8016"/>
                  <a:pt x="97440" y="7940"/>
                  <a:pt x="96214" y="7761"/>
                </a:cubicBezTo>
                <a:cubicBezTo>
                  <a:pt x="91958" y="7142"/>
                  <a:pt x="87987" y="5324"/>
                  <a:pt x="83966" y="3791"/>
                </a:cubicBezTo>
                <a:cubicBezTo>
                  <a:pt x="78251" y="1618"/>
                  <a:pt x="72148" y="0"/>
                  <a:pt x="660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92470" y="3957000"/>
            <a:ext cx="1972800" cy="1972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983250" y="-1006250"/>
            <a:ext cx="1899000" cy="1899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48793" y="9"/>
            <a:ext cx="1647752" cy="1778660"/>
          </a:xfrm>
          <a:custGeom>
            <a:avLst/>
            <a:gdLst/>
            <a:ahLst/>
            <a:cxnLst/>
            <a:rect l="l" t="t" r="r" b="b"/>
            <a:pathLst>
              <a:path w="53923" h="58207" extrusionOk="0">
                <a:moveTo>
                  <a:pt x="378" y="1"/>
                </a:moveTo>
                <a:cubicBezTo>
                  <a:pt x="1" y="2430"/>
                  <a:pt x="1098" y="5245"/>
                  <a:pt x="2992" y="6987"/>
                </a:cubicBezTo>
                <a:cubicBezTo>
                  <a:pt x="5823" y="9593"/>
                  <a:pt x="9744" y="10531"/>
                  <a:pt x="13312" y="11947"/>
                </a:cubicBezTo>
                <a:cubicBezTo>
                  <a:pt x="19621" y="14451"/>
                  <a:pt x="25476" y="19093"/>
                  <a:pt x="27571" y="25551"/>
                </a:cubicBezTo>
                <a:cubicBezTo>
                  <a:pt x="29070" y="30176"/>
                  <a:pt x="28551" y="35386"/>
                  <a:pt x="30729" y="39734"/>
                </a:cubicBezTo>
                <a:cubicBezTo>
                  <a:pt x="33234" y="44744"/>
                  <a:pt x="38712" y="47466"/>
                  <a:pt x="43998" y="49335"/>
                </a:cubicBezTo>
                <a:cubicBezTo>
                  <a:pt x="46244" y="50139"/>
                  <a:pt x="48564" y="50868"/>
                  <a:pt x="50508" y="52250"/>
                </a:cubicBezTo>
                <a:cubicBezTo>
                  <a:pt x="52333" y="53540"/>
                  <a:pt x="53811" y="55555"/>
                  <a:pt x="53915" y="57773"/>
                </a:cubicBezTo>
                <a:lnTo>
                  <a:pt x="53915" y="57773"/>
                </a:lnTo>
                <a:lnTo>
                  <a:pt x="53574" y="1"/>
                </a:lnTo>
                <a:close/>
                <a:moveTo>
                  <a:pt x="53915" y="57773"/>
                </a:moveTo>
                <a:lnTo>
                  <a:pt x="53917" y="58206"/>
                </a:lnTo>
                <a:cubicBezTo>
                  <a:pt x="53922" y="58061"/>
                  <a:pt x="53921" y="57917"/>
                  <a:pt x="53915" y="577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2829" y="0"/>
            <a:ext cx="3977458" cy="705827"/>
          </a:xfrm>
          <a:custGeom>
            <a:avLst/>
            <a:gdLst/>
            <a:ahLst/>
            <a:cxnLst/>
            <a:rect l="l" t="t" r="r" b="b"/>
            <a:pathLst>
              <a:path w="123399" h="21898" extrusionOk="0">
                <a:moveTo>
                  <a:pt x="1" y="0"/>
                </a:moveTo>
                <a:cubicBezTo>
                  <a:pt x="7417" y="9259"/>
                  <a:pt x="20028" y="12630"/>
                  <a:pt x="32089" y="12630"/>
                </a:cubicBezTo>
                <a:cubicBezTo>
                  <a:pt x="33572" y="12630"/>
                  <a:pt x="35046" y="12580"/>
                  <a:pt x="36501" y="12482"/>
                </a:cubicBezTo>
                <a:cubicBezTo>
                  <a:pt x="38486" y="12347"/>
                  <a:pt x="40505" y="12152"/>
                  <a:pt x="42499" y="12152"/>
                </a:cubicBezTo>
                <a:cubicBezTo>
                  <a:pt x="44460" y="12152"/>
                  <a:pt x="46397" y="12341"/>
                  <a:pt x="48254" y="12960"/>
                </a:cubicBezTo>
                <a:cubicBezTo>
                  <a:pt x="51195" y="13932"/>
                  <a:pt x="53683" y="15917"/>
                  <a:pt x="56355" y="17492"/>
                </a:cubicBezTo>
                <a:cubicBezTo>
                  <a:pt x="61346" y="20443"/>
                  <a:pt x="67131" y="21898"/>
                  <a:pt x="72922" y="21898"/>
                </a:cubicBezTo>
                <a:cubicBezTo>
                  <a:pt x="79922" y="21898"/>
                  <a:pt x="86932" y="19772"/>
                  <a:pt x="92562" y="15590"/>
                </a:cubicBezTo>
                <a:cubicBezTo>
                  <a:pt x="96566" y="12616"/>
                  <a:pt x="100034" y="8654"/>
                  <a:pt x="104784" y="7121"/>
                </a:cubicBezTo>
                <a:cubicBezTo>
                  <a:pt x="108093" y="6057"/>
                  <a:pt x="111662" y="6308"/>
                  <a:pt x="115105" y="5814"/>
                </a:cubicBezTo>
                <a:cubicBezTo>
                  <a:pt x="118548" y="5320"/>
                  <a:pt x="122092" y="3225"/>
                  <a:pt x="1233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496380" y="230455"/>
            <a:ext cx="838800" cy="83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0" y="3613925"/>
            <a:ext cx="1114225" cy="1529576"/>
          </a:xfrm>
          <a:custGeom>
            <a:avLst/>
            <a:gdLst/>
            <a:ahLst/>
            <a:cxnLst/>
            <a:rect l="l" t="t" r="r" b="b"/>
            <a:pathLst>
              <a:path w="35102" h="48187" extrusionOk="0">
                <a:moveTo>
                  <a:pt x="0" y="0"/>
                </a:moveTo>
                <a:lnTo>
                  <a:pt x="0" y="48187"/>
                </a:lnTo>
                <a:lnTo>
                  <a:pt x="35101" y="48187"/>
                </a:lnTo>
                <a:cubicBezTo>
                  <a:pt x="33769" y="42875"/>
                  <a:pt x="32437" y="38377"/>
                  <a:pt x="31105" y="33066"/>
                </a:cubicBezTo>
                <a:cubicBezTo>
                  <a:pt x="30167" y="29338"/>
                  <a:pt x="29229" y="25593"/>
                  <a:pt x="27788" y="22024"/>
                </a:cubicBezTo>
                <a:cubicBezTo>
                  <a:pt x="26825" y="19645"/>
                  <a:pt x="25652" y="17341"/>
                  <a:pt x="24270" y="15172"/>
                </a:cubicBezTo>
                <a:cubicBezTo>
                  <a:pt x="18866" y="6686"/>
                  <a:pt x="10062" y="34"/>
                  <a:pt x="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5400000">
            <a:off x="8013900" y="2961351"/>
            <a:ext cx="1130100" cy="113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8262175" y="3800525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/>
          <p:nvPr/>
        </p:nvSpPr>
        <p:spPr>
          <a:xfrm>
            <a:off x="0" y="4451775"/>
            <a:ext cx="6459909" cy="691718"/>
          </a:xfrm>
          <a:custGeom>
            <a:avLst/>
            <a:gdLst/>
            <a:ahLst/>
            <a:cxnLst/>
            <a:rect l="l" t="t" r="r" b="b"/>
            <a:pathLst>
              <a:path w="151739" h="16248" extrusionOk="0">
                <a:moveTo>
                  <a:pt x="66082" y="0"/>
                </a:moveTo>
                <a:cubicBezTo>
                  <a:pt x="63985" y="0"/>
                  <a:pt x="61893" y="194"/>
                  <a:pt x="59823" y="624"/>
                </a:cubicBezTo>
                <a:cubicBezTo>
                  <a:pt x="54637" y="1696"/>
                  <a:pt x="49820" y="4218"/>
                  <a:pt x="44601" y="5139"/>
                </a:cubicBezTo>
                <a:cubicBezTo>
                  <a:pt x="42533" y="5503"/>
                  <a:pt x="40444" y="5608"/>
                  <a:pt x="38346" y="5608"/>
                </a:cubicBezTo>
                <a:cubicBezTo>
                  <a:pt x="35446" y="5608"/>
                  <a:pt x="32529" y="5407"/>
                  <a:pt x="29622" y="5407"/>
                </a:cubicBezTo>
                <a:cubicBezTo>
                  <a:pt x="28906" y="5407"/>
                  <a:pt x="28192" y="5419"/>
                  <a:pt x="27478" y="5449"/>
                </a:cubicBezTo>
                <a:cubicBezTo>
                  <a:pt x="17149" y="5885"/>
                  <a:pt x="7322" y="8842"/>
                  <a:pt x="0" y="16130"/>
                </a:cubicBezTo>
                <a:lnTo>
                  <a:pt x="151739" y="16248"/>
                </a:lnTo>
                <a:cubicBezTo>
                  <a:pt x="142318" y="10900"/>
                  <a:pt x="132333" y="5397"/>
                  <a:pt x="121516" y="5397"/>
                </a:cubicBezTo>
                <a:cubicBezTo>
                  <a:pt x="121387" y="5397"/>
                  <a:pt x="121258" y="5397"/>
                  <a:pt x="121128" y="5399"/>
                </a:cubicBezTo>
                <a:cubicBezTo>
                  <a:pt x="113996" y="5485"/>
                  <a:pt x="106950" y="8016"/>
                  <a:pt x="99890" y="8016"/>
                </a:cubicBezTo>
                <a:cubicBezTo>
                  <a:pt x="98665" y="8016"/>
                  <a:pt x="97440" y="7940"/>
                  <a:pt x="96214" y="7761"/>
                </a:cubicBezTo>
                <a:cubicBezTo>
                  <a:pt x="91958" y="7142"/>
                  <a:pt x="87987" y="5324"/>
                  <a:pt x="83966" y="3791"/>
                </a:cubicBezTo>
                <a:cubicBezTo>
                  <a:pt x="78251" y="1618"/>
                  <a:pt x="72148" y="0"/>
                  <a:pt x="660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3896375" y="0"/>
            <a:ext cx="4959097" cy="880026"/>
          </a:xfrm>
          <a:custGeom>
            <a:avLst/>
            <a:gdLst/>
            <a:ahLst/>
            <a:cxnLst/>
            <a:rect l="l" t="t" r="r" b="b"/>
            <a:pathLst>
              <a:path w="123399" h="21898" extrusionOk="0">
                <a:moveTo>
                  <a:pt x="1" y="0"/>
                </a:moveTo>
                <a:cubicBezTo>
                  <a:pt x="7417" y="9259"/>
                  <a:pt x="20028" y="12630"/>
                  <a:pt x="32089" y="12630"/>
                </a:cubicBezTo>
                <a:cubicBezTo>
                  <a:pt x="33572" y="12630"/>
                  <a:pt x="35046" y="12580"/>
                  <a:pt x="36501" y="12482"/>
                </a:cubicBezTo>
                <a:cubicBezTo>
                  <a:pt x="38486" y="12347"/>
                  <a:pt x="40505" y="12152"/>
                  <a:pt x="42499" y="12152"/>
                </a:cubicBezTo>
                <a:cubicBezTo>
                  <a:pt x="44460" y="12152"/>
                  <a:pt x="46397" y="12341"/>
                  <a:pt x="48254" y="12960"/>
                </a:cubicBezTo>
                <a:cubicBezTo>
                  <a:pt x="51195" y="13932"/>
                  <a:pt x="53683" y="15917"/>
                  <a:pt x="56355" y="17492"/>
                </a:cubicBezTo>
                <a:cubicBezTo>
                  <a:pt x="61346" y="20443"/>
                  <a:pt x="67131" y="21898"/>
                  <a:pt x="72922" y="21898"/>
                </a:cubicBezTo>
                <a:cubicBezTo>
                  <a:pt x="79922" y="21898"/>
                  <a:pt x="86932" y="19772"/>
                  <a:pt x="92562" y="15590"/>
                </a:cubicBezTo>
                <a:cubicBezTo>
                  <a:pt x="96566" y="12616"/>
                  <a:pt x="100034" y="8654"/>
                  <a:pt x="104784" y="7121"/>
                </a:cubicBezTo>
                <a:cubicBezTo>
                  <a:pt x="108093" y="6057"/>
                  <a:pt x="111662" y="6308"/>
                  <a:pt x="115105" y="5814"/>
                </a:cubicBezTo>
                <a:cubicBezTo>
                  <a:pt x="118548" y="5320"/>
                  <a:pt x="122092" y="3225"/>
                  <a:pt x="12339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7"/>
          <p:cNvSpPr/>
          <p:nvPr/>
        </p:nvSpPr>
        <p:spPr>
          <a:xfrm>
            <a:off x="713225" y="3863550"/>
            <a:ext cx="1022400" cy="1022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 rot="-5400000">
            <a:off x="8284800" y="0"/>
            <a:ext cx="859200" cy="859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238800" y="214150"/>
            <a:ext cx="650700" cy="650700"/>
          </a:xfrm>
          <a:prstGeom prst="chord">
            <a:avLst>
              <a:gd name="adj1" fmla="val 5347883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713225" y="2141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7"/>
          <p:cNvSpPr/>
          <p:nvPr/>
        </p:nvSpPr>
        <p:spPr>
          <a:xfrm>
            <a:off x="8550200" y="4278650"/>
            <a:ext cx="650700" cy="650700"/>
          </a:xfrm>
          <a:prstGeom prst="chord">
            <a:avLst>
              <a:gd name="adj1" fmla="val 5347883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7"/>
          <p:cNvSpPr/>
          <p:nvPr/>
        </p:nvSpPr>
        <p:spPr>
          <a:xfrm>
            <a:off x="8105425" y="4278650"/>
            <a:ext cx="650700" cy="650700"/>
          </a:xfrm>
          <a:prstGeom prst="chord">
            <a:avLst>
              <a:gd name="adj1" fmla="val 5347883"/>
              <a:gd name="adj2" fmla="val 1620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4575600"/>
            <a:ext cx="5303657" cy="567908"/>
          </a:xfrm>
          <a:custGeom>
            <a:avLst/>
            <a:gdLst/>
            <a:ahLst/>
            <a:cxnLst/>
            <a:rect l="l" t="t" r="r" b="b"/>
            <a:pathLst>
              <a:path w="151739" h="16248" extrusionOk="0">
                <a:moveTo>
                  <a:pt x="66082" y="0"/>
                </a:moveTo>
                <a:cubicBezTo>
                  <a:pt x="63985" y="0"/>
                  <a:pt x="61893" y="194"/>
                  <a:pt x="59823" y="624"/>
                </a:cubicBezTo>
                <a:cubicBezTo>
                  <a:pt x="54637" y="1696"/>
                  <a:pt x="49820" y="4218"/>
                  <a:pt x="44601" y="5139"/>
                </a:cubicBezTo>
                <a:cubicBezTo>
                  <a:pt x="42533" y="5503"/>
                  <a:pt x="40444" y="5608"/>
                  <a:pt x="38346" y="5608"/>
                </a:cubicBezTo>
                <a:cubicBezTo>
                  <a:pt x="35446" y="5608"/>
                  <a:pt x="32529" y="5407"/>
                  <a:pt x="29622" y="5407"/>
                </a:cubicBezTo>
                <a:cubicBezTo>
                  <a:pt x="28906" y="5407"/>
                  <a:pt x="28192" y="5419"/>
                  <a:pt x="27478" y="5449"/>
                </a:cubicBezTo>
                <a:cubicBezTo>
                  <a:pt x="17149" y="5885"/>
                  <a:pt x="7322" y="8842"/>
                  <a:pt x="0" y="16130"/>
                </a:cubicBezTo>
                <a:lnTo>
                  <a:pt x="151739" y="16248"/>
                </a:lnTo>
                <a:cubicBezTo>
                  <a:pt x="142318" y="10900"/>
                  <a:pt x="132333" y="5397"/>
                  <a:pt x="121516" y="5397"/>
                </a:cubicBezTo>
                <a:cubicBezTo>
                  <a:pt x="121387" y="5397"/>
                  <a:pt x="121258" y="5397"/>
                  <a:pt x="121128" y="5399"/>
                </a:cubicBezTo>
                <a:cubicBezTo>
                  <a:pt x="113996" y="5485"/>
                  <a:pt x="106950" y="8016"/>
                  <a:pt x="99890" y="8016"/>
                </a:cubicBezTo>
                <a:cubicBezTo>
                  <a:pt x="98665" y="8016"/>
                  <a:pt x="97440" y="7940"/>
                  <a:pt x="96214" y="7761"/>
                </a:cubicBezTo>
                <a:cubicBezTo>
                  <a:pt x="91958" y="7142"/>
                  <a:pt x="87987" y="5324"/>
                  <a:pt x="83966" y="3791"/>
                </a:cubicBezTo>
                <a:cubicBezTo>
                  <a:pt x="78251" y="1618"/>
                  <a:pt x="72148" y="0"/>
                  <a:pt x="660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30300" y="4492799"/>
            <a:ext cx="650700" cy="650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387875" y="214150"/>
            <a:ext cx="650700" cy="650700"/>
          </a:xfrm>
          <a:prstGeom prst="chord">
            <a:avLst>
              <a:gd name="adj1" fmla="val 5347883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1185288" y="2141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77763" y="2141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13225" y="2571750"/>
            <a:ext cx="4071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729950"/>
            <a:ext cx="9822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>
            <a:spLocks noGrp="1"/>
          </p:cNvSpPr>
          <p:nvPr>
            <p:ph type="pic" idx="3"/>
          </p:nvPr>
        </p:nvSpPr>
        <p:spPr>
          <a:xfrm>
            <a:off x="5174700" y="539550"/>
            <a:ext cx="2901000" cy="40644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ubTitle" idx="1"/>
          </p:nvPr>
        </p:nvSpPr>
        <p:spPr>
          <a:xfrm>
            <a:off x="811975" y="186602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>
            <a:spLocks noGrp="1"/>
          </p:cNvSpPr>
          <p:nvPr>
            <p:ph type="pic" idx="2"/>
          </p:nvPr>
        </p:nvSpPr>
        <p:spPr>
          <a:xfrm>
            <a:off x="5325275" y="539550"/>
            <a:ext cx="2787000" cy="4064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2" name="Google Shape;62;p7"/>
          <p:cNvSpPr/>
          <p:nvPr/>
        </p:nvSpPr>
        <p:spPr>
          <a:xfrm rot="-5400000" flipH="1">
            <a:off x="618350" y="3762150"/>
            <a:ext cx="763000" cy="1999700"/>
          </a:xfrm>
          <a:custGeom>
            <a:avLst/>
            <a:gdLst/>
            <a:ahLst/>
            <a:cxnLst/>
            <a:rect l="l" t="t" r="r" b="b"/>
            <a:pathLst>
              <a:path w="30520" h="79988" extrusionOk="0">
                <a:moveTo>
                  <a:pt x="1" y="1"/>
                </a:moveTo>
                <a:cubicBezTo>
                  <a:pt x="4240" y="738"/>
                  <a:pt x="9082" y="2237"/>
                  <a:pt x="12675" y="4608"/>
                </a:cubicBezTo>
                <a:cubicBezTo>
                  <a:pt x="16269" y="6979"/>
                  <a:pt x="18883" y="11394"/>
                  <a:pt x="17811" y="15557"/>
                </a:cubicBezTo>
                <a:cubicBezTo>
                  <a:pt x="16755" y="19712"/>
                  <a:pt x="12424" y="22619"/>
                  <a:pt x="11972" y="26883"/>
                </a:cubicBezTo>
                <a:cubicBezTo>
                  <a:pt x="11201" y="34188"/>
                  <a:pt x="21673" y="37858"/>
                  <a:pt x="23340" y="45004"/>
                </a:cubicBezTo>
                <a:cubicBezTo>
                  <a:pt x="24194" y="48681"/>
                  <a:pt x="22519" y="52401"/>
                  <a:pt x="21555" y="56045"/>
                </a:cubicBezTo>
                <a:cubicBezTo>
                  <a:pt x="19201" y="64983"/>
                  <a:pt x="22175" y="76000"/>
                  <a:pt x="30519" y="79987"/>
                </a:cubicBezTo>
                <a:lnTo>
                  <a:pt x="3051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7582875" y="-718550"/>
            <a:ext cx="1424700" cy="1424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7"/>
          <p:cNvSpPr/>
          <p:nvPr/>
        </p:nvSpPr>
        <p:spPr>
          <a:xfrm>
            <a:off x="430300" y="4492799"/>
            <a:ext cx="650700" cy="650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7"/>
          <p:cNvSpPr/>
          <p:nvPr/>
        </p:nvSpPr>
        <p:spPr>
          <a:xfrm>
            <a:off x="197650" y="214150"/>
            <a:ext cx="650700" cy="650700"/>
          </a:xfrm>
          <a:prstGeom prst="chord">
            <a:avLst>
              <a:gd name="adj1" fmla="val 5347883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7"/>
          <p:cNvSpPr/>
          <p:nvPr/>
        </p:nvSpPr>
        <p:spPr>
          <a:xfrm>
            <a:off x="664950" y="2141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 rot="5400000" flipH="1">
            <a:off x="7008444" y="-642251"/>
            <a:ext cx="525615" cy="1785247"/>
          </a:xfrm>
          <a:custGeom>
            <a:avLst/>
            <a:gdLst/>
            <a:ahLst/>
            <a:cxnLst/>
            <a:rect l="l" t="t" r="r" b="b"/>
            <a:pathLst>
              <a:path w="27118" h="92118" extrusionOk="0">
                <a:moveTo>
                  <a:pt x="27118" y="1"/>
                </a:moveTo>
                <a:cubicBezTo>
                  <a:pt x="15432" y="6133"/>
                  <a:pt x="6158" y="17736"/>
                  <a:pt x="3075" y="30578"/>
                </a:cubicBezTo>
                <a:cubicBezTo>
                  <a:pt x="1" y="43412"/>
                  <a:pt x="2723" y="57519"/>
                  <a:pt x="10363" y="68293"/>
                </a:cubicBezTo>
                <a:cubicBezTo>
                  <a:pt x="12525" y="71334"/>
                  <a:pt x="15038" y="74106"/>
                  <a:pt x="17358" y="77039"/>
                </a:cubicBezTo>
                <a:cubicBezTo>
                  <a:pt x="21128" y="81780"/>
                  <a:pt x="24462" y="86681"/>
                  <a:pt x="27118" y="92118"/>
                </a:cubicBezTo>
                <a:lnTo>
                  <a:pt x="271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8"/>
          <p:cNvSpPr/>
          <p:nvPr/>
        </p:nvSpPr>
        <p:spPr>
          <a:xfrm rot="-5400000" flipH="1">
            <a:off x="1184975" y="-1197375"/>
            <a:ext cx="457425" cy="2827350"/>
          </a:xfrm>
          <a:custGeom>
            <a:avLst/>
            <a:gdLst/>
            <a:ahLst/>
            <a:cxnLst/>
            <a:rect l="l" t="t" r="r" b="b"/>
            <a:pathLst>
              <a:path w="18297" h="113094" extrusionOk="0">
                <a:moveTo>
                  <a:pt x="0" y="0"/>
                </a:moveTo>
                <a:lnTo>
                  <a:pt x="0" y="113094"/>
                </a:lnTo>
                <a:cubicBezTo>
                  <a:pt x="201" y="109927"/>
                  <a:pt x="1224" y="108528"/>
                  <a:pt x="3444" y="106250"/>
                </a:cubicBezTo>
                <a:cubicBezTo>
                  <a:pt x="5672" y="103971"/>
                  <a:pt x="8344" y="101952"/>
                  <a:pt x="9584" y="99020"/>
                </a:cubicBezTo>
                <a:cubicBezTo>
                  <a:pt x="11075" y="95485"/>
                  <a:pt x="10137" y="91414"/>
                  <a:pt x="8822" y="87803"/>
                </a:cubicBezTo>
                <a:cubicBezTo>
                  <a:pt x="7507" y="84192"/>
                  <a:pt x="5806" y="80598"/>
                  <a:pt x="5798" y="76762"/>
                </a:cubicBezTo>
                <a:cubicBezTo>
                  <a:pt x="5781" y="66927"/>
                  <a:pt x="16537" y="59982"/>
                  <a:pt x="17735" y="50214"/>
                </a:cubicBezTo>
                <a:cubicBezTo>
                  <a:pt x="18296" y="45673"/>
                  <a:pt x="16663" y="41116"/>
                  <a:pt x="14418" y="37129"/>
                </a:cubicBezTo>
                <a:cubicBezTo>
                  <a:pt x="12173" y="33133"/>
                  <a:pt x="9308" y="29522"/>
                  <a:pt x="7063" y="25526"/>
                </a:cubicBezTo>
                <a:cubicBezTo>
                  <a:pt x="5873" y="23415"/>
                  <a:pt x="4843" y="21120"/>
                  <a:pt x="4809" y="18690"/>
                </a:cubicBezTo>
                <a:cubicBezTo>
                  <a:pt x="4759" y="14946"/>
                  <a:pt x="7063" y="11595"/>
                  <a:pt x="7808" y="7917"/>
                </a:cubicBezTo>
                <a:cubicBezTo>
                  <a:pt x="8294" y="5546"/>
                  <a:pt x="7741" y="2279"/>
                  <a:pt x="6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flipH="1">
            <a:off x="7864125" y="3831375"/>
            <a:ext cx="1279875" cy="1312125"/>
          </a:xfrm>
          <a:custGeom>
            <a:avLst/>
            <a:gdLst/>
            <a:ahLst/>
            <a:cxnLst/>
            <a:rect l="l" t="t" r="r" b="b"/>
            <a:pathLst>
              <a:path w="51195" h="52485" extrusionOk="0">
                <a:moveTo>
                  <a:pt x="1" y="1"/>
                </a:moveTo>
                <a:lnTo>
                  <a:pt x="1" y="52485"/>
                </a:lnTo>
                <a:lnTo>
                  <a:pt x="51161" y="52485"/>
                </a:lnTo>
                <a:cubicBezTo>
                  <a:pt x="51194" y="49737"/>
                  <a:pt x="50843" y="48020"/>
                  <a:pt x="50114" y="45372"/>
                </a:cubicBezTo>
                <a:cubicBezTo>
                  <a:pt x="49385" y="42717"/>
                  <a:pt x="48070" y="39935"/>
                  <a:pt x="45548" y="38846"/>
                </a:cubicBezTo>
                <a:cubicBezTo>
                  <a:pt x="44350" y="38329"/>
                  <a:pt x="43039" y="38263"/>
                  <a:pt x="41721" y="38263"/>
                </a:cubicBezTo>
                <a:cubicBezTo>
                  <a:pt x="41276" y="38263"/>
                  <a:pt x="40830" y="38271"/>
                  <a:pt x="40387" y="38271"/>
                </a:cubicBezTo>
                <a:cubicBezTo>
                  <a:pt x="40253" y="38271"/>
                  <a:pt x="40119" y="38270"/>
                  <a:pt x="39986" y="38268"/>
                </a:cubicBezTo>
                <a:cubicBezTo>
                  <a:pt x="36417" y="38226"/>
                  <a:pt x="32597" y="37179"/>
                  <a:pt x="30385" y="34381"/>
                </a:cubicBezTo>
                <a:cubicBezTo>
                  <a:pt x="28450" y="31918"/>
                  <a:pt x="28098" y="28609"/>
                  <a:pt x="27193" y="25610"/>
                </a:cubicBezTo>
                <a:cubicBezTo>
                  <a:pt x="26297" y="22611"/>
                  <a:pt x="24286" y="19436"/>
                  <a:pt x="21162" y="19135"/>
                </a:cubicBezTo>
                <a:cubicBezTo>
                  <a:pt x="21005" y="19120"/>
                  <a:pt x="20848" y="19113"/>
                  <a:pt x="20692" y="19113"/>
                </a:cubicBezTo>
                <a:cubicBezTo>
                  <a:pt x="18151" y="19113"/>
                  <a:pt x="15785" y="20948"/>
                  <a:pt x="13216" y="20948"/>
                </a:cubicBezTo>
                <a:cubicBezTo>
                  <a:pt x="13148" y="20948"/>
                  <a:pt x="13079" y="20947"/>
                  <a:pt x="13011" y="20944"/>
                </a:cubicBezTo>
                <a:cubicBezTo>
                  <a:pt x="9551" y="20810"/>
                  <a:pt x="7180" y="17292"/>
                  <a:pt x="6367" y="13924"/>
                </a:cubicBezTo>
                <a:cubicBezTo>
                  <a:pt x="5907" y="12014"/>
                  <a:pt x="5756" y="10062"/>
                  <a:pt x="5446" y="8135"/>
                </a:cubicBezTo>
                <a:cubicBezTo>
                  <a:pt x="5153" y="6275"/>
                  <a:pt x="4583" y="4692"/>
                  <a:pt x="3913" y="2958"/>
                </a:cubicBezTo>
                <a:cubicBezTo>
                  <a:pt x="3653" y="2254"/>
                  <a:pt x="3343" y="1559"/>
                  <a:pt x="2849" y="998"/>
                </a:cubicBezTo>
                <a:cubicBezTo>
                  <a:pt x="2078" y="118"/>
                  <a:pt x="1098" y="26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flipH="1">
            <a:off x="7754700" y="-849800"/>
            <a:ext cx="1389300" cy="13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8"/>
          <p:cNvSpPr/>
          <p:nvPr/>
        </p:nvSpPr>
        <p:spPr>
          <a:xfrm flipH="1">
            <a:off x="0" y="4229101"/>
            <a:ext cx="6507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8"/>
          <p:cNvSpPr/>
          <p:nvPr/>
        </p:nvSpPr>
        <p:spPr>
          <a:xfrm rot="10800000" flipH="1">
            <a:off x="212325" y="4744525"/>
            <a:ext cx="2286275" cy="405770"/>
          </a:xfrm>
          <a:custGeom>
            <a:avLst/>
            <a:gdLst/>
            <a:ahLst/>
            <a:cxnLst/>
            <a:rect l="l" t="t" r="r" b="b"/>
            <a:pathLst>
              <a:path w="123399" h="21898" extrusionOk="0">
                <a:moveTo>
                  <a:pt x="1" y="0"/>
                </a:moveTo>
                <a:cubicBezTo>
                  <a:pt x="7417" y="9259"/>
                  <a:pt x="20028" y="12630"/>
                  <a:pt x="32089" y="12630"/>
                </a:cubicBezTo>
                <a:cubicBezTo>
                  <a:pt x="33572" y="12630"/>
                  <a:pt x="35046" y="12580"/>
                  <a:pt x="36501" y="12482"/>
                </a:cubicBezTo>
                <a:cubicBezTo>
                  <a:pt x="38486" y="12347"/>
                  <a:pt x="40505" y="12152"/>
                  <a:pt x="42499" y="12152"/>
                </a:cubicBezTo>
                <a:cubicBezTo>
                  <a:pt x="44460" y="12152"/>
                  <a:pt x="46397" y="12341"/>
                  <a:pt x="48254" y="12960"/>
                </a:cubicBezTo>
                <a:cubicBezTo>
                  <a:pt x="51195" y="13932"/>
                  <a:pt x="53683" y="15917"/>
                  <a:pt x="56355" y="17492"/>
                </a:cubicBezTo>
                <a:cubicBezTo>
                  <a:pt x="61346" y="20443"/>
                  <a:pt x="67131" y="21898"/>
                  <a:pt x="72922" y="21898"/>
                </a:cubicBezTo>
                <a:cubicBezTo>
                  <a:pt x="79922" y="21898"/>
                  <a:pt x="86932" y="19772"/>
                  <a:pt x="92562" y="15590"/>
                </a:cubicBezTo>
                <a:cubicBezTo>
                  <a:pt x="96566" y="12616"/>
                  <a:pt x="100034" y="8654"/>
                  <a:pt x="104784" y="7121"/>
                </a:cubicBezTo>
                <a:cubicBezTo>
                  <a:pt x="108093" y="6057"/>
                  <a:pt x="111662" y="6308"/>
                  <a:pt x="115105" y="5814"/>
                </a:cubicBezTo>
                <a:cubicBezTo>
                  <a:pt x="118548" y="5320"/>
                  <a:pt x="122092" y="3225"/>
                  <a:pt x="123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7795925" y="0"/>
            <a:ext cx="1348075" cy="1455175"/>
          </a:xfrm>
          <a:custGeom>
            <a:avLst/>
            <a:gdLst/>
            <a:ahLst/>
            <a:cxnLst/>
            <a:rect l="l" t="t" r="r" b="b"/>
            <a:pathLst>
              <a:path w="53923" h="58207" extrusionOk="0">
                <a:moveTo>
                  <a:pt x="378" y="1"/>
                </a:moveTo>
                <a:cubicBezTo>
                  <a:pt x="1" y="2430"/>
                  <a:pt x="1098" y="5245"/>
                  <a:pt x="2992" y="6987"/>
                </a:cubicBezTo>
                <a:cubicBezTo>
                  <a:pt x="5823" y="9593"/>
                  <a:pt x="9744" y="10531"/>
                  <a:pt x="13312" y="11947"/>
                </a:cubicBezTo>
                <a:cubicBezTo>
                  <a:pt x="19621" y="14451"/>
                  <a:pt x="25476" y="19093"/>
                  <a:pt x="27571" y="25551"/>
                </a:cubicBezTo>
                <a:cubicBezTo>
                  <a:pt x="29070" y="30176"/>
                  <a:pt x="28551" y="35386"/>
                  <a:pt x="30729" y="39734"/>
                </a:cubicBezTo>
                <a:cubicBezTo>
                  <a:pt x="33234" y="44744"/>
                  <a:pt x="38712" y="47466"/>
                  <a:pt x="43998" y="49335"/>
                </a:cubicBezTo>
                <a:cubicBezTo>
                  <a:pt x="46244" y="50139"/>
                  <a:pt x="48564" y="50868"/>
                  <a:pt x="50508" y="52250"/>
                </a:cubicBezTo>
                <a:cubicBezTo>
                  <a:pt x="52333" y="53540"/>
                  <a:pt x="53811" y="55555"/>
                  <a:pt x="53915" y="57773"/>
                </a:cubicBezTo>
                <a:lnTo>
                  <a:pt x="53915" y="57773"/>
                </a:lnTo>
                <a:lnTo>
                  <a:pt x="53574" y="1"/>
                </a:lnTo>
                <a:close/>
                <a:moveTo>
                  <a:pt x="53915" y="57773"/>
                </a:moveTo>
                <a:lnTo>
                  <a:pt x="53917" y="58206"/>
                </a:lnTo>
                <a:cubicBezTo>
                  <a:pt x="53922" y="58061"/>
                  <a:pt x="53921" y="57917"/>
                  <a:pt x="53915" y="5777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10800000">
            <a:off x="368925" y="42786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10800000">
            <a:off x="776450" y="4278650"/>
            <a:ext cx="337200" cy="6507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/>
          <p:nvPr/>
        </p:nvSpPr>
        <p:spPr>
          <a:xfrm rot="5400000" flipH="1">
            <a:off x="6945664" y="2945164"/>
            <a:ext cx="612263" cy="3784408"/>
          </a:xfrm>
          <a:custGeom>
            <a:avLst/>
            <a:gdLst/>
            <a:ahLst/>
            <a:cxnLst/>
            <a:rect l="l" t="t" r="r" b="b"/>
            <a:pathLst>
              <a:path w="18297" h="113094" extrusionOk="0">
                <a:moveTo>
                  <a:pt x="0" y="0"/>
                </a:moveTo>
                <a:lnTo>
                  <a:pt x="0" y="113094"/>
                </a:lnTo>
                <a:cubicBezTo>
                  <a:pt x="201" y="109927"/>
                  <a:pt x="1224" y="108528"/>
                  <a:pt x="3444" y="106250"/>
                </a:cubicBezTo>
                <a:cubicBezTo>
                  <a:pt x="5672" y="103971"/>
                  <a:pt x="8344" y="101952"/>
                  <a:pt x="9584" y="99020"/>
                </a:cubicBezTo>
                <a:cubicBezTo>
                  <a:pt x="11075" y="95485"/>
                  <a:pt x="10137" y="91414"/>
                  <a:pt x="8822" y="87803"/>
                </a:cubicBezTo>
                <a:cubicBezTo>
                  <a:pt x="7507" y="84192"/>
                  <a:pt x="5806" y="80598"/>
                  <a:pt x="5798" y="76762"/>
                </a:cubicBezTo>
                <a:cubicBezTo>
                  <a:pt x="5781" y="66927"/>
                  <a:pt x="16537" y="59982"/>
                  <a:pt x="17735" y="50214"/>
                </a:cubicBezTo>
                <a:cubicBezTo>
                  <a:pt x="18296" y="45673"/>
                  <a:pt x="16663" y="41116"/>
                  <a:pt x="14418" y="37129"/>
                </a:cubicBezTo>
                <a:cubicBezTo>
                  <a:pt x="12173" y="33133"/>
                  <a:pt x="9308" y="29522"/>
                  <a:pt x="7063" y="25526"/>
                </a:cubicBezTo>
                <a:cubicBezTo>
                  <a:pt x="5873" y="23415"/>
                  <a:pt x="4843" y="21120"/>
                  <a:pt x="4809" y="18690"/>
                </a:cubicBezTo>
                <a:cubicBezTo>
                  <a:pt x="4759" y="14946"/>
                  <a:pt x="7063" y="11595"/>
                  <a:pt x="7808" y="7917"/>
                </a:cubicBezTo>
                <a:cubicBezTo>
                  <a:pt x="8294" y="5546"/>
                  <a:pt x="7741" y="2279"/>
                  <a:pt x="6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"/>
          <p:cNvSpPr/>
          <p:nvPr/>
        </p:nvSpPr>
        <p:spPr>
          <a:xfrm rot="10800000">
            <a:off x="7469500" y="4050225"/>
            <a:ext cx="997800" cy="997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9"/>
          <p:cNvSpPr/>
          <p:nvPr/>
        </p:nvSpPr>
        <p:spPr>
          <a:xfrm rot="-5400000">
            <a:off x="812500" y="-812500"/>
            <a:ext cx="677950" cy="2302950"/>
          </a:xfrm>
          <a:custGeom>
            <a:avLst/>
            <a:gdLst/>
            <a:ahLst/>
            <a:cxnLst/>
            <a:rect l="l" t="t" r="r" b="b"/>
            <a:pathLst>
              <a:path w="27118" h="92118" extrusionOk="0">
                <a:moveTo>
                  <a:pt x="27118" y="1"/>
                </a:moveTo>
                <a:cubicBezTo>
                  <a:pt x="15432" y="6133"/>
                  <a:pt x="6158" y="17736"/>
                  <a:pt x="3075" y="30578"/>
                </a:cubicBezTo>
                <a:cubicBezTo>
                  <a:pt x="1" y="43412"/>
                  <a:pt x="2723" y="57519"/>
                  <a:pt x="10363" y="68293"/>
                </a:cubicBezTo>
                <a:cubicBezTo>
                  <a:pt x="12525" y="71334"/>
                  <a:pt x="15038" y="74106"/>
                  <a:pt x="17358" y="77039"/>
                </a:cubicBezTo>
                <a:cubicBezTo>
                  <a:pt x="21128" y="81780"/>
                  <a:pt x="24462" y="86681"/>
                  <a:pt x="27118" y="92118"/>
                </a:cubicBezTo>
                <a:lnTo>
                  <a:pt x="2711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87876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3" hasCustomPrompt="1"/>
          </p:nvPr>
        </p:nvSpPr>
        <p:spPr>
          <a:xfrm>
            <a:off x="713225" y="3058475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487876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058475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487876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058475"/>
            <a:ext cx="734700" cy="49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713225" y="19901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8"/>
          </p:nvPr>
        </p:nvSpPr>
        <p:spPr>
          <a:xfrm>
            <a:off x="3419275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9"/>
          </p:nvPr>
        </p:nvSpPr>
        <p:spPr>
          <a:xfrm>
            <a:off x="6118550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3"/>
          </p:nvPr>
        </p:nvSpPr>
        <p:spPr>
          <a:xfrm>
            <a:off x="713225" y="356099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4"/>
          </p:nvPr>
        </p:nvSpPr>
        <p:spPr>
          <a:xfrm>
            <a:off x="3419275" y="356099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5"/>
          </p:nvPr>
        </p:nvSpPr>
        <p:spPr>
          <a:xfrm>
            <a:off x="6118550" y="3560997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/>
          <p:nvPr/>
        </p:nvSpPr>
        <p:spPr>
          <a:xfrm rot="-5400000">
            <a:off x="1609941" y="-642251"/>
            <a:ext cx="525615" cy="1785247"/>
          </a:xfrm>
          <a:custGeom>
            <a:avLst/>
            <a:gdLst/>
            <a:ahLst/>
            <a:cxnLst/>
            <a:rect l="l" t="t" r="r" b="b"/>
            <a:pathLst>
              <a:path w="27118" h="92118" extrusionOk="0">
                <a:moveTo>
                  <a:pt x="27118" y="1"/>
                </a:moveTo>
                <a:cubicBezTo>
                  <a:pt x="15432" y="6133"/>
                  <a:pt x="6158" y="17736"/>
                  <a:pt x="3075" y="30578"/>
                </a:cubicBezTo>
                <a:cubicBezTo>
                  <a:pt x="1" y="43412"/>
                  <a:pt x="2723" y="57519"/>
                  <a:pt x="10363" y="68293"/>
                </a:cubicBezTo>
                <a:cubicBezTo>
                  <a:pt x="12525" y="71334"/>
                  <a:pt x="15038" y="74106"/>
                  <a:pt x="17358" y="77039"/>
                </a:cubicBezTo>
                <a:cubicBezTo>
                  <a:pt x="21128" y="81780"/>
                  <a:pt x="24462" y="86681"/>
                  <a:pt x="27118" y="92118"/>
                </a:cubicBezTo>
                <a:lnTo>
                  <a:pt x="271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 rot="5400000">
            <a:off x="7501600" y="-1197375"/>
            <a:ext cx="457425" cy="2827350"/>
          </a:xfrm>
          <a:custGeom>
            <a:avLst/>
            <a:gdLst/>
            <a:ahLst/>
            <a:cxnLst/>
            <a:rect l="l" t="t" r="r" b="b"/>
            <a:pathLst>
              <a:path w="18297" h="113094" extrusionOk="0">
                <a:moveTo>
                  <a:pt x="0" y="0"/>
                </a:moveTo>
                <a:lnTo>
                  <a:pt x="0" y="113094"/>
                </a:lnTo>
                <a:cubicBezTo>
                  <a:pt x="201" y="109927"/>
                  <a:pt x="1224" y="108528"/>
                  <a:pt x="3444" y="106250"/>
                </a:cubicBezTo>
                <a:cubicBezTo>
                  <a:pt x="5672" y="103971"/>
                  <a:pt x="8344" y="101952"/>
                  <a:pt x="9584" y="99020"/>
                </a:cubicBezTo>
                <a:cubicBezTo>
                  <a:pt x="11075" y="95485"/>
                  <a:pt x="10137" y="91414"/>
                  <a:pt x="8822" y="87803"/>
                </a:cubicBezTo>
                <a:cubicBezTo>
                  <a:pt x="7507" y="84192"/>
                  <a:pt x="5806" y="80598"/>
                  <a:pt x="5798" y="76762"/>
                </a:cubicBezTo>
                <a:cubicBezTo>
                  <a:pt x="5781" y="66927"/>
                  <a:pt x="16537" y="59982"/>
                  <a:pt x="17735" y="50214"/>
                </a:cubicBezTo>
                <a:cubicBezTo>
                  <a:pt x="18296" y="45673"/>
                  <a:pt x="16663" y="41116"/>
                  <a:pt x="14418" y="37129"/>
                </a:cubicBezTo>
                <a:cubicBezTo>
                  <a:pt x="12173" y="33133"/>
                  <a:pt x="9308" y="29522"/>
                  <a:pt x="7063" y="25526"/>
                </a:cubicBezTo>
                <a:cubicBezTo>
                  <a:pt x="5873" y="23415"/>
                  <a:pt x="4843" y="21120"/>
                  <a:pt x="4809" y="18690"/>
                </a:cubicBezTo>
                <a:cubicBezTo>
                  <a:pt x="4759" y="14946"/>
                  <a:pt x="7063" y="11595"/>
                  <a:pt x="7808" y="7917"/>
                </a:cubicBezTo>
                <a:cubicBezTo>
                  <a:pt x="8294" y="5546"/>
                  <a:pt x="7741" y="2279"/>
                  <a:pt x="691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0" y="3831375"/>
            <a:ext cx="1279875" cy="1312125"/>
          </a:xfrm>
          <a:custGeom>
            <a:avLst/>
            <a:gdLst/>
            <a:ahLst/>
            <a:cxnLst/>
            <a:rect l="l" t="t" r="r" b="b"/>
            <a:pathLst>
              <a:path w="51195" h="52485" extrusionOk="0">
                <a:moveTo>
                  <a:pt x="1" y="1"/>
                </a:moveTo>
                <a:lnTo>
                  <a:pt x="1" y="52485"/>
                </a:lnTo>
                <a:lnTo>
                  <a:pt x="51161" y="52485"/>
                </a:lnTo>
                <a:cubicBezTo>
                  <a:pt x="51194" y="49737"/>
                  <a:pt x="50843" y="48020"/>
                  <a:pt x="50114" y="45372"/>
                </a:cubicBezTo>
                <a:cubicBezTo>
                  <a:pt x="49385" y="42717"/>
                  <a:pt x="48070" y="39935"/>
                  <a:pt x="45548" y="38846"/>
                </a:cubicBezTo>
                <a:cubicBezTo>
                  <a:pt x="44350" y="38329"/>
                  <a:pt x="43039" y="38263"/>
                  <a:pt x="41721" y="38263"/>
                </a:cubicBezTo>
                <a:cubicBezTo>
                  <a:pt x="41276" y="38263"/>
                  <a:pt x="40830" y="38271"/>
                  <a:pt x="40387" y="38271"/>
                </a:cubicBezTo>
                <a:cubicBezTo>
                  <a:pt x="40253" y="38271"/>
                  <a:pt x="40119" y="38270"/>
                  <a:pt x="39986" y="38268"/>
                </a:cubicBezTo>
                <a:cubicBezTo>
                  <a:pt x="36417" y="38226"/>
                  <a:pt x="32597" y="37179"/>
                  <a:pt x="30385" y="34381"/>
                </a:cubicBezTo>
                <a:cubicBezTo>
                  <a:pt x="28450" y="31918"/>
                  <a:pt x="28098" y="28609"/>
                  <a:pt x="27193" y="25610"/>
                </a:cubicBezTo>
                <a:cubicBezTo>
                  <a:pt x="26297" y="22611"/>
                  <a:pt x="24286" y="19436"/>
                  <a:pt x="21162" y="19135"/>
                </a:cubicBezTo>
                <a:cubicBezTo>
                  <a:pt x="21005" y="19120"/>
                  <a:pt x="20848" y="19113"/>
                  <a:pt x="20692" y="19113"/>
                </a:cubicBezTo>
                <a:cubicBezTo>
                  <a:pt x="18151" y="19113"/>
                  <a:pt x="15785" y="20948"/>
                  <a:pt x="13216" y="20948"/>
                </a:cubicBezTo>
                <a:cubicBezTo>
                  <a:pt x="13148" y="20948"/>
                  <a:pt x="13079" y="20947"/>
                  <a:pt x="13011" y="20944"/>
                </a:cubicBezTo>
                <a:cubicBezTo>
                  <a:pt x="9551" y="20810"/>
                  <a:pt x="7180" y="17292"/>
                  <a:pt x="6367" y="13924"/>
                </a:cubicBezTo>
                <a:cubicBezTo>
                  <a:pt x="5907" y="12014"/>
                  <a:pt x="5756" y="10062"/>
                  <a:pt x="5446" y="8135"/>
                </a:cubicBezTo>
                <a:cubicBezTo>
                  <a:pt x="5153" y="6275"/>
                  <a:pt x="4583" y="4692"/>
                  <a:pt x="3913" y="2958"/>
                </a:cubicBezTo>
                <a:cubicBezTo>
                  <a:pt x="3653" y="2254"/>
                  <a:pt x="3343" y="1559"/>
                  <a:pt x="2849" y="998"/>
                </a:cubicBezTo>
                <a:cubicBezTo>
                  <a:pt x="2078" y="118"/>
                  <a:pt x="1098" y="26"/>
                  <a:pt x="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3"/>
          <p:cNvSpPr/>
          <p:nvPr/>
        </p:nvSpPr>
        <p:spPr>
          <a:xfrm>
            <a:off x="0" y="-849800"/>
            <a:ext cx="1389300" cy="1389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8493300" y="4229101"/>
            <a:ext cx="650700" cy="9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 rot="10800000">
            <a:off x="6645400" y="4744525"/>
            <a:ext cx="2286275" cy="405770"/>
          </a:xfrm>
          <a:custGeom>
            <a:avLst/>
            <a:gdLst/>
            <a:ahLst/>
            <a:cxnLst/>
            <a:rect l="l" t="t" r="r" b="b"/>
            <a:pathLst>
              <a:path w="123399" h="21898" extrusionOk="0">
                <a:moveTo>
                  <a:pt x="1" y="0"/>
                </a:moveTo>
                <a:cubicBezTo>
                  <a:pt x="7417" y="9259"/>
                  <a:pt x="20028" y="12630"/>
                  <a:pt x="32089" y="12630"/>
                </a:cubicBezTo>
                <a:cubicBezTo>
                  <a:pt x="33572" y="12630"/>
                  <a:pt x="35046" y="12580"/>
                  <a:pt x="36501" y="12482"/>
                </a:cubicBezTo>
                <a:cubicBezTo>
                  <a:pt x="38486" y="12347"/>
                  <a:pt x="40505" y="12152"/>
                  <a:pt x="42499" y="12152"/>
                </a:cubicBezTo>
                <a:cubicBezTo>
                  <a:pt x="44460" y="12152"/>
                  <a:pt x="46397" y="12341"/>
                  <a:pt x="48254" y="12960"/>
                </a:cubicBezTo>
                <a:cubicBezTo>
                  <a:pt x="51195" y="13932"/>
                  <a:pt x="53683" y="15917"/>
                  <a:pt x="56355" y="17492"/>
                </a:cubicBezTo>
                <a:cubicBezTo>
                  <a:pt x="61346" y="20443"/>
                  <a:pt x="67131" y="21898"/>
                  <a:pt x="72922" y="21898"/>
                </a:cubicBezTo>
                <a:cubicBezTo>
                  <a:pt x="79922" y="21898"/>
                  <a:pt x="86932" y="19772"/>
                  <a:pt x="92562" y="15590"/>
                </a:cubicBezTo>
                <a:cubicBezTo>
                  <a:pt x="96566" y="12616"/>
                  <a:pt x="100034" y="8654"/>
                  <a:pt x="104784" y="7121"/>
                </a:cubicBezTo>
                <a:cubicBezTo>
                  <a:pt x="108093" y="6057"/>
                  <a:pt x="111662" y="6308"/>
                  <a:pt x="115105" y="5814"/>
                </a:cubicBezTo>
                <a:cubicBezTo>
                  <a:pt x="118548" y="5320"/>
                  <a:pt x="122092" y="3225"/>
                  <a:pt x="12339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7553225" y="-49325"/>
            <a:ext cx="1629014" cy="1758433"/>
          </a:xfrm>
          <a:custGeom>
            <a:avLst/>
            <a:gdLst/>
            <a:ahLst/>
            <a:cxnLst/>
            <a:rect l="l" t="t" r="r" b="b"/>
            <a:pathLst>
              <a:path w="53923" h="58207" extrusionOk="0">
                <a:moveTo>
                  <a:pt x="378" y="1"/>
                </a:moveTo>
                <a:cubicBezTo>
                  <a:pt x="1" y="2430"/>
                  <a:pt x="1098" y="5245"/>
                  <a:pt x="2992" y="6987"/>
                </a:cubicBezTo>
                <a:cubicBezTo>
                  <a:pt x="5823" y="9593"/>
                  <a:pt x="9744" y="10531"/>
                  <a:pt x="13312" y="11947"/>
                </a:cubicBezTo>
                <a:cubicBezTo>
                  <a:pt x="19621" y="14451"/>
                  <a:pt x="25476" y="19093"/>
                  <a:pt x="27571" y="25551"/>
                </a:cubicBezTo>
                <a:cubicBezTo>
                  <a:pt x="29070" y="30176"/>
                  <a:pt x="28551" y="35386"/>
                  <a:pt x="30729" y="39734"/>
                </a:cubicBezTo>
                <a:cubicBezTo>
                  <a:pt x="33234" y="44744"/>
                  <a:pt x="38712" y="47466"/>
                  <a:pt x="43998" y="49335"/>
                </a:cubicBezTo>
                <a:cubicBezTo>
                  <a:pt x="46244" y="50139"/>
                  <a:pt x="48564" y="50868"/>
                  <a:pt x="50508" y="52250"/>
                </a:cubicBezTo>
                <a:cubicBezTo>
                  <a:pt x="52333" y="53540"/>
                  <a:pt x="53811" y="55555"/>
                  <a:pt x="53915" y="57773"/>
                </a:cubicBezTo>
                <a:lnTo>
                  <a:pt x="53915" y="57773"/>
                </a:lnTo>
                <a:lnTo>
                  <a:pt x="53574" y="1"/>
                </a:lnTo>
                <a:close/>
                <a:moveTo>
                  <a:pt x="53915" y="57773"/>
                </a:moveTo>
                <a:lnTo>
                  <a:pt x="53917" y="58206"/>
                </a:lnTo>
                <a:cubicBezTo>
                  <a:pt x="53922" y="58061"/>
                  <a:pt x="53921" y="57917"/>
                  <a:pt x="53915" y="57773"/>
                </a:cubicBezTo>
                <a:close/>
              </a:path>
            </a:pathLst>
          </a:custGeom>
          <a:solidFill>
            <a:srgbClr val="3E4C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6"/>
          <p:cNvSpPr/>
          <p:nvPr/>
        </p:nvSpPr>
        <p:spPr>
          <a:xfrm>
            <a:off x="1450625" y="3875101"/>
            <a:ext cx="1268400" cy="1268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/>
          <p:nvPr/>
        </p:nvSpPr>
        <p:spPr>
          <a:xfrm>
            <a:off x="544800" y="-646700"/>
            <a:ext cx="1186200" cy="1186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6"/>
          <p:cNvSpPr/>
          <p:nvPr/>
        </p:nvSpPr>
        <p:spPr>
          <a:xfrm>
            <a:off x="8311025" y="857617"/>
            <a:ext cx="650700" cy="12558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0" y="3008025"/>
            <a:ext cx="2082997" cy="2135483"/>
          </a:xfrm>
          <a:custGeom>
            <a:avLst/>
            <a:gdLst/>
            <a:ahLst/>
            <a:cxnLst/>
            <a:rect l="l" t="t" r="r" b="b"/>
            <a:pathLst>
              <a:path w="51195" h="52485" extrusionOk="0">
                <a:moveTo>
                  <a:pt x="1" y="1"/>
                </a:moveTo>
                <a:lnTo>
                  <a:pt x="1" y="52485"/>
                </a:lnTo>
                <a:lnTo>
                  <a:pt x="51161" y="52485"/>
                </a:lnTo>
                <a:cubicBezTo>
                  <a:pt x="51194" y="49737"/>
                  <a:pt x="50843" y="48020"/>
                  <a:pt x="50114" y="45372"/>
                </a:cubicBezTo>
                <a:cubicBezTo>
                  <a:pt x="49385" y="42717"/>
                  <a:pt x="48070" y="39935"/>
                  <a:pt x="45548" y="38846"/>
                </a:cubicBezTo>
                <a:cubicBezTo>
                  <a:pt x="44350" y="38329"/>
                  <a:pt x="43039" y="38263"/>
                  <a:pt x="41721" y="38263"/>
                </a:cubicBezTo>
                <a:cubicBezTo>
                  <a:pt x="41276" y="38263"/>
                  <a:pt x="40830" y="38271"/>
                  <a:pt x="40387" y="38271"/>
                </a:cubicBezTo>
                <a:cubicBezTo>
                  <a:pt x="40253" y="38271"/>
                  <a:pt x="40119" y="38270"/>
                  <a:pt x="39986" y="38268"/>
                </a:cubicBezTo>
                <a:cubicBezTo>
                  <a:pt x="36417" y="38226"/>
                  <a:pt x="32597" y="37179"/>
                  <a:pt x="30385" y="34381"/>
                </a:cubicBezTo>
                <a:cubicBezTo>
                  <a:pt x="28450" y="31918"/>
                  <a:pt x="28098" y="28609"/>
                  <a:pt x="27193" y="25610"/>
                </a:cubicBezTo>
                <a:cubicBezTo>
                  <a:pt x="26297" y="22611"/>
                  <a:pt x="24286" y="19436"/>
                  <a:pt x="21162" y="19135"/>
                </a:cubicBezTo>
                <a:cubicBezTo>
                  <a:pt x="21005" y="19120"/>
                  <a:pt x="20848" y="19113"/>
                  <a:pt x="20692" y="19113"/>
                </a:cubicBezTo>
                <a:cubicBezTo>
                  <a:pt x="18151" y="19113"/>
                  <a:pt x="15785" y="20948"/>
                  <a:pt x="13216" y="20948"/>
                </a:cubicBezTo>
                <a:cubicBezTo>
                  <a:pt x="13148" y="20948"/>
                  <a:pt x="13079" y="20947"/>
                  <a:pt x="13011" y="20944"/>
                </a:cubicBezTo>
                <a:cubicBezTo>
                  <a:pt x="9551" y="20810"/>
                  <a:pt x="7180" y="17292"/>
                  <a:pt x="6367" y="13924"/>
                </a:cubicBezTo>
                <a:cubicBezTo>
                  <a:pt x="5907" y="12014"/>
                  <a:pt x="5756" y="10062"/>
                  <a:pt x="5446" y="8135"/>
                </a:cubicBezTo>
                <a:cubicBezTo>
                  <a:pt x="5153" y="6275"/>
                  <a:pt x="4583" y="4692"/>
                  <a:pt x="3913" y="2958"/>
                </a:cubicBezTo>
                <a:cubicBezTo>
                  <a:pt x="3653" y="2254"/>
                  <a:pt x="3343" y="1559"/>
                  <a:pt x="2849" y="998"/>
                </a:cubicBezTo>
                <a:cubicBezTo>
                  <a:pt x="2078" y="118"/>
                  <a:pt x="1098" y="26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6"/>
          <p:cNvSpPr/>
          <p:nvPr/>
        </p:nvSpPr>
        <p:spPr>
          <a:xfrm rot="5400000">
            <a:off x="7691800" y="3653050"/>
            <a:ext cx="677950" cy="2302950"/>
          </a:xfrm>
          <a:custGeom>
            <a:avLst/>
            <a:gdLst/>
            <a:ahLst/>
            <a:cxnLst/>
            <a:rect l="l" t="t" r="r" b="b"/>
            <a:pathLst>
              <a:path w="27118" h="92118" extrusionOk="0">
                <a:moveTo>
                  <a:pt x="27118" y="1"/>
                </a:moveTo>
                <a:cubicBezTo>
                  <a:pt x="15432" y="6133"/>
                  <a:pt x="6158" y="17736"/>
                  <a:pt x="3075" y="30578"/>
                </a:cubicBezTo>
                <a:cubicBezTo>
                  <a:pt x="1" y="43412"/>
                  <a:pt x="2723" y="57519"/>
                  <a:pt x="10363" y="68293"/>
                </a:cubicBezTo>
                <a:cubicBezTo>
                  <a:pt x="12525" y="71334"/>
                  <a:pt x="15038" y="74106"/>
                  <a:pt x="17358" y="77039"/>
                </a:cubicBezTo>
                <a:cubicBezTo>
                  <a:pt x="21128" y="81780"/>
                  <a:pt x="24462" y="86681"/>
                  <a:pt x="27118" y="92118"/>
                </a:cubicBezTo>
                <a:lnTo>
                  <a:pt x="2711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●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○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●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○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●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○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ssistant"/>
              <a:buChar char="■"/>
              <a:defRPr sz="12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72" r:id="rId9"/>
    <p:sldLayoutId id="214748367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nva.com/design/DAGVloZ-a6s/yVRwz5rYgIK1owOBa26Dvg/edit?utm_content=DAGVloZ-a6s&amp;utm_campaign=designshare&amp;utm_medium=link2&amp;utm_source=sharebutt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fsports.sg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1"/>
          <p:cNvSpPr txBox="1">
            <a:spLocks noGrp="1"/>
          </p:cNvSpPr>
          <p:nvPr>
            <p:ph type="ctrTitle"/>
          </p:nvPr>
        </p:nvSpPr>
        <p:spPr>
          <a:xfrm>
            <a:off x="1159675" y="1342975"/>
            <a:ext cx="6824700" cy="178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GearsUp</a:t>
            </a:r>
            <a:br>
              <a:rPr lang="en" b="1" dirty="0"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Ecommerce</a:t>
            </a:r>
            <a:endParaRPr b="0" dirty="0"/>
          </a:p>
        </p:txBody>
      </p:sp>
      <p:sp>
        <p:nvSpPr>
          <p:cNvPr id="272" name="Google Shape;272;p31"/>
          <p:cNvSpPr txBox="1">
            <a:spLocks noGrp="1"/>
          </p:cNvSpPr>
          <p:nvPr>
            <p:ph type="subTitle" idx="1"/>
          </p:nvPr>
        </p:nvSpPr>
        <p:spPr>
          <a:xfrm>
            <a:off x="1723675" y="3324725"/>
            <a:ext cx="5696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C372 Graded Assignment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E9590-403F-110B-C5DC-7505083A6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4C49C-A63E-C1A5-09DC-BF5418949DC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225" y="1729950"/>
            <a:ext cx="1173448" cy="841800"/>
          </a:xfrm>
        </p:spPr>
        <p:txBody>
          <a:bodyPr/>
          <a:lstStyle/>
          <a:p>
            <a:r>
              <a:rPr lang="en-SG" dirty="0"/>
              <a:t>04</a:t>
            </a:r>
          </a:p>
        </p:txBody>
      </p:sp>
      <p:pic>
        <p:nvPicPr>
          <p:cNvPr id="2052" name="Picture 4" descr="Free Man Doing Ice Skiing on Snow Field in Shallow Focus Photography Stock Photo">
            <a:extLst>
              <a:ext uri="{FF2B5EF4-FFF2-40B4-BE49-F238E27FC236}">
                <a16:creationId xmlns:a16="http://schemas.microsoft.com/office/drawing/2014/main" id="{839952BA-3D84-469F-8E25-6964F06436DE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4279" r="730" b="12064"/>
          <a:stretch/>
        </p:blipFill>
        <p:spPr bwMode="auto">
          <a:xfrm>
            <a:off x="3261858" y="1030147"/>
            <a:ext cx="5555848" cy="34001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A98AE40-87F5-BED3-78D3-5757FE00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71750"/>
            <a:ext cx="5097266" cy="841800"/>
          </a:xfrm>
        </p:spPr>
        <p:txBody>
          <a:bodyPr/>
          <a:lstStyle/>
          <a:p>
            <a:r>
              <a:rPr lang="en-SG" dirty="0"/>
              <a:t>Payments</a:t>
            </a:r>
          </a:p>
        </p:txBody>
      </p:sp>
    </p:spTree>
    <p:extLst>
      <p:ext uri="{BB962C8B-B14F-4D97-AF65-F5344CB8AC3E}">
        <p14:creationId xmlns:p14="http://schemas.microsoft.com/office/powerpoint/2010/main" val="79477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3D85AD-BF94-A4AA-F766-75CDDDAD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Payment Issues: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97150D1-0C1F-D69D-FF20-E54245C5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Cross-border transaction issues (Maybe like people from overseas can't buy certain stuff from other country due to the payment gateway issues)</a:t>
            </a:r>
          </a:p>
          <a:p>
            <a:pPr>
              <a:lnSpc>
                <a:spcPct val="150000"/>
              </a:lnSpc>
            </a:pPr>
            <a:r>
              <a:rPr lang="en-SG" dirty="0"/>
              <a:t>Not much payment method (some people might want to use credit cards, </a:t>
            </a:r>
            <a:r>
              <a:rPr lang="en-SG" dirty="0" err="1"/>
              <a:t>paypal</a:t>
            </a:r>
            <a:r>
              <a:rPr lang="en-SG" dirty="0"/>
              <a:t>, </a:t>
            </a:r>
            <a:r>
              <a:rPr lang="en-SG" dirty="0" err="1"/>
              <a:t>netsQR</a:t>
            </a:r>
            <a:r>
              <a:rPr lang="en-SG" dirty="0"/>
              <a:t> etc)</a:t>
            </a:r>
          </a:p>
          <a:p>
            <a:pPr>
              <a:lnSpc>
                <a:spcPct val="150000"/>
              </a:lnSpc>
            </a:pPr>
            <a:r>
              <a:rPr lang="en-SG" dirty="0"/>
              <a:t>Unable to pay in one go, needing instalment to buy products</a:t>
            </a:r>
          </a:p>
        </p:txBody>
      </p:sp>
      <p:pic>
        <p:nvPicPr>
          <p:cNvPr id="1028" name="Picture 4" descr="Payments 101: Your Guide to Hospitality Payment Cycles - Adelaide - POSmate">
            <a:extLst>
              <a:ext uri="{FF2B5EF4-FFF2-40B4-BE49-F238E27FC236}">
                <a16:creationId xmlns:a16="http://schemas.microsoft.com/office/drawing/2014/main" id="{D857AA4D-8526-840E-C208-ACD63806832E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62" r="32062"/>
          <a:stretch>
            <a:fillRect/>
          </a:stretch>
        </p:blipFill>
        <p:spPr bwMode="auto"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865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1A50-FC21-AE50-33B5-EF71697B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Payment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C5158-D310-65B7-DA3C-41CFFD8C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75" y="1609992"/>
            <a:ext cx="4294800" cy="3425303"/>
          </a:xfrm>
        </p:spPr>
        <p:txBody>
          <a:bodyPr/>
          <a:lstStyle/>
          <a:p>
            <a:pPr marL="152400" indent="0">
              <a:lnSpc>
                <a:spcPct val="150000"/>
              </a:lnSpc>
              <a:buNone/>
            </a:pPr>
            <a:r>
              <a:rPr lang="en-GB" b="1" dirty="0"/>
              <a:t>PayPal for International Payments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Allows overseas customers to buy easily.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Despite higher transaction fees, it ensures global accessibility and trusted security.</a:t>
            </a:r>
          </a:p>
          <a:p>
            <a:pPr marL="152400" indent="0">
              <a:buNone/>
            </a:pPr>
            <a:r>
              <a:rPr lang="en-GB" b="1" dirty="0"/>
              <a:t>NETs payment</a:t>
            </a:r>
          </a:p>
          <a:p>
            <a:pPr>
              <a:buSzPct val="50000"/>
            </a:pPr>
            <a:r>
              <a:rPr lang="en-GB" dirty="0"/>
              <a:t>Able to scan the code payment using different bank  account if they enable NETs QR payment</a:t>
            </a:r>
          </a:p>
          <a:p>
            <a:pPr>
              <a:buSzPct val="50000"/>
            </a:pPr>
            <a:r>
              <a:rPr lang="en-GB" dirty="0"/>
              <a:t>Wide acceptance in Singapore</a:t>
            </a:r>
          </a:p>
          <a:p>
            <a:pPr>
              <a:buSzPct val="50000"/>
            </a:pPr>
            <a:r>
              <a:rPr lang="en-GB" dirty="0"/>
              <a:t>Cost effective as it have lower transaction fee</a:t>
            </a:r>
          </a:p>
          <a:p>
            <a:pPr marL="152400" indent="0">
              <a:buNone/>
            </a:pPr>
            <a:r>
              <a:rPr lang="en-GB" b="1" dirty="0"/>
              <a:t>Future Growth Plans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integrating </a:t>
            </a:r>
            <a:r>
              <a:rPr lang="en-GB" b="1" dirty="0"/>
              <a:t>local BNPL services</a:t>
            </a:r>
            <a:r>
              <a:rPr lang="en-GB" dirty="0"/>
              <a:t> (e.g., Atome, Grab PayLater) to provide more options.</a:t>
            </a:r>
          </a:p>
        </p:txBody>
      </p:sp>
      <p:pic>
        <p:nvPicPr>
          <p:cNvPr id="1028" name="Picture 4" descr="What Is a Payment Service Provider? How It Works &amp; Alternatives | Statrys">
            <a:extLst>
              <a:ext uri="{FF2B5EF4-FFF2-40B4-BE49-F238E27FC236}">
                <a16:creationId xmlns:a16="http://schemas.microsoft.com/office/drawing/2014/main" id="{D2618555-F6C5-6345-2ACC-4FE237955C95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3" r="15723"/>
          <a:stretch>
            <a:fillRect/>
          </a:stretch>
        </p:blipFill>
        <p:spPr bwMode="auto"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676572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BA656-EDF7-4018-4672-38C4FE9A5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6E2EA0-05B6-0A94-9270-92D22A2F6624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225" y="1729950"/>
            <a:ext cx="1173448" cy="841800"/>
          </a:xfrm>
        </p:spPr>
        <p:txBody>
          <a:bodyPr/>
          <a:lstStyle/>
          <a:p>
            <a:r>
              <a:rPr lang="en-SG" dirty="0"/>
              <a:t>05</a:t>
            </a:r>
          </a:p>
        </p:txBody>
      </p:sp>
      <p:pic>
        <p:nvPicPr>
          <p:cNvPr id="2052" name="Picture 4" descr="Free Man Doing Ice Skiing on Snow Field in Shallow Focus Photography Stock Photo">
            <a:extLst>
              <a:ext uri="{FF2B5EF4-FFF2-40B4-BE49-F238E27FC236}">
                <a16:creationId xmlns:a16="http://schemas.microsoft.com/office/drawing/2014/main" id="{228734A3-E5BA-36AB-35BF-DB44FB7598BA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3" t="4279" r="730" b="12064"/>
          <a:stretch/>
        </p:blipFill>
        <p:spPr bwMode="auto">
          <a:xfrm>
            <a:off x="3261858" y="1030147"/>
            <a:ext cx="5555848" cy="340018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29F412E-0349-18B4-852F-45D6D58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71750"/>
            <a:ext cx="5097266" cy="841800"/>
          </a:xfrm>
        </p:spPr>
        <p:txBody>
          <a:bodyPr/>
          <a:lstStyle/>
          <a:p>
            <a:r>
              <a:rPr lang="en-SG" dirty="0"/>
              <a:t>Regulations</a:t>
            </a:r>
          </a:p>
        </p:txBody>
      </p:sp>
    </p:spTree>
    <p:extLst>
      <p:ext uri="{BB962C8B-B14F-4D97-AF65-F5344CB8AC3E}">
        <p14:creationId xmlns:p14="http://schemas.microsoft.com/office/powerpoint/2010/main" val="2925650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3668FF-05C2-BB2D-3363-74A0C6946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975" y="938784"/>
            <a:ext cx="4294800" cy="322554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SG" dirty="0"/>
              <a:t>Account holders are responsible for safeguarding their account information  and reporting unauthorized transaction.</a:t>
            </a:r>
          </a:p>
          <a:p>
            <a:pPr>
              <a:lnSpc>
                <a:spcPct val="150000"/>
              </a:lnSpc>
            </a:pPr>
            <a:r>
              <a:rPr lang="en-SG" dirty="0"/>
              <a:t>We don’t store user’s payment details (their account,  password etc) (PDPA)</a:t>
            </a:r>
          </a:p>
          <a:p>
            <a:pPr>
              <a:lnSpc>
                <a:spcPct val="150000"/>
              </a:lnSpc>
            </a:pPr>
            <a:r>
              <a:rPr lang="en-SG" dirty="0"/>
              <a:t>Secure payment processing</a:t>
            </a:r>
          </a:p>
          <a:p>
            <a:pPr marL="152400" indent="0">
              <a:lnSpc>
                <a:spcPct val="150000"/>
              </a:lnSpc>
              <a:buNone/>
            </a:pPr>
            <a:r>
              <a:rPr lang="en-SG" dirty="0"/>
              <a:t>Using tokenization by converting the sensitive details (payment details)  into tokens to reduce exposure to hackers</a:t>
            </a:r>
          </a:p>
          <a:p>
            <a:pPr>
              <a:lnSpc>
                <a:spcPct val="150000"/>
              </a:lnSpc>
            </a:pPr>
            <a:r>
              <a:rPr lang="en-SG" dirty="0"/>
              <a:t>Encryption of the account details (using SHA1 to encrypt their password)</a:t>
            </a:r>
          </a:p>
          <a:p>
            <a:pPr>
              <a:lnSpc>
                <a:spcPct val="150000"/>
              </a:lnSpc>
            </a:pPr>
            <a:r>
              <a:rPr lang="en-SG" dirty="0"/>
              <a:t>Monitoring any suspicious Money laundering activities </a:t>
            </a:r>
          </a:p>
          <a:p>
            <a:pPr>
              <a:lnSpc>
                <a:spcPct val="150000"/>
              </a:lnSpc>
            </a:pPr>
            <a:endParaRPr lang="en-SG" dirty="0"/>
          </a:p>
        </p:txBody>
      </p:sp>
      <p:sp>
        <p:nvSpPr>
          <p:cNvPr id="5" name="AutoShape 2" descr="Singapore MAS Cybersecurity Compliance">
            <a:extLst>
              <a:ext uri="{FF2B5EF4-FFF2-40B4-BE49-F238E27FC236}">
                <a16:creationId xmlns:a16="http://schemas.microsoft.com/office/drawing/2014/main" id="{F6245CCC-8D0B-DB14-31F0-5720F71661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-1463040"/>
            <a:ext cx="4187190" cy="41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040" name="Picture 16" descr="Monetary Authority of Singapore (MAS) on LinkedIn: MAS Expands Scope of  Regulated Payment Services; Introduces User…">
            <a:extLst>
              <a:ext uri="{FF2B5EF4-FFF2-40B4-BE49-F238E27FC236}">
                <a16:creationId xmlns:a16="http://schemas.microsoft.com/office/drawing/2014/main" id="{85C8D217-BCCD-EB58-9216-BC301A840173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79" r="17779"/>
          <a:stretch>
            <a:fillRect/>
          </a:stretch>
        </p:blipFill>
        <p:spPr bwMode="auto">
          <a:xfrm>
            <a:off x="5463282" y="539550"/>
            <a:ext cx="2787000" cy="4064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DA00F4-7189-58CF-081C-7E62921A6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Prototype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3F35A70-C6E0-ECDD-24B9-874A41E8AE3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en-SG" dirty="0"/>
              <a:t>06</a:t>
            </a:r>
          </a:p>
        </p:txBody>
      </p:sp>
      <p:pic>
        <p:nvPicPr>
          <p:cNvPr id="1026" name="Picture 2" descr="25+ mẫu canva logo png miễn phí tải về cho thiết kế của bạn">
            <a:extLst>
              <a:ext uri="{FF2B5EF4-FFF2-40B4-BE49-F238E27FC236}">
                <a16:creationId xmlns:a16="http://schemas.microsoft.com/office/drawing/2014/main" id="{4A220B11-0F8B-0CD4-C798-555E30B498AD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5" t="-2871" r="-5948" b="-1316"/>
          <a:stretch/>
        </p:blipFill>
        <p:spPr bwMode="auto">
          <a:xfrm>
            <a:off x="4072129" y="169926"/>
            <a:ext cx="4913376" cy="480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11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9D332E-9C4A-6B14-E2A9-D443DCD9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2400" dirty="0">
                <a:hlinkClick r:id="rId2"/>
              </a:rPr>
              <a:t>Prototype || 23031029 || Graded Assignment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21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Albert Sans"/>
                <a:ea typeface="Albert Sans"/>
                <a:cs typeface="Albert Sans"/>
                <a:sym typeface="Albert Sans"/>
              </a:rPr>
              <a:t>Table of contents</a:t>
            </a:r>
            <a:endParaRPr b="1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87" name="Google Shape;287;p33"/>
          <p:cNvSpPr txBox="1">
            <a:spLocks noGrp="1"/>
          </p:cNvSpPr>
          <p:nvPr>
            <p:ph type="title" idx="2"/>
          </p:nvPr>
        </p:nvSpPr>
        <p:spPr>
          <a:xfrm>
            <a:off x="713225" y="1487876"/>
            <a:ext cx="7347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8" name="Google Shape;288;p33"/>
          <p:cNvSpPr txBox="1">
            <a:spLocks noGrp="1"/>
          </p:cNvSpPr>
          <p:nvPr>
            <p:ph type="title" idx="3"/>
          </p:nvPr>
        </p:nvSpPr>
        <p:spPr>
          <a:xfrm>
            <a:off x="6118550" y="1486153"/>
            <a:ext cx="7347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89" name="Google Shape;289;p33"/>
          <p:cNvSpPr txBox="1">
            <a:spLocks noGrp="1"/>
          </p:cNvSpPr>
          <p:nvPr>
            <p:ph type="title" idx="4"/>
          </p:nvPr>
        </p:nvSpPr>
        <p:spPr>
          <a:xfrm>
            <a:off x="3419275" y="1487876"/>
            <a:ext cx="7347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0" name="Google Shape;290;p33"/>
          <p:cNvSpPr txBox="1">
            <a:spLocks noGrp="1"/>
          </p:cNvSpPr>
          <p:nvPr>
            <p:ph type="title" idx="5"/>
          </p:nvPr>
        </p:nvSpPr>
        <p:spPr>
          <a:xfrm>
            <a:off x="720000" y="3061234"/>
            <a:ext cx="7347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92" name="Google Shape;292;p33"/>
          <p:cNvSpPr txBox="1">
            <a:spLocks noGrp="1"/>
          </p:cNvSpPr>
          <p:nvPr>
            <p:ph type="title" idx="7"/>
          </p:nvPr>
        </p:nvSpPr>
        <p:spPr>
          <a:xfrm>
            <a:off x="3419275" y="3106286"/>
            <a:ext cx="734700" cy="4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93" name="Google Shape;293;p33"/>
          <p:cNvSpPr txBox="1">
            <a:spLocks noGrp="1"/>
          </p:cNvSpPr>
          <p:nvPr>
            <p:ph type="subTitle" idx="1"/>
          </p:nvPr>
        </p:nvSpPr>
        <p:spPr>
          <a:xfrm>
            <a:off x="713225" y="1990113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94" name="Google Shape;294;p33"/>
          <p:cNvSpPr txBox="1">
            <a:spLocks noGrp="1"/>
          </p:cNvSpPr>
          <p:nvPr>
            <p:ph type="subTitle" idx="8"/>
          </p:nvPr>
        </p:nvSpPr>
        <p:spPr>
          <a:xfrm>
            <a:off x="3419275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&amp; solution</a:t>
            </a:r>
            <a:endParaRPr/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3"/>
          </p:nvPr>
        </p:nvSpPr>
        <p:spPr>
          <a:xfrm>
            <a:off x="6125325" y="19886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Audiences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4"/>
          </p:nvPr>
        </p:nvSpPr>
        <p:spPr>
          <a:xfrm>
            <a:off x="719951" y="3575919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Payments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subTitle" idx="15"/>
          </p:nvPr>
        </p:nvSpPr>
        <p:spPr>
          <a:xfrm>
            <a:off x="3419250" y="3559534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Regulations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Consideration</a:t>
            </a:r>
            <a:endParaRPr dirty="0"/>
          </a:p>
        </p:txBody>
      </p:sp>
      <p:sp>
        <p:nvSpPr>
          <p:cNvPr id="2" name="Google Shape;288;p33">
            <a:extLst>
              <a:ext uri="{FF2B5EF4-FFF2-40B4-BE49-F238E27FC236}">
                <a16:creationId xmlns:a16="http://schemas.microsoft.com/office/drawing/2014/main" id="{123602AB-07BC-EC99-A2AE-A5EF9921D3FE}"/>
              </a:ext>
            </a:extLst>
          </p:cNvPr>
          <p:cNvSpPr txBox="1">
            <a:spLocks/>
          </p:cNvSpPr>
          <p:nvPr/>
        </p:nvSpPr>
        <p:spPr>
          <a:xfrm>
            <a:off x="6142787" y="3061234"/>
            <a:ext cx="734700" cy="4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0" i="0" u="none" strike="noStrike" cap="none">
                <a:solidFill>
                  <a:schemeClr val="accent2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dirty="0"/>
              <a:t>06</a:t>
            </a:r>
          </a:p>
        </p:txBody>
      </p:sp>
      <p:sp>
        <p:nvSpPr>
          <p:cNvPr id="3" name="Google Shape;296;p33">
            <a:extLst>
              <a:ext uri="{FF2B5EF4-FFF2-40B4-BE49-F238E27FC236}">
                <a16:creationId xmlns:a16="http://schemas.microsoft.com/office/drawing/2014/main" id="{77003980-3ACB-BDD5-0D21-96A79BADCAAE}"/>
              </a:ext>
            </a:extLst>
          </p:cNvPr>
          <p:cNvSpPr txBox="1">
            <a:spLocks/>
          </p:cNvSpPr>
          <p:nvPr/>
        </p:nvSpPr>
        <p:spPr>
          <a:xfrm>
            <a:off x="6118500" y="3559534"/>
            <a:ext cx="23055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dirty="0"/>
              <a:t>Prototype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/>
          <p:cNvSpPr txBox="1">
            <a:spLocks noGrp="1"/>
          </p:cNvSpPr>
          <p:nvPr>
            <p:ph type="title" idx="2"/>
          </p:nvPr>
        </p:nvSpPr>
        <p:spPr>
          <a:xfrm>
            <a:off x="713225" y="1729950"/>
            <a:ext cx="982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25" name="Google Shape;325;p35"/>
          <p:cNvSpPr/>
          <p:nvPr/>
        </p:nvSpPr>
        <p:spPr>
          <a:xfrm>
            <a:off x="4857940" y="564150"/>
            <a:ext cx="982200" cy="98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5"/>
          <p:cNvSpPr/>
          <p:nvPr/>
        </p:nvSpPr>
        <p:spPr>
          <a:xfrm rot="10800000" flipH="1">
            <a:off x="7112978" y="-179501"/>
            <a:ext cx="2031030" cy="5323001"/>
          </a:xfrm>
          <a:custGeom>
            <a:avLst/>
            <a:gdLst/>
            <a:ahLst/>
            <a:cxnLst/>
            <a:rect l="l" t="t" r="r" b="b"/>
            <a:pathLst>
              <a:path w="30520" h="79988" extrusionOk="0">
                <a:moveTo>
                  <a:pt x="1" y="1"/>
                </a:moveTo>
                <a:cubicBezTo>
                  <a:pt x="4240" y="738"/>
                  <a:pt x="9082" y="2237"/>
                  <a:pt x="12675" y="4608"/>
                </a:cubicBezTo>
                <a:cubicBezTo>
                  <a:pt x="16269" y="6979"/>
                  <a:pt x="18883" y="11394"/>
                  <a:pt x="17811" y="15557"/>
                </a:cubicBezTo>
                <a:cubicBezTo>
                  <a:pt x="16755" y="19712"/>
                  <a:pt x="12424" y="22619"/>
                  <a:pt x="11972" y="26883"/>
                </a:cubicBezTo>
                <a:cubicBezTo>
                  <a:pt x="11201" y="34188"/>
                  <a:pt x="21673" y="37858"/>
                  <a:pt x="23340" y="45004"/>
                </a:cubicBezTo>
                <a:cubicBezTo>
                  <a:pt x="24194" y="48681"/>
                  <a:pt x="22519" y="52401"/>
                  <a:pt x="21555" y="56045"/>
                </a:cubicBezTo>
                <a:cubicBezTo>
                  <a:pt x="19201" y="64983"/>
                  <a:pt x="22175" y="76000"/>
                  <a:pt x="30519" y="79987"/>
                </a:cubicBezTo>
                <a:lnTo>
                  <a:pt x="305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Sports | Definition, History, Examples, &amp; Facts | Britannica">
            <a:extLst>
              <a:ext uri="{FF2B5EF4-FFF2-40B4-BE49-F238E27FC236}">
                <a16:creationId xmlns:a16="http://schemas.microsoft.com/office/drawing/2014/main" id="{6DAD9FF0-21E3-54FE-78AB-3FCD6B038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441" y="1670082"/>
            <a:ext cx="4583508" cy="257822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58E0CF-9927-95B0-C59F-ED7B09034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>
            <a:spLocks noGrp="1"/>
          </p:cNvSpPr>
          <p:nvPr>
            <p:ph type="title"/>
          </p:nvPr>
        </p:nvSpPr>
        <p:spPr>
          <a:xfrm>
            <a:off x="811975" y="1150775"/>
            <a:ext cx="4294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Albert Sans"/>
                <a:ea typeface="Albert Sans"/>
                <a:cs typeface="Albert Sans"/>
                <a:sym typeface="Albert Sans"/>
              </a:rPr>
              <a:t>What is GearsUP?</a:t>
            </a:r>
            <a:endParaRPr b="1" dirty="0"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2" name="Google Shape;332;p36"/>
          <p:cNvSpPr txBox="1">
            <a:spLocks noGrp="1"/>
          </p:cNvSpPr>
          <p:nvPr>
            <p:ph type="subTitle" idx="1"/>
          </p:nvPr>
        </p:nvSpPr>
        <p:spPr>
          <a:xfrm>
            <a:off x="811975" y="1723475"/>
            <a:ext cx="4294800" cy="255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>
                <a:solidFill>
                  <a:schemeClr val="dk2"/>
                </a:solidFill>
              </a:rPr>
              <a:t>In Gears Up</a:t>
            </a:r>
            <a:r>
              <a:rPr lang="en-SG" dirty="0"/>
              <a:t>, I believe that everyone wants to own their very own sports gear/equipment. No matter if you are a veteran or a rookie, we offer wide range of brand and sports equipment.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Why choose us?</a:t>
            </a:r>
            <a:endParaRPr dirty="0">
              <a:solidFill>
                <a:schemeClr val="dk2"/>
              </a:solidFill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</a:pPr>
            <a:r>
              <a:rPr lang="en-GB" b="1" dirty="0"/>
              <a:t>Wide selection: </a:t>
            </a:r>
            <a:r>
              <a:rPr lang="en-GB" dirty="0"/>
              <a:t>From basketball, hiking to swimming, we have everything you could ever ask for your favourite activity.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</a:pPr>
            <a:r>
              <a:rPr lang="en-GB" b="1" dirty="0"/>
              <a:t>Competitive Price: </a:t>
            </a:r>
            <a:r>
              <a:rPr lang="en-GB" dirty="0"/>
              <a:t>We thrive to give you the cheapest price within the market and giving many great deals.</a:t>
            </a: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ssistant"/>
              <a:buChar char="●"/>
            </a:pPr>
            <a:r>
              <a:rPr lang="en-GB" b="1" dirty="0">
                <a:solidFill>
                  <a:schemeClr val="dk2"/>
                </a:solidFill>
              </a:rPr>
              <a:t>Quality Assurance: </a:t>
            </a:r>
            <a:r>
              <a:rPr lang="en-GB" dirty="0">
                <a:solidFill>
                  <a:schemeClr val="dk2"/>
                </a:solidFill>
              </a:rPr>
              <a:t>We source from the trusted brands, ensuring you can use the gears for long.</a:t>
            </a:r>
            <a:endParaRPr lang="en-GB" b="1" dirty="0"/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None/>
            </a:pPr>
            <a:r>
              <a:rPr lang="en-SG" dirty="0">
                <a:solidFill>
                  <a:schemeClr val="dk2"/>
                </a:solidFill>
              </a:rPr>
              <a:t>Join us to Gear up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34" name="Google Shape;334;p36"/>
          <p:cNvSpPr/>
          <p:nvPr/>
        </p:nvSpPr>
        <p:spPr>
          <a:xfrm rot="10800000">
            <a:off x="5578091" y="2606021"/>
            <a:ext cx="3718309" cy="2685379"/>
          </a:xfrm>
          <a:custGeom>
            <a:avLst/>
            <a:gdLst/>
            <a:ahLst/>
            <a:cxnLst/>
            <a:rect l="l" t="t" r="r" b="b"/>
            <a:pathLst>
              <a:path w="59263" h="42800" extrusionOk="0">
                <a:moveTo>
                  <a:pt x="43" y="0"/>
                </a:moveTo>
                <a:cubicBezTo>
                  <a:pt x="43" y="0"/>
                  <a:pt x="1" y="36617"/>
                  <a:pt x="1" y="42800"/>
                </a:cubicBezTo>
                <a:cubicBezTo>
                  <a:pt x="1" y="42523"/>
                  <a:pt x="6904" y="39373"/>
                  <a:pt x="7700" y="38854"/>
                </a:cubicBezTo>
                <a:cubicBezTo>
                  <a:pt x="10598" y="36961"/>
                  <a:pt x="13019" y="34339"/>
                  <a:pt x="14670" y="31298"/>
                </a:cubicBezTo>
                <a:cubicBezTo>
                  <a:pt x="16873" y="27251"/>
                  <a:pt x="18758" y="22912"/>
                  <a:pt x="22201" y="19720"/>
                </a:cubicBezTo>
                <a:cubicBezTo>
                  <a:pt x="27587" y="14719"/>
                  <a:pt x="35420" y="13739"/>
                  <a:pt x="42558" y="11980"/>
                </a:cubicBezTo>
                <a:cubicBezTo>
                  <a:pt x="49695" y="10220"/>
                  <a:pt x="57310" y="7087"/>
                  <a:pt x="5926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Placeholder 4" descr="A logo of a basketball with a lightning bolt and stars&#10;&#10;Description automatically generated">
            <a:extLst>
              <a:ext uri="{FF2B5EF4-FFF2-40B4-BE49-F238E27FC236}">
                <a16:creationId xmlns:a16="http://schemas.microsoft.com/office/drawing/2014/main" id="{EF247F96-3887-143D-7EC1-4226DC63B456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763" t="523" r="17757" b="-36"/>
          <a:stretch/>
        </p:blipFill>
        <p:spPr>
          <a:xfrm>
            <a:off x="5106776" y="539550"/>
            <a:ext cx="3005500" cy="4064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2C74C9CB-D1DE-02B8-DDE2-51F571A82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">
            <a:extLst>
              <a:ext uri="{FF2B5EF4-FFF2-40B4-BE49-F238E27FC236}">
                <a16:creationId xmlns:a16="http://schemas.microsoft.com/office/drawing/2014/main" id="{4C3B9986-CC7D-C1AD-5B9A-C200002C42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4" y="1729950"/>
            <a:ext cx="1176535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25" name="Google Shape;325;p35">
            <a:extLst>
              <a:ext uri="{FF2B5EF4-FFF2-40B4-BE49-F238E27FC236}">
                <a16:creationId xmlns:a16="http://schemas.microsoft.com/office/drawing/2014/main" id="{77C6F87F-550B-F010-A3B3-695F0DB07A60}"/>
              </a:ext>
            </a:extLst>
          </p:cNvPr>
          <p:cNvSpPr/>
          <p:nvPr/>
        </p:nvSpPr>
        <p:spPr>
          <a:xfrm>
            <a:off x="4857940" y="564150"/>
            <a:ext cx="982200" cy="982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6" name="Google Shape;326;p35">
            <a:extLst>
              <a:ext uri="{FF2B5EF4-FFF2-40B4-BE49-F238E27FC236}">
                <a16:creationId xmlns:a16="http://schemas.microsoft.com/office/drawing/2014/main" id="{E36C963C-4770-E193-2D1D-E703FBA8644F}"/>
              </a:ext>
            </a:extLst>
          </p:cNvPr>
          <p:cNvSpPr/>
          <p:nvPr/>
        </p:nvSpPr>
        <p:spPr>
          <a:xfrm rot="10800000" flipH="1">
            <a:off x="7112978" y="-179501"/>
            <a:ext cx="2031030" cy="5323001"/>
          </a:xfrm>
          <a:custGeom>
            <a:avLst/>
            <a:gdLst/>
            <a:ahLst/>
            <a:cxnLst/>
            <a:rect l="l" t="t" r="r" b="b"/>
            <a:pathLst>
              <a:path w="30520" h="79988" extrusionOk="0">
                <a:moveTo>
                  <a:pt x="1" y="1"/>
                </a:moveTo>
                <a:cubicBezTo>
                  <a:pt x="4240" y="738"/>
                  <a:pt x="9082" y="2237"/>
                  <a:pt x="12675" y="4608"/>
                </a:cubicBezTo>
                <a:cubicBezTo>
                  <a:pt x="16269" y="6979"/>
                  <a:pt x="18883" y="11394"/>
                  <a:pt x="17811" y="15557"/>
                </a:cubicBezTo>
                <a:cubicBezTo>
                  <a:pt x="16755" y="19712"/>
                  <a:pt x="12424" y="22619"/>
                  <a:pt x="11972" y="26883"/>
                </a:cubicBezTo>
                <a:cubicBezTo>
                  <a:pt x="11201" y="34188"/>
                  <a:pt x="21673" y="37858"/>
                  <a:pt x="23340" y="45004"/>
                </a:cubicBezTo>
                <a:cubicBezTo>
                  <a:pt x="24194" y="48681"/>
                  <a:pt x="22519" y="52401"/>
                  <a:pt x="21555" y="56045"/>
                </a:cubicBezTo>
                <a:cubicBezTo>
                  <a:pt x="19201" y="64983"/>
                  <a:pt x="22175" y="76000"/>
                  <a:pt x="30519" y="79987"/>
                </a:cubicBezTo>
                <a:lnTo>
                  <a:pt x="3051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 descr="Sports - Singapore">
            <a:extLst>
              <a:ext uri="{FF2B5EF4-FFF2-40B4-BE49-F238E27FC236}">
                <a16:creationId xmlns:a16="http://schemas.microsoft.com/office/drawing/2014/main" id="{50046E59-9CAF-FFD2-09B0-C14E30F3B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597" y="1458595"/>
            <a:ext cx="4690572" cy="306811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A552432C-F7E7-8BD0-0166-8EB8E9264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788" y="2571750"/>
            <a:ext cx="6267132" cy="841375"/>
          </a:xfrm>
        </p:spPr>
        <p:txBody>
          <a:bodyPr/>
          <a:lstStyle/>
          <a:p>
            <a:r>
              <a:rPr lang="en-SG" dirty="0"/>
              <a:t>Problem </a:t>
            </a:r>
            <a:r>
              <a:rPr lang="en-SG" dirty="0">
                <a:solidFill>
                  <a:schemeClr val="accent1"/>
                </a:solidFill>
              </a:rPr>
              <a:t>&amp; Solution</a:t>
            </a:r>
          </a:p>
        </p:txBody>
      </p:sp>
    </p:spTree>
    <p:extLst>
      <p:ext uri="{BB962C8B-B14F-4D97-AF65-F5344CB8AC3E}">
        <p14:creationId xmlns:p14="http://schemas.microsoft.com/office/powerpoint/2010/main" val="155167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79D103-AF3E-CA99-0293-8B628CDC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37" y="1150775"/>
            <a:ext cx="4294800" cy="572700"/>
          </a:xfrm>
        </p:spPr>
        <p:txBody>
          <a:bodyPr/>
          <a:lstStyle/>
          <a:p>
            <a:r>
              <a:rPr lang="en-US" dirty="0"/>
              <a:t>Problems: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D59AF48-A7AD-90BC-43FF-7C958B3C8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137" y="1866025"/>
            <a:ext cx="4294800" cy="2298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Sport e-commerce website such as  </a:t>
            </a:r>
            <a:r>
              <a:rPr lang="en-US" dirty="0">
                <a:hlinkClick r:id="rId2"/>
              </a:rPr>
              <a:t>SF sports</a:t>
            </a:r>
            <a:r>
              <a:rPr lang="en-US" dirty="0"/>
              <a:t>  have their own specialty sport such as volleyball only or badminton only</a:t>
            </a:r>
          </a:p>
          <a:p>
            <a:pPr>
              <a:lnSpc>
                <a:spcPct val="150000"/>
              </a:lnSpc>
            </a:pPr>
            <a:r>
              <a:rPr lang="en-US" dirty="0"/>
              <a:t>The price of the well-known brand equipment are quite pricey</a:t>
            </a:r>
          </a:p>
          <a:p>
            <a:pPr>
              <a:lnSpc>
                <a:spcPct val="150000"/>
              </a:lnSpc>
            </a:pPr>
            <a:r>
              <a:rPr lang="en-US" dirty="0"/>
              <a:t>Difficulty in cross-border purchases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57150BD-5287-DC73-71F2-A65EF05B027C}"/>
              </a:ext>
            </a:extLst>
          </p:cNvPr>
          <p:cNvSpPr txBox="1">
            <a:spLocks/>
          </p:cNvSpPr>
          <p:nvPr/>
        </p:nvSpPr>
        <p:spPr>
          <a:xfrm>
            <a:off x="4666937" y="1150775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-US" dirty="0"/>
              <a:t>Solution: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27A30A7-4475-1712-5541-503211BDF5E3}"/>
              </a:ext>
            </a:extLst>
          </p:cNvPr>
          <p:cNvSpPr txBox="1">
            <a:spLocks/>
          </p:cNvSpPr>
          <p:nvPr/>
        </p:nvSpPr>
        <p:spPr>
          <a:xfrm>
            <a:off x="4666937" y="1866025"/>
            <a:ext cx="4294800" cy="22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We  have wide variety of sports, name us any and we will have it. Such as bouldering, swimming, boxing, volleyball, and more</a:t>
            </a:r>
          </a:p>
          <a:p>
            <a:pPr>
              <a:lnSpc>
                <a:spcPct val="150000"/>
              </a:lnSpc>
            </a:pPr>
            <a:r>
              <a:rPr lang="en-US" dirty="0"/>
              <a:t>We aim to get you the best offer in our website from our supplies and giving u the real deal at low price</a:t>
            </a:r>
          </a:p>
          <a:p>
            <a:pPr>
              <a:lnSpc>
                <a:spcPct val="150000"/>
              </a:lnSpc>
            </a:pPr>
            <a:r>
              <a:rPr lang="en-US" dirty="0"/>
              <a:t>Cross-border e-commerce is growing and allow us to reach globally.</a:t>
            </a:r>
          </a:p>
        </p:txBody>
      </p:sp>
    </p:spTree>
    <p:extLst>
      <p:ext uri="{BB962C8B-B14F-4D97-AF65-F5344CB8AC3E}">
        <p14:creationId xmlns:p14="http://schemas.microsoft.com/office/powerpoint/2010/main" val="2398536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A222-80ED-AA3B-3779-D842E4A72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71750"/>
            <a:ext cx="5097266" cy="841800"/>
          </a:xfrm>
        </p:spPr>
        <p:txBody>
          <a:bodyPr/>
          <a:lstStyle/>
          <a:p>
            <a:r>
              <a:rPr lang="en-SG" dirty="0"/>
              <a:t>Audiences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EE08E1-1784-63A2-D713-5BEE4CCE471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13225" y="1729950"/>
            <a:ext cx="1138724" cy="841800"/>
          </a:xfrm>
        </p:spPr>
        <p:txBody>
          <a:bodyPr/>
          <a:lstStyle/>
          <a:p>
            <a:r>
              <a:rPr lang="en-SG" dirty="0"/>
              <a:t>03</a:t>
            </a:r>
          </a:p>
        </p:txBody>
      </p:sp>
      <p:pic>
        <p:nvPicPr>
          <p:cNvPr id="1026" name="Picture 2" descr="Free Football Player Carrying Brown Football Stock Photo">
            <a:extLst>
              <a:ext uri="{FF2B5EF4-FFF2-40B4-BE49-F238E27FC236}">
                <a16:creationId xmlns:a16="http://schemas.microsoft.com/office/drawing/2014/main" id="{DB9D0B91-EFE4-1559-FD1F-C91D1EDFAD12}"/>
              </a:ext>
            </a:extLst>
          </p:cNvPr>
          <p:cNvPicPr>
            <a:picLocks noGrp="1" noChangeAspect="1" noChangeArrowheads="1"/>
          </p:cNvPicPr>
          <p:nvPr>
            <p:ph type="pic" idx="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730" r="9585" b="22842"/>
          <a:stretch/>
        </p:blipFill>
        <p:spPr bwMode="auto">
          <a:xfrm>
            <a:off x="3530278" y="1146020"/>
            <a:ext cx="5103142" cy="285145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13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14350E-62E9-8478-CE47-7C7A2FF7D327}"/>
              </a:ext>
            </a:extLst>
          </p:cNvPr>
          <p:cNvSpPr txBox="1"/>
          <p:nvPr/>
        </p:nvSpPr>
        <p:spPr>
          <a:xfrm>
            <a:off x="0" y="497711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chemeClr val="tx1"/>
                </a:solidFill>
                <a:latin typeface="Albert Sans" panose="020B0604020202020204" charset="0"/>
              </a:rPr>
              <a:t>Our Target Audience: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E701B-5C6F-FAA7-C931-A50B191A425A}"/>
              </a:ext>
            </a:extLst>
          </p:cNvPr>
          <p:cNvSpPr txBox="1"/>
          <p:nvPr/>
        </p:nvSpPr>
        <p:spPr>
          <a:xfrm>
            <a:off x="2895302" y="1164537"/>
            <a:ext cx="4305987" cy="28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Anyone who wants to: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Own sports equipment 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Buy as a gift for someone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Buy as a bundle for training</a:t>
            </a:r>
          </a:p>
          <a:p>
            <a:pPr marL="285750" lvl="7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Just display it</a:t>
            </a:r>
          </a:p>
          <a:p>
            <a:pPr lvl="7">
              <a:lnSpc>
                <a:spcPct val="150000"/>
              </a:lnSpc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Basically, anyone can buy from us</a:t>
            </a:r>
          </a:p>
        </p:txBody>
      </p:sp>
    </p:spTree>
    <p:extLst>
      <p:ext uri="{BB962C8B-B14F-4D97-AF65-F5344CB8AC3E}">
        <p14:creationId xmlns:p14="http://schemas.microsoft.com/office/powerpoint/2010/main" val="2001486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6C6D5-0FAA-563E-D58C-0C3DA79F6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4955A9-1CCE-389D-105C-0DD27767251E}"/>
              </a:ext>
            </a:extLst>
          </p:cNvPr>
          <p:cNvSpPr txBox="1"/>
          <p:nvPr/>
        </p:nvSpPr>
        <p:spPr>
          <a:xfrm>
            <a:off x="0" y="497711"/>
            <a:ext cx="4665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200" b="1" dirty="0">
                <a:solidFill>
                  <a:schemeClr val="tx1"/>
                </a:solidFill>
                <a:latin typeface="Albert Sans" panose="020B0604020202020204" charset="0"/>
              </a:rPr>
              <a:t>Underserved Audience: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F700D-2ED3-AA56-DBE6-931B6C5706C0}"/>
              </a:ext>
            </a:extLst>
          </p:cNvPr>
          <p:cNvSpPr txBox="1"/>
          <p:nvPr/>
        </p:nvSpPr>
        <p:spPr>
          <a:xfrm>
            <a:off x="0" y="1082486"/>
            <a:ext cx="54419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Those who have limited budget since the brands are well-known therefore it tend to be more expensive than the non-well brand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Who have no cashless payments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SG" sz="2000" dirty="0">
                <a:solidFill>
                  <a:schemeClr val="accent2"/>
                </a:solidFill>
                <a:latin typeface="Assistant" pitchFamily="2" charset="-79"/>
                <a:cs typeface="Assistant" pitchFamily="2" charset="-79"/>
              </a:rPr>
              <a:t>Individuals with disabilities </a:t>
            </a:r>
          </a:p>
          <a:p>
            <a:pPr>
              <a:lnSpc>
                <a:spcPct val="150000"/>
              </a:lnSpc>
            </a:pPr>
            <a:endParaRPr lang="en-SG" sz="2000" dirty="0">
              <a:solidFill>
                <a:schemeClr val="accent2"/>
              </a:solidFill>
              <a:latin typeface="Assistant" pitchFamily="2" charset="-79"/>
              <a:cs typeface="Assistant" pitchFamily="2" charset="-79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SG" sz="2000" dirty="0">
              <a:solidFill>
                <a:schemeClr val="accent2"/>
              </a:solidFill>
              <a:latin typeface="Assistant" pitchFamily="2" charset="-79"/>
              <a:cs typeface="Assistan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77382392"/>
      </p:ext>
    </p:extLst>
  </p:cSld>
  <p:clrMapOvr>
    <a:masterClrMapping/>
  </p:clrMapOvr>
</p:sld>
</file>

<file path=ppt/theme/theme1.xml><?xml version="1.0" encoding="utf-8"?>
<a:theme xmlns:a="http://schemas.openxmlformats.org/drawingml/2006/main" name="Organic Shapes Design Pitch Deck by Slidesgo">
  <a:themeElements>
    <a:clrScheme name="Simple Light">
      <a:dk1>
        <a:srgbClr val="4A5742"/>
      </a:dk1>
      <a:lt1>
        <a:srgbClr val="F6F4E8"/>
      </a:lt1>
      <a:dk2>
        <a:srgbClr val="161616"/>
      </a:dk2>
      <a:lt2>
        <a:srgbClr val="757D71"/>
      </a:lt2>
      <a:accent1>
        <a:srgbClr val="9FA08A"/>
      </a:accent1>
      <a:accent2>
        <a:srgbClr val="C37967"/>
      </a:accent2>
      <a:accent3>
        <a:srgbClr val="D1AF91"/>
      </a:accent3>
      <a:accent4>
        <a:srgbClr val="D9C3B1"/>
      </a:accent4>
      <a:accent5>
        <a:srgbClr val="F1E9E0"/>
      </a:accent5>
      <a:accent6>
        <a:srgbClr val="FFFFFF"/>
      </a:accent6>
      <a:hlink>
        <a:srgbClr val="4A57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529</Words>
  <Application>Microsoft Office PowerPoint</Application>
  <PresentationFormat>On-screen Show (16:9)</PresentationFormat>
  <Paragraphs>76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Nunito Light</vt:lpstr>
      <vt:lpstr>Anaheim</vt:lpstr>
      <vt:lpstr>Bebas Neue</vt:lpstr>
      <vt:lpstr>Assistant</vt:lpstr>
      <vt:lpstr>Albert Sans</vt:lpstr>
      <vt:lpstr>Organic Shapes Design Pitch Deck by Slidesgo</vt:lpstr>
      <vt:lpstr>GearsUp Ecommerce</vt:lpstr>
      <vt:lpstr>Table of contents</vt:lpstr>
      <vt:lpstr>01</vt:lpstr>
      <vt:lpstr>What is GearsUP?</vt:lpstr>
      <vt:lpstr>02</vt:lpstr>
      <vt:lpstr>Problems:</vt:lpstr>
      <vt:lpstr>Audiences</vt:lpstr>
      <vt:lpstr>PowerPoint Presentation</vt:lpstr>
      <vt:lpstr>PowerPoint Presentation</vt:lpstr>
      <vt:lpstr>04</vt:lpstr>
      <vt:lpstr>Payment Issues:</vt:lpstr>
      <vt:lpstr>Payment Solutions</vt:lpstr>
      <vt:lpstr>05</vt:lpstr>
      <vt:lpstr>PowerPoint Presentation</vt:lpstr>
      <vt:lpstr>Prototype</vt:lpstr>
      <vt:lpstr>Prototype || 23031029 || Graded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TOH SER JIA</cp:lastModifiedBy>
  <cp:revision>11</cp:revision>
  <dcterms:modified xsi:type="dcterms:W3CDTF">2025-02-11T10:09:51Z</dcterms:modified>
</cp:coreProperties>
</file>