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16" r:id="rId2"/>
    <p:sldId id="317" r:id="rId3"/>
    <p:sldId id="334" r:id="rId4"/>
    <p:sldId id="333" r:id="rId5"/>
    <p:sldId id="335" r:id="rId6"/>
    <p:sldId id="336" r:id="rId7"/>
    <p:sldId id="318" r:id="rId8"/>
    <p:sldId id="320" r:id="rId9"/>
    <p:sldId id="321" r:id="rId10"/>
    <p:sldId id="322" r:id="rId11"/>
    <p:sldId id="323" r:id="rId12"/>
    <p:sldId id="324" r:id="rId13"/>
    <p:sldId id="325" r:id="rId14"/>
    <p:sldId id="326" r:id="rId15"/>
    <p:sldId id="327" r:id="rId16"/>
    <p:sldId id="328" r:id="rId17"/>
    <p:sldId id="329" r:id="rId18"/>
    <p:sldId id="330" r:id="rId19"/>
    <p:sldId id="331" r:id="rId20"/>
    <p:sldId id="332" r:id="rId21"/>
    <p:sldId id="319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94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B3460F-0C7D-4111-85EF-A780C8DD4BD3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73400C-63F1-4D5F-B251-3853177A68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047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467D57-D457-4EAE-BF4F-2FDE0C552E3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0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6C648-9B19-5B72-C43A-E5E2C90BC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FC7C77-4BD2-CCF6-9D36-40632B7569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3B076A-8562-F597-9200-59E1406E7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ABBF45-DB31-38BE-9EA8-31B4BC404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FAC1F5-C57D-CDB2-857E-16646791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2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65A0-BA35-295D-75E7-1D168F251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E19088-B42F-4AFC-A7D6-9C61BAF3D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5ECBC-08E1-9E77-8284-E9B671857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F067-9571-AF25-4EEC-1C68E97F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39DD-7DBE-021C-B520-91A786187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63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46191C-2E94-4FCD-EEAF-6724063A2F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788B2-7D18-78C0-8509-C9714CF94E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FC7FE-CE80-24E0-B639-117C354F4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31881-0DD7-DC70-4CEE-7C2383A9D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56048C-F39A-620A-7C63-0A28E0C26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460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32F5F-940A-DB5A-A74D-53AE6CD64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0545" y="14955"/>
            <a:ext cx="10021455" cy="806749"/>
          </a:xfrm>
          <a:solidFill>
            <a:srgbClr val="194E9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16F32-8593-328C-BE6A-DC940AC69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145" y="997527"/>
            <a:ext cx="11748655" cy="51794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86355-5274-8737-4442-165030C1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400B6-5492-F6FE-3D79-4E143BB2D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5334E-A36D-928D-DC44-82D24BE89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 descr="WhatsApp Image 2024-08-23 at 15.43.17">
            <a:extLst>
              <a:ext uri="{FF2B5EF4-FFF2-40B4-BE49-F238E27FC236}">
                <a16:creationId xmlns:a16="http://schemas.microsoft.com/office/drawing/2014/main" id="{A2A2EDB9-93B3-0D9F-46B7-C147D799E4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331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9B284-1950-C188-87C9-66535484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7EB9A-A9EB-9CB5-D587-636D46035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46B1-75D8-EBE4-583B-8EEF6E0CC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1E5EE-533C-8F1F-F0BA-E2FCC7A10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E464-B782-9A88-C86A-E1A6D816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292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62207-9668-7A41-376E-2F96636C8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52357-F42A-76E6-F33F-1B949D2F51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780EA8-26B3-B1E1-9C94-54D3AC26E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EC8DE-0741-7FA2-CFB7-E671A7F24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F8EFF-A608-FC07-F358-B9D186043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536F5-BE4C-9E8B-176F-821218E91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44980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B991-A2B8-E597-687A-DD533F032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0D0E6-C801-0499-7452-CCB357C78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AB3B35-4D9B-BBB2-7265-6AAF9F3BB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7906F1-798E-BF15-2C16-8DBFA153D4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4FB452-274E-720B-4CC0-C6332DC2CC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11A2BE-DF12-4672-2F61-BF26A9C6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12ED40-F13A-79EF-AC6D-520098CDE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7BE5AA-E2E8-6A12-C649-8F48560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0803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08D8F-9111-81FC-64D9-7F843A0F1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77107B-D213-6C1C-8740-B5FF568BA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FBFF51-A9B2-D3D7-C8E0-B0AD298EC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13EF63-F402-9F7B-F409-803F387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186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5595E-9A6D-D4D5-6BCE-659045F2E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69554B-CDF1-5E15-D4F9-C2DC5CF05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5E006-8FD2-ACB3-9224-CEB0E86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6890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B608-213B-3DE0-3F49-931EF644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C5A54-EE52-E35C-66F9-C6A29A112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E478BF-DF20-E8EE-B57B-31201D7FB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0E903-CEE0-ABEB-44CE-7968182D9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1C9E99-3BD2-6CD4-BC32-A79171DF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794FD-8186-C579-CD7F-2C34B3BA3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49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563E3-B253-1A6D-D7E5-1A1C5BD2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3011F0-EA15-1B8D-9215-FE5AA7CEE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9FEFF-BE4B-1246-B09F-131E5B12A4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5471B-CC4D-9E68-CE64-E22F4BCBB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10D20D-5010-113C-DFCF-432FAB00F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5B7F1-5A5E-DCAE-682F-3114F5AF7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8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FE8ED5-A079-B493-46CC-FBCFFAE2D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FD7BA-FED4-D7F5-0EA5-BA5A6CF71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EDD78-168C-D50A-A41B-63743ADE60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BE0023-ED5E-43E7-AFB2-BC3351E86201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BD965C-B904-F6E7-D3E3-AD1F3B66C4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39F97-F367-6B19-FAF1-752B15C753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FF9024-7982-42DF-837C-4110DDBEBC6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9379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WhatsApp Image 2024-08-23 at 15.43.17">
            <a:extLst>
              <a:ext uri="{FF2B5EF4-FFF2-40B4-BE49-F238E27FC236}">
                <a16:creationId xmlns:a16="http://schemas.microsoft.com/office/drawing/2014/main" id="{C027CC2F-7B4F-AA9B-4D81-E98F83DF2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43" y="144259"/>
            <a:ext cx="1719435" cy="677445"/>
          </a:xfrm>
          <a:prstGeom prst="rect">
            <a:avLst/>
          </a:prstGeom>
        </p:spPr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42C3F97-7163-10DB-A067-B3F1568C9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96FE-0C88-4477-8CA6-DFFA80F6EC4B}" type="datetime1">
              <a:rPr lang="en-US" smtClean="0"/>
              <a:t>7/30/2025</a:t>
            </a:fld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743A2CC-628E-6D6B-CB09-6DD9562DC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E7C99-B088-4EBB-BFF6-BECCC96D5DD8}" type="slidenum">
              <a:rPr lang="en-US" smtClean="0"/>
              <a:t>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843BD2A-3656-4EFB-EE81-1532C7D1499D}"/>
              </a:ext>
            </a:extLst>
          </p:cNvPr>
          <p:cNvGrpSpPr/>
          <p:nvPr/>
        </p:nvGrpSpPr>
        <p:grpSpPr>
          <a:xfrm>
            <a:off x="2336800" y="131258"/>
            <a:ext cx="9745291" cy="680551"/>
            <a:chOff x="2336800" y="131258"/>
            <a:chExt cx="9745291" cy="680551"/>
          </a:xfrm>
          <a:solidFill>
            <a:srgbClr val="194E91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0A3A666-1D60-C481-FA38-2B6816EEF98A}"/>
                </a:ext>
              </a:extLst>
            </p:cNvPr>
            <p:cNvSpPr txBox="1"/>
            <p:nvPr/>
          </p:nvSpPr>
          <p:spPr>
            <a:xfrm>
              <a:off x="2336800" y="134364"/>
              <a:ext cx="9745291" cy="677445"/>
            </a:xfrm>
            <a:prstGeom prst="rect">
              <a:avLst/>
            </a:prstGeom>
            <a:grpFill/>
            <a:effectLst>
              <a:softEdge rad="0"/>
            </a:effectLst>
          </p:spPr>
          <p:txBody>
            <a:bodyPr wrap="square" rtlCol="0">
              <a:spAutoFit/>
            </a:bodyPr>
            <a:lstStyle/>
            <a:p>
              <a:pPr algn="ctr"/>
              <a:endParaRPr lang="en-US" sz="24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5B2BB8-BCBA-3DA1-A07C-DCC08FAF71AB}"/>
                </a:ext>
              </a:extLst>
            </p:cNvPr>
            <p:cNvSpPr txBox="1"/>
            <p:nvPr/>
          </p:nvSpPr>
          <p:spPr>
            <a:xfrm>
              <a:off x="2394530" y="131258"/>
              <a:ext cx="968756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chemeClr val="bg1"/>
                  </a:solidFill>
                </a:rPr>
                <a:t>School of CS &amp; AI, SR University</a:t>
              </a:r>
              <a:endParaRPr lang="en-US" sz="36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643550-BC90-31DB-C96C-291D61ED3D0D}"/>
              </a:ext>
            </a:extLst>
          </p:cNvPr>
          <p:cNvSpPr txBox="1"/>
          <p:nvPr/>
        </p:nvSpPr>
        <p:spPr>
          <a:xfrm>
            <a:off x="216310" y="4630392"/>
            <a:ext cx="5581361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64F8F"/>
                </a:solidFill>
              </a:rPr>
              <a:t>Prepared by</a:t>
            </a:r>
          </a:p>
          <a:p>
            <a:pPr algn="ctr"/>
            <a:r>
              <a:rPr lang="en-US" sz="2000" b="1" dirty="0">
                <a:solidFill>
                  <a:srgbClr val="164F8F"/>
                </a:solidFill>
              </a:rPr>
              <a:t>Dr. K. Rajchandar </a:t>
            </a:r>
          </a:p>
          <a:p>
            <a:pPr algn="ctr"/>
            <a:r>
              <a:rPr lang="en-US" sz="1600" b="1" dirty="0">
                <a:solidFill>
                  <a:srgbClr val="164F8F"/>
                </a:solidFill>
              </a:rPr>
              <a:t>Assistant Professor </a:t>
            </a: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852DD20-2BA1-1097-A1A8-83E90344B53C}"/>
              </a:ext>
            </a:extLst>
          </p:cNvPr>
          <p:cNvGraphicFramePr>
            <a:graphicFrameLocks noGrp="1"/>
          </p:cNvGraphicFramePr>
          <p:nvPr/>
        </p:nvGraphicFramePr>
        <p:xfrm>
          <a:off x="109910" y="1273306"/>
          <a:ext cx="5949362" cy="132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1913">
                  <a:extLst>
                    <a:ext uri="{9D8B030D-6E8A-4147-A177-3AD203B41FA5}">
                      <a16:colId xmlns:a16="http://schemas.microsoft.com/office/drawing/2014/main" val="1381312057"/>
                    </a:ext>
                  </a:extLst>
                </a:gridCol>
                <a:gridCol w="2810437">
                  <a:extLst>
                    <a:ext uri="{9D8B030D-6E8A-4147-A177-3AD203B41FA5}">
                      <a16:colId xmlns:a16="http://schemas.microsoft.com/office/drawing/2014/main" val="242157776"/>
                    </a:ext>
                  </a:extLst>
                </a:gridCol>
                <a:gridCol w="260832">
                  <a:extLst>
                    <a:ext uri="{9D8B030D-6E8A-4147-A177-3AD203B41FA5}">
                      <a16:colId xmlns:a16="http://schemas.microsoft.com/office/drawing/2014/main" val="446022343"/>
                    </a:ext>
                  </a:extLst>
                </a:gridCol>
                <a:gridCol w="568000">
                  <a:extLst>
                    <a:ext uri="{9D8B030D-6E8A-4147-A177-3AD203B41FA5}">
                      <a16:colId xmlns:a16="http://schemas.microsoft.com/office/drawing/2014/main" val="30741803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65650034"/>
                    </a:ext>
                  </a:extLst>
                </a:gridCol>
                <a:gridCol w="529900">
                  <a:extLst>
                    <a:ext uri="{9D8B030D-6E8A-4147-A177-3AD203B41FA5}">
                      <a16:colId xmlns:a16="http://schemas.microsoft.com/office/drawing/2014/main" val="42360255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Course Title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482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solidFill>
                            <a:srgbClr val="164F8F"/>
                          </a:solidFill>
                        </a:rPr>
                        <a:t>23CS201PC302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rgbClr val="164F8F"/>
                          </a:solidFill>
                        </a:rPr>
                        <a:t>Software Engineering and System Design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6047256"/>
                  </a:ext>
                </a:extLst>
              </a:tr>
              <a:tr h="370840">
                <a:tc gridSpan="6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164F8F"/>
                          </a:solidFill>
                        </a:rPr>
                        <a:t>Program Core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807806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E9565CE-F940-4E40-840E-05DAAD5EF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730941"/>
              </p:ext>
            </p:extLst>
          </p:nvPr>
        </p:nvGraphicFramePr>
        <p:xfrm>
          <a:off x="6130213" y="1273306"/>
          <a:ext cx="2876135" cy="5401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135">
                  <a:extLst>
                    <a:ext uri="{9D8B030D-6E8A-4147-A177-3AD203B41FA5}">
                      <a16:colId xmlns:a16="http://schemas.microsoft.com/office/drawing/2014/main" val="2443765172"/>
                    </a:ext>
                  </a:extLst>
                </a:gridCol>
              </a:tblGrid>
              <a:tr h="38490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Lab Experiments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94E9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8255752"/>
                  </a:ext>
                </a:extLst>
              </a:tr>
              <a:tr h="501674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1. Requirements and User Stories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2. UML Modeling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>
                          <a:highlight>
                            <a:srgbClr val="FFFF00"/>
                          </a:highlight>
                        </a:rPr>
                        <a:t>3. Git Basics and Individual Workflow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4. Git Collaboration: Branching and Merging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5. Agile/Scrum Simulation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6. Implementing Design Patterns I -Creational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7. Implementing Design Patterns II -Behavioral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8. UNIT Testing with JUNIT/</a:t>
                      </a:r>
                      <a:r>
                        <a:rPr lang="en-US" sz="1200" b="1" dirty="0" err="1"/>
                        <a:t>pytest</a:t>
                      </a:r>
                      <a:endParaRPr lang="en-US" sz="12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9. CI/CD Pipeline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10. API Interaction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11. System Design Diagramming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12. Exploring Scalability Components -Conceptual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259202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E174C43-2445-5A44-DE5A-BF274237C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950790"/>
              </p:ext>
            </p:extLst>
          </p:nvPr>
        </p:nvGraphicFramePr>
        <p:xfrm>
          <a:off x="9205955" y="1275647"/>
          <a:ext cx="2876135" cy="5340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76135">
                  <a:extLst>
                    <a:ext uri="{9D8B030D-6E8A-4147-A177-3AD203B41FA5}">
                      <a16:colId xmlns:a16="http://schemas.microsoft.com/office/drawing/2014/main" val="1059976695"/>
                    </a:ext>
                  </a:extLst>
                </a:gridCol>
              </a:tblGrid>
              <a:tr h="3385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bg1"/>
                          </a:solidFill>
                        </a:rPr>
                        <a:t>Lab- 3 (week 3)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64F8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758912"/>
                  </a:ext>
                </a:extLst>
              </a:tr>
              <a:tr h="174559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2800" b="1" dirty="0"/>
                        <a:t>3. Git Basics and Individual Workflow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07406387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850909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74249"/>
                  </a:ext>
                </a:extLst>
              </a:tr>
              <a:tr h="3173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89777176"/>
                  </a:ext>
                </a:extLst>
              </a:tr>
              <a:tr h="499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70986810"/>
                  </a:ext>
                </a:extLst>
              </a:tr>
              <a:tr h="9277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164F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02172010"/>
                  </a:ext>
                </a:extLst>
              </a:tr>
              <a:tr h="49957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1" kern="1200" dirty="0">
                        <a:solidFill>
                          <a:srgbClr val="164F8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6468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4162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CF54-35B7-0DF6-9B06-14D99F71C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🧪 Git Activity Case Study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9742C1-6DC1-8EBE-FF50-B49197EB71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🎯 </a:t>
            </a:r>
            <a:r>
              <a:rPr lang="en-IN" b="1" dirty="0"/>
              <a:t>Case Study Title:</a:t>
            </a:r>
            <a:r>
              <a:rPr lang="en-IN" dirty="0"/>
              <a:t> </a:t>
            </a:r>
            <a:r>
              <a:rPr lang="en-IN" i="1" dirty="0"/>
              <a:t>"</a:t>
            </a:r>
            <a:r>
              <a:rPr lang="en-IN" i="1" dirty="0" err="1"/>
              <a:t>MyPortfolio</a:t>
            </a:r>
            <a:r>
              <a:rPr lang="en-IN" i="1" dirty="0"/>
              <a:t> Web Page“</a:t>
            </a:r>
          </a:p>
          <a:p>
            <a:br>
              <a:rPr lang="en-IN" dirty="0"/>
            </a:br>
            <a:r>
              <a:rPr lang="en-IN" dirty="0"/>
              <a:t>🧑‍🎓 </a:t>
            </a:r>
            <a:r>
              <a:rPr lang="en-IN" b="1" dirty="0"/>
              <a:t>Objective:</a:t>
            </a:r>
            <a:r>
              <a:rPr lang="en-IN" dirty="0"/>
              <a:t> Learn Git basics by creating and tracking a personal web portfolio (single HTML file) using Git and GitHub.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4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0C53E-F88F-644F-0740-025EDCF3C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🪜 Step-by-Step Procedure (Git + GitHub)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5B1AC-7A35-81E0-0958-586B7024E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📍STEP 1: Install Git (One-time setup)</a:t>
            </a:r>
          </a:p>
          <a:p>
            <a:r>
              <a:rPr lang="en-US" dirty="0"/>
              <a:t>Download Git: </a:t>
            </a:r>
            <a:r>
              <a:rPr lang="en-US" dirty="0">
                <a:hlinkClick r:id="rId2"/>
              </a:rPr>
              <a:t>https://git-scm.com/downloads</a:t>
            </a:r>
            <a:endParaRPr lang="en-US" dirty="0"/>
          </a:p>
          <a:p>
            <a:r>
              <a:rPr lang="en-US" dirty="0"/>
              <a:t>Install with default settings.</a:t>
            </a:r>
          </a:p>
          <a:p>
            <a:endParaRPr lang="en-IN" dirty="0"/>
          </a:p>
          <a:p>
            <a:r>
              <a:rPr lang="en-IN" b="1" dirty="0"/>
              <a:t>📍STEP 2: Configure Git</a:t>
            </a:r>
          </a:p>
          <a:p>
            <a:r>
              <a:rPr lang="en-US" dirty="0"/>
              <a:t>git config --global user.name "Your Name"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"you@example.com"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247A8E-BD95-006C-229D-62F1FEFD7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496" y="4906297"/>
            <a:ext cx="8773008" cy="1714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820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2E3BB-BBFE-8523-F1B7-FC0013F0C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folder in GIT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5DDE98-0DFA-9D04-8F13-5EA357E07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362" y="4227367"/>
            <a:ext cx="8930072" cy="164910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632B2F-B89A-799A-58C3-387E14DF8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842" y="821704"/>
            <a:ext cx="5415842" cy="295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912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2C870-6A0C-ADFD-2474-43293E95E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HTML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DF9EA47-19FC-25C3-88A9-A75CA031FA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254" y="1211458"/>
            <a:ext cx="4853626" cy="36994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E719B1-EB0E-7B23-5E8B-53B43B417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880" y="1306408"/>
            <a:ext cx="3731526" cy="37778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FC7806-3D36-3AFE-1555-915BD3942B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0959" y="1348575"/>
            <a:ext cx="3457067" cy="342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2600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7F42-104D-2D8B-CA63-27CCFC2A3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– Commands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8331F5-15A4-6036-B136-FDA58B39A3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82" y="1457830"/>
            <a:ext cx="6081287" cy="298729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25102D-4FD9-8DC9-BA85-FB6257EDEF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746" y="1893545"/>
            <a:ext cx="4701947" cy="5715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19E81-D5A2-896E-DED3-1ED18BE4BE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3268" y="3429000"/>
            <a:ext cx="5464019" cy="571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07A9E5F-FD74-14B2-D415-1F283D895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460" y="4823490"/>
            <a:ext cx="6302286" cy="13869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871592-BE78-FC9A-184A-7341538F6B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65746" y="5143557"/>
            <a:ext cx="4686706" cy="7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596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47C2-EE61-DFC3-C122-E4AEAA8D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Create a Repository in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CAA21-AC68-B7BA-67AE-2FD114B6EB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69" y="1924450"/>
            <a:ext cx="5474121" cy="286091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6D755-8C48-33D4-BBAA-A8BEE1EDD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841" y="2559478"/>
            <a:ext cx="6767600" cy="132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0029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601-8E46-1AF4-5FC1-AC0C6C3B7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Link remote and Push code to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66E43B-8951-2079-B868-DFDA24289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833" y="1232320"/>
            <a:ext cx="6066046" cy="129551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26FA9C-D8D4-E495-8DC2-D9A680A46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29" y="2535073"/>
            <a:ext cx="9358281" cy="8067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ED00C4-3D9B-245A-AE62-66DB911707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6" y="3516179"/>
            <a:ext cx="6530906" cy="147078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C0226F4-8C31-33CD-5923-3E63B9B85C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27943" y="3731527"/>
            <a:ext cx="5413182" cy="251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6453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BF21-3491-E904-E6D7-FDE6D213B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Your repository page at GIT-HUB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C05503-3D8D-7F0D-05C0-D304DA8C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564" y="996950"/>
            <a:ext cx="11523385" cy="5180013"/>
          </a:xfrm>
        </p:spPr>
      </p:pic>
    </p:spTree>
    <p:extLst>
      <p:ext uri="{BB962C8B-B14F-4D97-AF65-F5344CB8AC3E}">
        <p14:creationId xmlns:p14="http://schemas.microsoft.com/office/powerpoint/2010/main" val="749493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93D56-5481-0AEE-DDE4-D49A8A83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Your Repository Page with Deployment Link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62650F-5FEF-4221-2BA5-B0C0793364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7387" y="1017270"/>
            <a:ext cx="11558538" cy="5180013"/>
          </a:xfr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37F0B10F-EA05-D240-A1D3-DED75AF804A5}"/>
              </a:ext>
            </a:extLst>
          </p:cNvPr>
          <p:cNvSpPr/>
          <p:nvPr/>
        </p:nvSpPr>
        <p:spPr>
          <a:xfrm rot="18378641">
            <a:off x="9466825" y="3892122"/>
            <a:ext cx="1056640" cy="690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433BF6-2195-AEE9-B115-76AD1A4E1283}"/>
              </a:ext>
            </a:extLst>
          </p:cNvPr>
          <p:cNvSpPr txBox="1"/>
          <p:nvPr/>
        </p:nvSpPr>
        <p:spPr>
          <a:xfrm>
            <a:off x="9379458" y="3237943"/>
            <a:ext cx="2413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Link Deployment</a:t>
            </a:r>
          </a:p>
        </p:txBody>
      </p:sp>
    </p:spTree>
    <p:extLst>
      <p:ext uri="{BB962C8B-B14F-4D97-AF65-F5344CB8AC3E}">
        <p14:creationId xmlns:p14="http://schemas.microsoft.com/office/powerpoint/2010/main" val="2861468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0329-C8D3-327B-8D49-EAC6AB63E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page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77A2B-9F97-9BFB-BA0F-47F4C4C0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73F2A-E149-06E6-406E-15E5F816D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5675"/>
            <a:ext cx="12192000" cy="4806649"/>
          </a:xfrm>
          <a:prstGeom prst="rect">
            <a:avLst/>
          </a:prstGeom>
        </p:spPr>
      </p:pic>
      <p:sp>
        <p:nvSpPr>
          <p:cNvPr id="6" name="Arrow: Left 5">
            <a:extLst>
              <a:ext uri="{FF2B5EF4-FFF2-40B4-BE49-F238E27FC236}">
                <a16:creationId xmlns:a16="http://schemas.microsoft.com/office/drawing/2014/main" id="{9461A05D-3684-A92E-ACE3-F0C01F786EBC}"/>
              </a:ext>
            </a:extLst>
          </p:cNvPr>
          <p:cNvSpPr/>
          <p:nvPr/>
        </p:nvSpPr>
        <p:spPr>
          <a:xfrm rot="18378641">
            <a:off x="5138665" y="2453273"/>
            <a:ext cx="1056640" cy="69088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E23196-952B-0740-D304-813C7A1D8AA9}"/>
              </a:ext>
            </a:extLst>
          </p:cNvPr>
          <p:cNvSpPr txBox="1"/>
          <p:nvPr/>
        </p:nvSpPr>
        <p:spPr>
          <a:xfrm>
            <a:off x="5051298" y="1799094"/>
            <a:ext cx="3914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Click the Link in the Deployment page</a:t>
            </a:r>
          </a:p>
        </p:txBody>
      </p:sp>
    </p:spTree>
    <p:extLst>
      <p:ext uri="{BB962C8B-B14F-4D97-AF65-F5344CB8AC3E}">
        <p14:creationId xmlns:p14="http://schemas.microsoft.com/office/powerpoint/2010/main" val="1043065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49FF3-68E3-4EBF-C690-635C7E492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Objectives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33CD99-DD25-CEAC-A229-F3F6629DE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Understand the role of Git in modern software development.</a:t>
            </a:r>
          </a:p>
          <a:p>
            <a:r>
              <a:rPr lang="en-US" sz="3600" dirty="0"/>
              <a:t>Learn the basic commands of Git for individual development.</a:t>
            </a:r>
          </a:p>
          <a:p>
            <a:r>
              <a:rPr lang="en-US" sz="3600" dirty="0"/>
              <a:t>Practice version control by creating repositories, committing changes, and managing versions.</a:t>
            </a:r>
          </a:p>
          <a:p>
            <a:r>
              <a:rPr lang="en-US" sz="3600" dirty="0"/>
              <a:t>Apply Git workflows that simulate real-world software engineering practices.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7979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0417F-6733-39D6-D4C3-BFF7633DB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Website is Launched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8B5ECE-3707-8C3C-5D13-6729B6EF12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0708" y="1662740"/>
            <a:ext cx="11027096" cy="3848433"/>
          </a:xfrm>
        </p:spPr>
      </p:pic>
    </p:spTree>
    <p:extLst>
      <p:ext uri="{BB962C8B-B14F-4D97-AF65-F5344CB8AC3E}">
        <p14:creationId xmlns:p14="http://schemas.microsoft.com/office/powerpoint/2010/main" val="17793946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547E4-94C3-CCBB-DDDF-DD9E102B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latin typeface="Arial" panose="020B0604020202020204" pitchFamily="34" charset="0"/>
              </a:rPr>
              <a:t>Hands-on Activities (Step-by-Step)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A4C44F7-4763-FEB2-6B9F-BB5FEFD6EB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462072"/>
              </p:ext>
            </p:extLst>
          </p:nvPr>
        </p:nvGraphicFramePr>
        <p:xfrm>
          <a:off x="1105143" y="1242757"/>
          <a:ext cx="10457592" cy="4575802"/>
        </p:xfrm>
        <a:graphic>
          <a:graphicData uri="http://schemas.openxmlformats.org/drawingml/2006/table">
            <a:tbl>
              <a:tblPr firstRow="1">
                <a:tableStyleId>{5A111915-BE36-4E01-A7E5-04B1672EAD32}</a:tableStyleId>
              </a:tblPr>
              <a:tblGrid>
                <a:gridCol w="809043">
                  <a:extLst>
                    <a:ext uri="{9D8B030D-6E8A-4147-A177-3AD203B41FA5}">
                      <a16:colId xmlns:a16="http://schemas.microsoft.com/office/drawing/2014/main" val="3772884937"/>
                    </a:ext>
                  </a:extLst>
                </a:gridCol>
                <a:gridCol w="4555440">
                  <a:extLst>
                    <a:ext uri="{9D8B030D-6E8A-4147-A177-3AD203B41FA5}">
                      <a16:colId xmlns:a16="http://schemas.microsoft.com/office/drawing/2014/main" val="4186820347"/>
                    </a:ext>
                  </a:extLst>
                </a:gridCol>
                <a:gridCol w="5093109">
                  <a:extLst>
                    <a:ext uri="{9D8B030D-6E8A-4147-A177-3AD203B41FA5}">
                      <a16:colId xmlns:a16="http://schemas.microsoft.com/office/drawing/2014/main" val="1639217682"/>
                    </a:ext>
                  </a:extLst>
                </a:gridCol>
              </a:tblGrid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Step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Activity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Command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4231205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1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Initialize a Git Repository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init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5098974"/>
                  </a:ext>
                </a:extLst>
              </a:tr>
              <a:tr h="714366">
                <a:tc>
                  <a:txBody>
                    <a:bodyPr/>
                    <a:lstStyle/>
                    <a:p>
                      <a:r>
                        <a:rPr lang="en-IN" sz="1600" dirty="0"/>
                        <a:t>2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Configure user details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config --global user.name "Your Name"</a:t>
                      </a:r>
                      <a:br>
                        <a:rPr lang="en-US" sz="1600"/>
                      </a:br>
                      <a:r>
                        <a:rPr lang="en-US" sz="1600"/>
                        <a:t>git config --global user.email "you@example.com"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6894147"/>
                  </a:ext>
                </a:extLst>
              </a:tr>
              <a:tr h="353961">
                <a:tc>
                  <a:txBody>
                    <a:bodyPr/>
                    <a:lstStyle/>
                    <a:p>
                      <a:r>
                        <a:rPr lang="en-IN" sz="1600"/>
                        <a:t>3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a file (e.g., hello.txt) and write content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Use VS Code or Notepad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512271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4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 file to staging area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add hello.txt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3579086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5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Commit the file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commit -m "Initial commit"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7712540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6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Check status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status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6218665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7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View commit log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git log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4644713"/>
                  </a:ext>
                </a:extLst>
              </a:tr>
              <a:tr h="584580">
                <a:tc>
                  <a:txBody>
                    <a:bodyPr/>
                    <a:lstStyle/>
                    <a:p>
                      <a:r>
                        <a:rPr lang="en-IN" sz="1600"/>
                        <a:t>8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Modify file and commit again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Add a line → git add . → git commit -m "Updated file"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256652"/>
                  </a:ext>
                </a:extLst>
              </a:tr>
              <a:tr h="584580">
                <a:tc>
                  <a:txBody>
                    <a:bodyPr/>
                    <a:lstStyle/>
                    <a:p>
                      <a:r>
                        <a:rPr lang="en-IN" sz="1600"/>
                        <a:t>9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Create GitHub repo and connect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remote add origin https://github.com/user/repo.git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7426250"/>
                  </a:ext>
                </a:extLst>
              </a:tr>
              <a:tr h="334045">
                <a:tc>
                  <a:txBody>
                    <a:bodyPr/>
                    <a:lstStyle/>
                    <a:p>
                      <a:r>
                        <a:rPr lang="en-IN" sz="1600"/>
                        <a:t>10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Push to GitHub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git push -u origin master</a:t>
                      </a:r>
                    </a:p>
                  </a:txBody>
                  <a:tcPr marL="83549" marR="83549" marT="41774" marB="417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5381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2948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9B0A5-8FAE-EAA0-E219-7EDD10AEC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🧠 Learning Outcomes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EA9D3-6CE2-2B32-9D6C-EFFDDBB1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 Will Be Able To:</a:t>
            </a:r>
          </a:p>
          <a:p>
            <a:r>
              <a:rPr lang="en-US" dirty="0"/>
              <a:t>✅ Track code changes using Git</a:t>
            </a:r>
          </a:p>
          <a:p>
            <a:r>
              <a:rPr lang="en-US" dirty="0"/>
              <a:t>✅ Commit meaningful messages</a:t>
            </a:r>
          </a:p>
          <a:p>
            <a:r>
              <a:rPr lang="en-US" dirty="0"/>
              <a:t>✅ Connect local repo with GitHub</a:t>
            </a:r>
          </a:p>
          <a:p>
            <a:r>
              <a:rPr lang="en-US" dirty="0"/>
              <a:t>✅ Push code for backup and visibility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8620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10F6F-4576-EDD4-28FC-1CF217F38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56C5D-B627-0471-AADE-D15251523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🏗️  Git is Essential For:</a:t>
            </a:r>
          </a:p>
          <a:p>
            <a:r>
              <a:rPr lang="en-US" dirty="0"/>
              <a:t>Managing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Applying </a:t>
            </a:r>
            <a:r>
              <a:rPr lang="en-US" b="1" dirty="0"/>
              <a:t>Agile and DevOps</a:t>
            </a:r>
            <a:r>
              <a:rPr lang="en-US" dirty="0"/>
              <a:t> practices</a:t>
            </a:r>
          </a:p>
          <a:p>
            <a:r>
              <a:rPr lang="en-US" dirty="0"/>
              <a:t>Tracking </a:t>
            </a:r>
            <a:r>
              <a:rPr lang="en-US" b="1" dirty="0"/>
              <a:t>requirements and features</a:t>
            </a:r>
            <a:endParaRPr lang="en-US" dirty="0"/>
          </a:p>
          <a:p>
            <a:r>
              <a:rPr lang="en-US" dirty="0"/>
              <a:t>Ensuring </a:t>
            </a:r>
            <a:r>
              <a:rPr lang="en-US" b="1" dirty="0"/>
              <a:t>quality, reproducibility, and auditability</a:t>
            </a:r>
          </a:p>
          <a:p>
            <a:endParaRPr lang="en-US" b="1" dirty="0"/>
          </a:p>
          <a:p>
            <a:r>
              <a:rPr lang="en-US" dirty="0"/>
              <a:t>🚀 </a:t>
            </a:r>
            <a:r>
              <a:rPr lang="en-US" b="1" dirty="0"/>
              <a:t>Real-World Example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When working on a project like a mobile app, Git lets each developer contribute code without disrupting others. One can add a new login feature while another fixes a bug, all without conflict — thanks to Git's branching and merging.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673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BE4E7-E662-1A90-8DD0-20361A83F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 Basics &amp; Individual Workflow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42FF26-5133-FD8C-A342-F555E11B4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020939"/>
              </p:ext>
            </p:extLst>
          </p:nvPr>
        </p:nvGraphicFramePr>
        <p:xfrm>
          <a:off x="1053101" y="1325880"/>
          <a:ext cx="10515600" cy="210312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4944576">
                  <a:extLst>
                    <a:ext uri="{9D8B030D-6E8A-4147-A177-3AD203B41FA5}">
                      <a16:colId xmlns:a16="http://schemas.microsoft.com/office/drawing/2014/main" val="2849076030"/>
                    </a:ext>
                  </a:extLst>
                </a:gridCol>
                <a:gridCol w="5571024">
                  <a:extLst>
                    <a:ext uri="{9D8B030D-6E8A-4147-A177-3AD203B41FA5}">
                      <a16:colId xmlns:a16="http://schemas.microsoft.com/office/drawing/2014/main" val="37424897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Git Basics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Individual Workflow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1244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Git tracks code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You’re the sole contributor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679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Key commands: init, commit, push, pull, merge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No merge conflicts, minimal branching needed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85322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Repos: Local &amp; GitHub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Used in personal portfolios, labs, or solo projects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927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Track project history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Helps learn Git before moving to team-based (collaborative) Git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0280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3801361-E570-1F9B-F80D-2E635CA902D8}"/>
              </a:ext>
            </a:extLst>
          </p:cNvPr>
          <p:cNvSpPr txBox="1"/>
          <p:nvPr/>
        </p:nvSpPr>
        <p:spPr>
          <a:xfrm>
            <a:off x="1053101" y="3632451"/>
            <a:ext cx="105156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👤 What is Individual Workflow in Git?</a:t>
            </a:r>
          </a:p>
          <a:p>
            <a:pPr>
              <a:buNone/>
            </a:pPr>
            <a:r>
              <a:rPr lang="en-US" sz="2400" b="1" dirty="0"/>
              <a:t>Individual workflow</a:t>
            </a:r>
            <a:r>
              <a:rPr lang="en-US" sz="2400" dirty="0"/>
              <a:t> means you're working </a:t>
            </a:r>
            <a:r>
              <a:rPr lang="en-US" sz="2400" b="1" dirty="0"/>
              <a:t>alone</a:t>
            </a:r>
            <a:r>
              <a:rPr lang="en-US" sz="2400" dirty="0"/>
              <a:t> on a Git project without collaborating with a team.</a:t>
            </a:r>
          </a:p>
          <a:p>
            <a:pPr>
              <a:buNone/>
            </a:pPr>
            <a:r>
              <a:rPr lang="en-US" sz="2400" b="1" dirty="0"/>
              <a:t>🧩 Features of Individual Workflow: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work </a:t>
            </a:r>
            <a:r>
              <a:rPr lang="en-US" sz="2400" b="1" dirty="0"/>
              <a:t>independently</a:t>
            </a:r>
            <a:r>
              <a:rPr lang="en-US" sz="2400" dirty="0"/>
              <a:t> on a </a:t>
            </a:r>
            <a:r>
              <a:rPr lang="en-US" sz="2400" b="1" dirty="0"/>
              <a:t>single repo</a:t>
            </a:r>
            <a:r>
              <a:rPr lang="en-US" sz="2400" dirty="0"/>
              <a:t> (typically on GitHub).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You are the only one </a:t>
            </a:r>
            <a:r>
              <a:rPr lang="en-US" sz="2400" b="1" dirty="0"/>
              <a:t>pushing</a:t>
            </a:r>
            <a:r>
              <a:rPr lang="en-US" sz="2400" dirty="0"/>
              <a:t>, </a:t>
            </a:r>
            <a:r>
              <a:rPr lang="en-US" sz="2400" b="1" dirty="0"/>
              <a:t>committing</a:t>
            </a:r>
            <a:r>
              <a:rPr lang="en-US" sz="2400" dirty="0"/>
              <a:t>, and </a:t>
            </a:r>
            <a:r>
              <a:rPr lang="en-US" sz="2400" b="1" dirty="0"/>
              <a:t>merging</a:t>
            </a:r>
            <a:r>
              <a:rPr lang="en-US" sz="2400" dirty="0"/>
              <a:t>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Useful for </a:t>
            </a:r>
            <a:r>
              <a:rPr lang="en-US" sz="2400" b="1" dirty="0"/>
              <a:t>personal projects</a:t>
            </a:r>
            <a:r>
              <a:rPr lang="en-US" sz="2400" dirty="0"/>
              <a:t>, </a:t>
            </a:r>
            <a:r>
              <a:rPr lang="en-US" sz="2400" b="1" dirty="0"/>
              <a:t>assignments</a:t>
            </a:r>
            <a:r>
              <a:rPr lang="en-US" sz="2400" dirty="0"/>
              <a:t>, or </a:t>
            </a:r>
            <a:r>
              <a:rPr lang="en-US" sz="2400" b="1" dirty="0"/>
              <a:t>learning Git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26081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D0C2-49E3-5F62-766F-ACF7EF8D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✅ Basics of Git:</a:t>
            </a:r>
          </a:p>
        </p:txBody>
      </p:sp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D4AC1DC5-5040-52F7-45CD-BEF22D0030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5634518"/>
              </p:ext>
            </p:extLst>
          </p:nvPr>
        </p:nvGraphicFramePr>
        <p:xfrm>
          <a:off x="2507226" y="1897136"/>
          <a:ext cx="7632216" cy="485560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779639">
                  <a:extLst>
                    <a:ext uri="{9D8B030D-6E8A-4147-A177-3AD203B41FA5}">
                      <a16:colId xmlns:a16="http://schemas.microsoft.com/office/drawing/2014/main" val="2089563263"/>
                    </a:ext>
                  </a:extLst>
                </a:gridCol>
                <a:gridCol w="5852577">
                  <a:extLst>
                    <a:ext uri="{9D8B030D-6E8A-4147-A177-3AD203B41FA5}">
                      <a16:colId xmlns:a16="http://schemas.microsoft.com/office/drawing/2014/main" val="2555556914"/>
                    </a:ext>
                  </a:extLst>
                </a:gridCol>
              </a:tblGrid>
              <a:tr h="269961">
                <a:tc>
                  <a:txBody>
                    <a:bodyPr/>
                    <a:lstStyle/>
                    <a:p>
                      <a:r>
                        <a:rPr lang="en-IN" sz="1500" b="1"/>
                        <a:t>Concept</a:t>
                      </a:r>
                      <a:endParaRPr lang="en-IN" sz="1500"/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 b="1"/>
                        <a:t>Description</a:t>
                      </a:r>
                      <a:endParaRPr lang="en-IN" sz="1500"/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7346152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Repository (repo)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folder that Git tracks (local or remote).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3755000"/>
                  </a:ext>
                </a:extLst>
              </a:tr>
              <a:tr h="333056">
                <a:tc>
                  <a:txBody>
                    <a:bodyPr/>
                    <a:lstStyle/>
                    <a:p>
                      <a:r>
                        <a:rPr lang="en-IN" sz="1500"/>
                        <a:t>Commit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snapshot of your project at a particular point in time.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23641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Branch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A separate line of development; commonly used for features or experiments.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7209897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Merge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Combines changes from one branch into another (e.g., from feature to main).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38517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Clone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Downloading a remote repo to your local machine.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9988495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Pull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Fetching changes from the remote repository to your local one.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04137"/>
                  </a:ext>
                </a:extLst>
              </a:tr>
              <a:tr h="471694">
                <a:tc>
                  <a:txBody>
                    <a:bodyPr/>
                    <a:lstStyle/>
                    <a:p>
                      <a:r>
                        <a:rPr lang="en-IN" sz="1500"/>
                        <a:t>Push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Sending your committed changes from your local repo to a remote repo.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7684640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Status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Shows the current state of your working directory.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960051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Diff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Shows differences between versions of files.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42651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Log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500"/>
                        <a:t>Displays the commit history.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0155614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Init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Initializes a new Git repository.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1039098"/>
                  </a:ext>
                </a:extLst>
              </a:tr>
              <a:tr h="269961">
                <a:tc>
                  <a:txBody>
                    <a:bodyPr/>
                    <a:lstStyle/>
                    <a:p>
                      <a:r>
                        <a:rPr lang="en-IN" sz="1500"/>
                        <a:t>.gitignore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 file that tells Git which files/folders to ignore.</a:t>
                      </a:r>
                    </a:p>
                  </a:txBody>
                  <a:tcPr marL="77314" marR="77314" marT="38657" marB="3865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3041964"/>
                  </a:ext>
                </a:extLst>
              </a:tr>
            </a:tbl>
          </a:graphicData>
        </a:graphic>
      </p:graphicFrame>
      <p:sp>
        <p:nvSpPr>
          <p:cNvPr id="18" name="Rectangle 1">
            <a:extLst>
              <a:ext uri="{FF2B5EF4-FFF2-40B4-BE49-F238E27FC236}">
                <a16:creationId xmlns:a16="http://schemas.microsoft.com/office/drawing/2014/main" id="{4CD72A60-3C8A-9D89-2220-6B20E4269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" y="1098702"/>
            <a:ext cx="11940950" cy="646331"/>
          </a:xfrm>
          <a:prstGeom prst="rect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Git is a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distributed version control system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used to manage and track changes in code collaboratively or individually.</a:t>
            </a:r>
          </a:p>
        </p:txBody>
      </p:sp>
    </p:spTree>
    <p:extLst>
      <p:ext uri="{BB962C8B-B14F-4D97-AF65-F5344CB8AC3E}">
        <p14:creationId xmlns:p14="http://schemas.microsoft.com/office/powerpoint/2010/main" val="344524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BC54-613C-E26E-8A5D-AD846D05B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Assignment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816C7-5E30-43CB-C253-6759B06E04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635" y="973394"/>
            <a:ext cx="11748655" cy="5400214"/>
          </a:xfrm>
        </p:spPr>
        <p:txBody>
          <a:bodyPr>
            <a:normAutofit/>
          </a:bodyPr>
          <a:lstStyle/>
          <a:p>
            <a:r>
              <a:rPr lang="en-US" b="1" dirty="0"/>
              <a:t>📚 Pre-requisites for Students:</a:t>
            </a:r>
          </a:p>
          <a:p>
            <a:r>
              <a:rPr lang="en-US" sz="3600" dirty="0"/>
              <a:t>Install </a:t>
            </a:r>
            <a:r>
              <a:rPr lang="en-US" sz="3600" b="1" dirty="0"/>
              <a:t>Git</a:t>
            </a:r>
            <a:r>
              <a:rPr lang="en-US" sz="3600" dirty="0"/>
              <a:t> and basic text editor (VS Code or Notepad++).</a:t>
            </a:r>
          </a:p>
          <a:p>
            <a:r>
              <a:rPr lang="en-US" sz="3600" dirty="0"/>
              <a:t>GitHub account created and accessible.</a:t>
            </a:r>
          </a:p>
          <a:p>
            <a:r>
              <a:rPr lang="en-US" sz="3600" dirty="0"/>
              <a:t>Basic understanding of command line/terminal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AAE0109-EA4E-E080-B980-320DBF744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780519"/>
              </p:ext>
            </p:extLst>
          </p:nvPr>
        </p:nvGraphicFramePr>
        <p:xfrm>
          <a:off x="838200" y="4095683"/>
          <a:ext cx="10515600" cy="146304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38769349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763597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Requirement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Details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83546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Software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Git (installed locally), VS Code (optional)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932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Platform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GitHub (online) or GitLab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370226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Duration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8934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85C7EEE-CD82-A0C1-3F59-181E0C32B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270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🧪 Lab Setup: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567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B5FD7-CDE9-EBC8-C3B5-44011E6D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✅ What is Git?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8A64E-48B0-E276-ACD0-4DB11F52E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Git</a:t>
            </a:r>
            <a:r>
              <a:rPr lang="en-US" dirty="0"/>
              <a:t> is a </a:t>
            </a:r>
            <a:r>
              <a:rPr lang="en-US" b="1" dirty="0"/>
              <a:t>distributed version control system</a:t>
            </a:r>
            <a:r>
              <a:rPr lang="en-US" dirty="0"/>
              <a:t> used to track changes in source code during software development. It allows multiple developers to collaborate efficiently while maintaining the integrity and history of the project.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A24995-688D-8F95-3CD6-F357E15EC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922263"/>
              </p:ext>
            </p:extLst>
          </p:nvPr>
        </p:nvGraphicFramePr>
        <p:xfrm>
          <a:off x="2008990" y="2289471"/>
          <a:ext cx="9098252" cy="4396800"/>
        </p:xfrm>
        <a:graphic>
          <a:graphicData uri="http://schemas.openxmlformats.org/drawingml/2006/table">
            <a:tbl>
              <a:tblPr firstRow="1">
                <a:tableStyleId>{72833802-FEF1-4C79-8D5D-14CF1EAF98D9}</a:tableStyleId>
              </a:tblPr>
              <a:tblGrid>
                <a:gridCol w="3261100">
                  <a:extLst>
                    <a:ext uri="{9D8B030D-6E8A-4147-A177-3AD203B41FA5}">
                      <a16:colId xmlns:a16="http://schemas.microsoft.com/office/drawing/2014/main" val="1710279650"/>
                    </a:ext>
                  </a:extLst>
                </a:gridCol>
                <a:gridCol w="5837152">
                  <a:extLst>
                    <a:ext uri="{9D8B030D-6E8A-4147-A177-3AD203B41FA5}">
                      <a16:colId xmlns:a16="http://schemas.microsoft.com/office/drawing/2014/main" val="731162215"/>
                    </a:ext>
                  </a:extLst>
                </a:gridCol>
              </a:tblGrid>
              <a:tr h="316461">
                <a:tc>
                  <a:txBody>
                    <a:bodyPr/>
                    <a:lstStyle/>
                    <a:p>
                      <a:r>
                        <a:rPr lang="en-IN" sz="1600"/>
                        <a:t>🔑 Feature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💡 Explanation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8595549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Version Control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Git keeps track of every change made to code. You can revert to previous versions easily.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2899346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 dirty="0"/>
                        <a:t>Collaboration</a:t>
                      </a:r>
                      <a:endParaRPr lang="en-IN" sz="1600" dirty="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Multiple developers can work on the same project simultaneously without overwriting each other’s work.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20485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/>
                        <a:t>Branching &amp; Merging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Developers can create </a:t>
                      </a:r>
                      <a:r>
                        <a:rPr lang="en-US" sz="1600" b="1"/>
                        <a:t>branches</a:t>
                      </a:r>
                      <a:r>
                        <a:rPr lang="en-US" sz="1600"/>
                        <a:t> to work on features or fixes independently and merge them back once tested.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5178302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Backup &amp; Recovery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Code is backed up in </a:t>
                      </a:r>
                      <a:r>
                        <a:rPr lang="en-US" sz="1600" b="1"/>
                        <a:t>remote repositories</a:t>
                      </a:r>
                      <a:r>
                        <a:rPr lang="en-US" sz="1600"/>
                        <a:t> like GitHub/GitLab, making it safe and recoverable.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0831158"/>
                  </a:ext>
                </a:extLst>
              </a:tr>
              <a:tr h="791152">
                <a:tc>
                  <a:txBody>
                    <a:bodyPr/>
                    <a:lstStyle/>
                    <a:p>
                      <a:r>
                        <a:rPr lang="en-IN" sz="1600" b="1"/>
                        <a:t>Traceability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Every change is recorded with a message and timestamp. You can see who made what change and why.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0504908"/>
                  </a:ext>
                </a:extLst>
              </a:tr>
              <a:tr h="553807">
                <a:tc>
                  <a:txBody>
                    <a:bodyPr/>
                    <a:lstStyle/>
                    <a:p>
                      <a:r>
                        <a:rPr lang="en-IN" sz="1600" b="1"/>
                        <a:t>Open Source &amp; Widely Used</a:t>
                      </a:r>
                      <a:endParaRPr lang="en-IN" sz="1600"/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Git is free, open source, and the standard tool in the software industry.</a:t>
                      </a:r>
                    </a:p>
                  </a:txBody>
                  <a:tcPr marL="79115" marR="79115" marT="39558" marB="395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668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0662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4108-F54C-D0CF-D687-325386AB4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🏗️ In Software Engineering, Git is Essential For: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DC180-F488-E02B-4819-994F6396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Managing </a:t>
            </a:r>
            <a:r>
              <a:rPr lang="en-US" b="1" dirty="0"/>
              <a:t>team collaboration</a:t>
            </a:r>
            <a:endParaRPr lang="en-US" dirty="0"/>
          </a:p>
          <a:p>
            <a:r>
              <a:rPr lang="en-US" dirty="0"/>
              <a:t>Applying </a:t>
            </a:r>
            <a:r>
              <a:rPr lang="en-US" b="1" dirty="0"/>
              <a:t>Agile and DevOps</a:t>
            </a:r>
            <a:r>
              <a:rPr lang="en-US" dirty="0"/>
              <a:t> practices</a:t>
            </a:r>
          </a:p>
          <a:p>
            <a:r>
              <a:rPr lang="en-US" dirty="0"/>
              <a:t>Tracking </a:t>
            </a:r>
            <a:r>
              <a:rPr lang="en-US" b="1" dirty="0"/>
              <a:t>requirements and features</a:t>
            </a:r>
            <a:endParaRPr lang="en-US" dirty="0"/>
          </a:p>
          <a:p>
            <a:r>
              <a:rPr lang="en-US" dirty="0"/>
              <a:t>Ensuring </a:t>
            </a:r>
            <a:r>
              <a:rPr lang="en-US" b="1" dirty="0"/>
              <a:t>quality, reproducibility, and auditability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77840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978</TotalTime>
  <Words>1143</Words>
  <Application>Microsoft Office PowerPoint</Application>
  <PresentationFormat>Widescreen</PresentationFormat>
  <Paragraphs>191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Lab Objectives</vt:lpstr>
      <vt:lpstr>🧠 Learning Outcomes </vt:lpstr>
      <vt:lpstr>Software Engineering</vt:lpstr>
      <vt:lpstr>Git Basics &amp; Individual Workflow</vt:lpstr>
      <vt:lpstr>✅ Basics of Git:</vt:lpstr>
      <vt:lpstr>Assignment 3</vt:lpstr>
      <vt:lpstr>✅ What is Git?</vt:lpstr>
      <vt:lpstr>🏗️ In Software Engineering, Git is Essential For:</vt:lpstr>
      <vt:lpstr>🧪 Git Activity Case Study</vt:lpstr>
      <vt:lpstr>🪜 Step-by-Step Procedure (Git + GitHub)</vt:lpstr>
      <vt:lpstr>Create folder in GIT</vt:lpstr>
      <vt:lpstr>Create HTML file</vt:lpstr>
      <vt:lpstr>GIT – Commands</vt:lpstr>
      <vt:lpstr>Create a Repository in GIT-HUB</vt:lpstr>
      <vt:lpstr>Link remote and Push code to GIT-HUB</vt:lpstr>
      <vt:lpstr>Your repository page at GIT-HUB</vt:lpstr>
      <vt:lpstr>Your Repository Page with Deployment Link</vt:lpstr>
      <vt:lpstr>Web page Link</vt:lpstr>
      <vt:lpstr>Website is Launched</vt:lpstr>
      <vt:lpstr>Hands-on Activities (Step-by-Step)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Rajchandar K</dc:creator>
  <cp:lastModifiedBy>Dr. Rajchandar K</cp:lastModifiedBy>
  <cp:revision>47</cp:revision>
  <dcterms:created xsi:type="dcterms:W3CDTF">2025-07-15T07:11:10Z</dcterms:created>
  <dcterms:modified xsi:type="dcterms:W3CDTF">2025-07-30T15:47:12Z</dcterms:modified>
</cp:coreProperties>
</file>