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7"/>
  </p:notesMasterIdLst>
  <p:sldIdLst>
    <p:sldId id="256" r:id="rId2"/>
    <p:sldId id="261" r:id="rId3"/>
    <p:sldId id="295" r:id="rId4"/>
    <p:sldId id="263" r:id="rId5"/>
    <p:sldId id="296" r:id="rId6"/>
    <p:sldId id="264" r:id="rId7"/>
    <p:sldId id="297" r:id="rId8"/>
    <p:sldId id="298" r:id="rId9"/>
    <p:sldId id="265" r:id="rId10"/>
    <p:sldId id="299" r:id="rId11"/>
    <p:sldId id="280" r:id="rId12"/>
    <p:sldId id="294" r:id="rId13"/>
    <p:sldId id="301" r:id="rId14"/>
    <p:sldId id="300" r:id="rId15"/>
    <p:sldId id="288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mbria" panose="02040503050406030204" pitchFamily="18" charset="0"/>
      <p:regular r:id="rId19"/>
      <p:bold r:id="rId20"/>
      <p:italic r:id="rId21"/>
      <p:boldItalic r:id="rId22"/>
    </p:embeddedFont>
    <p:embeddedFont>
      <p:font typeface="Poppins Medium" panose="020B0502040504020204" pitchFamily="34" charset="0"/>
      <p:regular r:id="rId23"/>
      <p:bold r:id="rId24"/>
      <p:italic r:id="rId25"/>
      <p:boldItalic r:id="rId26"/>
    </p:embeddedFont>
    <p:embeddedFont>
      <p:font typeface="Poppins SemiBold" panose="020B0502040504020204" pitchFamily="34" charset="0"/>
      <p:regular r:id="rId27"/>
      <p:bold r:id="rId28"/>
      <p:italic r:id="rId29"/>
      <p:boldItalic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26" Type="http://schemas.openxmlformats.org/officeDocument/2006/relationships/font" Target="fonts/font9.fntdata" /><Relationship Id="rId3" Type="http://schemas.openxmlformats.org/officeDocument/2006/relationships/slide" Target="slides/slide2.xml" /><Relationship Id="rId21" Type="http://schemas.openxmlformats.org/officeDocument/2006/relationships/font" Target="fonts/font4.fntdata" /><Relationship Id="rId34" Type="http://schemas.openxmlformats.org/officeDocument/2006/relationships/font" Target="fonts/font1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5" Type="http://schemas.openxmlformats.org/officeDocument/2006/relationships/font" Target="fonts/font8.fntdata" /><Relationship Id="rId33" Type="http://schemas.openxmlformats.org/officeDocument/2006/relationships/font" Target="fonts/font16.fntdata" /><Relationship Id="rId38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3.fntdata" /><Relationship Id="rId29" Type="http://schemas.openxmlformats.org/officeDocument/2006/relationships/font" Target="fonts/font12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7.fntdata" /><Relationship Id="rId32" Type="http://schemas.openxmlformats.org/officeDocument/2006/relationships/font" Target="fonts/font15.fntdata" /><Relationship Id="rId37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6.fntdata" /><Relationship Id="rId28" Type="http://schemas.openxmlformats.org/officeDocument/2006/relationships/font" Target="fonts/font11.fntdata" /><Relationship Id="rId36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2.fntdata" /><Relationship Id="rId31" Type="http://schemas.openxmlformats.org/officeDocument/2006/relationships/font" Target="fonts/font14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5.fntdata" /><Relationship Id="rId27" Type="http://schemas.openxmlformats.org/officeDocument/2006/relationships/font" Target="fonts/font10.fntdata" /><Relationship Id="rId30" Type="http://schemas.openxmlformats.org/officeDocument/2006/relationships/font" Target="fonts/font13.fntdata" /><Relationship Id="rId35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10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65" r:id="rId4"/>
    <p:sldLayoutId id="2147483669" r:id="rId5"/>
    <p:sldLayoutId id="2147483670" r:id="rId6"/>
    <p:sldLayoutId id="2147483682" r:id="rId7"/>
    <p:sldLayoutId id="2147483687" r:id="rId8"/>
    <p:sldLayoutId id="214748368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8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Topic 			:</a:t>
            </a:r>
            <a:r>
              <a:rPr lang="en-US" sz="1800" b="1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AI-Driven Crop Disease        </a:t>
            </a:r>
            <a:br>
              <a:rPr lang="en-US" sz="1800" b="1">
                <a:solidFill>
                  <a:srgbClr val="FF8C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Prediction and                            </a:t>
            </a:r>
            <a:br>
              <a:rPr lang="en-US" sz="1800" b="1">
                <a:solidFill>
                  <a:srgbClr val="FF8C00"/>
                </a:solidFill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r>
              <a:rPr lang="en-US" sz="1800" b="1">
                <a:solidFill>
                  <a:srgbClr val="FF8C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                                               Management System</a:t>
            </a:r>
            <a:br>
              <a:rPr lang="en" sz="2000"/>
            </a:br>
            <a:r>
              <a:rPr lang="en" sz="2000"/>
              <a:t>Domain		: </a:t>
            </a:r>
            <a:r>
              <a:rPr lang="en" sz="1600"/>
              <a:t>Agriculture</a:t>
            </a:r>
            <a:br>
              <a:rPr lang="en" sz="2000"/>
            </a:br>
            <a:r>
              <a:rPr lang="en" sz="2000"/>
              <a:t>Team ID		: </a:t>
            </a:r>
            <a:r>
              <a:rPr lang="en" sz="1600"/>
              <a:t>T151</a:t>
            </a:r>
            <a:br>
              <a:rPr lang="en" sz="2000"/>
            </a:br>
            <a:r>
              <a:rPr lang="en" sz="2000"/>
              <a:t>Team name		: </a:t>
            </a:r>
            <a:r>
              <a:rPr lang="en" sz="1600"/>
              <a:t>SCAN</a:t>
            </a:r>
            <a:br>
              <a:rPr lang="en" sz="2000"/>
            </a:br>
            <a:r>
              <a:rPr lang="en" sz="2000"/>
              <a:t>Team members	: </a:t>
            </a:r>
            <a:r>
              <a:rPr lang="en" sz="1600"/>
              <a:t>K Nikshitha(2303A51692)</a:t>
            </a:r>
            <a:br>
              <a:rPr lang="en" sz="1600"/>
            </a:br>
            <a:r>
              <a:rPr lang="en" sz="1600"/>
              <a:t>			  M Chandhana(2303A51688)</a:t>
            </a:r>
            <a:br>
              <a:rPr lang="en" sz="1600"/>
            </a:br>
            <a:r>
              <a:rPr lang="en" sz="1600"/>
              <a:t>			  P Ashwitha(2303A51163)</a:t>
            </a:r>
            <a:br>
              <a:rPr lang="en" sz="1600"/>
            </a:br>
            <a:r>
              <a:rPr lang="en" sz="1600"/>
              <a:t>			  N S</a:t>
            </a:r>
            <a:r>
              <a:rPr lang="en-IN" sz="1600"/>
              <a:t>o</a:t>
            </a:r>
            <a:r>
              <a:rPr lang="en" sz="1600"/>
              <a:t>ukya(2303A51401)</a:t>
            </a:r>
            <a:br>
              <a:rPr lang="en" sz="1600"/>
            </a:br>
            <a:r>
              <a:rPr lang="en" sz="1600"/>
              <a:t>			  </a:t>
            </a:r>
            <a:br>
              <a:rPr lang="en" sz="1600"/>
            </a:br>
            <a:r>
              <a:rPr lang="en" sz="2000"/>
              <a:t>				</a:t>
            </a:r>
            <a:br>
              <a:rPr lang="en" sz="2000"/>
            </a:br>
            <a:endParaRPr sz="200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D42A15-D8FB-C40B-51E9-436E434998F2}"/>
              </a:ext>
            </a:extLst>
          </p:cNvPr>
          <p:cNvSpPr txBox="1"/>
          <p:nvPr/>
        </p:nvSpPr>
        <p:spPr>
          <a:xfrm>
            <a:off x="397565" y="524785"/>
            <a:ext cx="82375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🔍 </a:t>
            </a:r>
            <a:r>
              <a:rPr lang="en-US" b="1">
                <a:latin typeface="Poppins Medium" panose="00000600000000000000" pitchFamily="2" charset="0"/>
                <a:cs typeface="Poppins Medium" panose="00000600000000000000" pitchFamily="2" charset="0"/>
              </a:rPr>
              <a:t>Advantages Over Existing Systems</a:t>
            </a:r>
          </a:p>
          <a:p>
            <a:endParaRPr lang="en-US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Faster Disease Detection – AI identifies diseases instantly, unlike manual inspection.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Higher Accuracy – Uses machine learning to reduce misdiagnosis.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Cost-Effective – Saves money by suggesting precise treatments.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Real-Time Monitoring – Integrates environmental factors like weather and soil health.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Accessible Anytime, Anywhere – Farmers can use the mobile/web app without expert dependency.</a:t>
            </a:r>
          </a:p>
          <a:p>
            <a:endParaRPr lang="en-US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b="1">
                <a:latin typeface="Poppins Medium" panose="00000600000000000000" pitchFamily="2" charset="0"/>
                <a:cs typeface="Poppins Medium" panose="00000600000000000000" pitchFamily="2" charset="0"/>
              </a:rPr>
              <a:t>⚙ Key Features &amp; Functionalities</a:t>
            </a:r>
          </a:p>
          <a:p>
            <a:endParaRPr lang="en-US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📸 AI-Based Image Recognition Farmers upload a photo of the affected </a:t>
            </a:r>
            <a:r>
              <a:rPr lang="en-US" err="1">
                <a:latin typeface="Poppins Medium" panose="00000600000000000000" pitchFamily="2" charset="0"/>
                <a:cs typeface="Poppins Medium" panose="00000600000000000000" pitchFamily="2" charset="0"/>
              </a:rPr>
              <a:t>crop.The</a:t>
            </a:r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 AI model identifies the disease with high accuracy.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📊 Real-Time Environmental Data Integration Uses weather conditions and soil health data to improve prediction. Alerts farmers about possible outbreaks.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💡 Actionable Insights &amp; Recommendations Provides treatment suggestions based on AI analysis. Suggests preventive measures to avoid future infections.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📱 Mobile &amp; Web Application Accessible from any device. User-friendly interface for easy navigation.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916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94227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Workflow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3E5F4-132B-FC41-CEA2-7305861D4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450" y="670227"/>
            <a:ext cx="2834964" cy="425410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795880" y="17074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System Architecture </a:t>
            </a:r>
            <a:endParaRPr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726204" y="1090739"/>
            <a:ext cx="4029421" cy="17491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Languages used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Frontend: React Native (for mobile app) and ReactJS (for web app)2. Backend: Python (using Flask or Django framework)3. Machine Learning: Python (using TensorFlow, </a:t>
            </a:r>
            <a:r>
              <a:rPr lang="en-US" err="1"/>
              <a:t>Keras</a:t>
            </a:r>
            <a:r>
              <a:rPr lang="en-US"/>
              <a:t>, or </a:t>
            </a:r>
            <a:r>
              <a:rPr lang="en-US" err="1"/>
              <a:t>PyTorch</a:t>
            </a:r>
            <a:r>
              <a:rPr lang="en-US"/>
              <a:t> libraries)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56821" y="829713"/>
            <a:ext cx="4465134" cy="4381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5425804" y="1028487"/>
            <a:ext cx="3630732" cy="1919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Data base used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/>
              <a:t>Relational Database: MySQL or PostgreSQL (for storing user data, crop information, and disease data)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/>
              <a:t>2. NoSQL Database: MongoDB (for storing image data and environmental sensor readings)</a:t>
            </a:r>
            <a:endParaRPr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733762" y="2590442"/>
            <a:ext cx="4176515" cy="204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/>
              <a:t>Database security</a:t>
            </a:r>
          </a:p>
          <a:p>
            <a:pPr marL="0" indent="0"/>
            <a:r>
              <a:rPr lang="en-US"/>
              <a:t>Encryption: Use SSL/TLS encryption for data in transit and at rest.2. Authentication: Implement user authentication using OAuth or JWT.3. Authorization: Use role-based access control to restrict access to sensitive data.4. Regular Backups: Schedule regular backups to prevent data loss.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5366439" y="2691458"/>
            <a:ext cx="3936587" cy="2281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b="1"/>
              <a:t>Cloud Service Used for Hosting</a:t>
            </a:r>
          </a:p>
          <a:p>
            <a:pPr marL="0" indent="0"/>
            <a:r>
              <a:rPr lang="en-US"/>
              <a:t>1. Amazon Web Services (AWS): Use AWS Elastic Beanstalk for deploying the web app and AWS Lambda for serverless computing.</a:t>
            </a:r>
          </a:p>
          <a:p>
            <a:pPr marL="0" indent="0"/>
            <a:r>
              <a:rPr lang="en-US"/>
              <a:t>2. Google Cloud Platform : deploying the web app and GCP Cloud Functions for serverless computing.</a:t>
            </a:r>
          </a:p>
          <a:p>
            <a:pPr marL="0" indent="0"/>
            <a:r>
              <a:rPr lang="en-US"/>
              <a:t>.</a:t>
            </a:r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5096786" y="128693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5100274" y="2897536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388467" y="2839895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328593" y="1382929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5D7974CF-B944-6F64-35AF-712F34E0BE87}"/>
              </a:ext>
            </a:extLst>
          </p:cNvPr>
          <p:cNvSpPr txBox="1"/>
          <p:nvPr/>
        </p:nvSpPr>
        <p:spPr>
          <a:xfrm>
            <a:off x="1463039" y="667912"/>
            <a:ext cx="593167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endParaRPr lang="en-US"/>
          </a:p>
          <a:p>
            <a:r>
              <a:rPr lang="en-US" sz="1800" b="1"/>
              <a:t>API’s used</a:t>
            </a:r>
          </a:p>
          <a:p>
            <a:endParaRPr lang="en-US" sz="1800" b="1"/>
          </a:p>
          <a:p>
            <a:r>
              <a:rPr lang="en-US"/>
              <a:t>API's Used1. Image Analysis API: Use Google Cloud Vision API or Amazon </a:t>
            </a:r>
            <a:r>
              <a:rPr lang="en-US" err="1"/>
              <a:t>Rekognition</a:t>
            </a:r>
            <a:r>
              <a:rPr lang="en-US"/>
              <a:t> for image analysis and disease detection.2. Weather API: Use Open </a:t>
            </a:r>
            <a:r>
              <a:rPr lang="en-US" err="1"/>
              <a:t>WeatherMap</a:t>
            </a:r>
            <a:r>
              <a:rPr lang="en-US"/>
              <a:t> API or Dark Sky API for retrieving environmental data.3. Machine Learning API: Use TensorFlow API or </a:t>
            </a:r>
            <a:r>
              <a:rPr lang="en-US" err="1"/>
              <a:t>PyTorch</a:t>
            </a:r>
            <a:r>
              <a:rPr lang="en-US"/>
              <a:t> API for building and deploying machine learning models.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3D2D324-C963-8795-29FA-86C700B4E90C}"/>
              </a:ext>
            </a:extLst>
          </p:cNvPr>
          <p:cNvSpPr txBox="1"/>
          <p:nvPr/>
        </p:nvSpPr>
        <p:spPr>
          <a:xfrm>
            <a:off x="2282024" y="172720"/>
            <a:ext cx="414263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/>
              <a:t>Key points to cover</a:t>
            </a:r>
          </a:p>
          <a:p>
            <a:endParaRPr lang="en-US"/>
          </a:p>
          <a:p>
            <a:endParaRPr lang="en-IN"/>
          </a:p>
        </p:txBody>
      </p:sp>
      <p:sp>
        <p:nvSpPr>
          <p:cNvPr id="12" name="Google Shape;1904;p81">
            <a:extLst>
              <a:ext uri="{FF2B5EF4-FFF2-40B4-BE49-F238E27FC236}">
                <a16:creationId xmlns:a16="http://schemas.microsoft.com/office/drawing/2014/main" id="{731C2633-445A-728F-B4EB-395E0D505240}"/>
              </a:ext>
            </a:extLst>
          </p:cNvPr>
          <p:cNvSpPr/>
          <p:nvPr/>
        </p:nvSpPr>
        <p:spPr>
          <a:xfrm>
            <a:off x="5063885" y="3606237"/>
            <a:ext cx="234544" cy="214488"/>
          </a:xfrm>
          <a:custGeom>
            <a:avLst/>
            <a:gdLst/>
            <a:ahLst/>
            <a:cxnLst/>
            <a:rect l="l" t="t" r="r" b="b"/>
            <a:pathLst>
              <a:path w="91" h="92" extrusionOk="0">
                <a:moveTo>
                  <a:pt x="88" y="47"/>
                </a:moveTo>
                <a:cubicBezTo>
                  <a:pt x="83" y="47"/>
                  <a:pt x="83" y="47"/>
                  <a:pt x="83" y="47"/>
                </a:cubicBezTo>
                <a:cubicBezTo>
                  <a:pt x="83" y="38"/>
                  <a:pt x="83" y="38"/>
                  <a:pt x="83" y="38"/>
                </a:cubicBezTo>
                <a:cubicBezTo>
                  <a:pt x="83" y="36"/>
                  <a:pt x="81" y="35"/>
                  <a:pt x="79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65" y="35"/>
                  <a:pt x="65" y="35"/>
                  <a:pt x="65" y="35"/>
                </a:cubicBezTo>
                <a:cubicBezTo>
                  <a:pt x="49" y="28"/>
                  <a:pt x="49" y="28"/>
                  <a:pt x="49" y="28"/>
                </a:cubicBezTo>
                <a:cubicBezTo>
                  <a:pt x="49" y="21"/>
                  <a:pt x="49" y="21"/>
                  <a:pt x="49" y="21"/>
                </a:cubicBezTo>
                <a:cubicBezTo>
                  <a:pt x="60" y="21"/>
                  <a:pt x="70" y="17"/>
                  <a:pt x="70" y="11"/>
                </a:cubicBezTo>
                <a:cubicBezTo>
                  <a:pt x="70" y="4"/>
                  <a:pt x="58" y="0"/>
                  <a:pt x="46" y="0"/>
                </a:cubicBezTo>
                <a:cubicBezTo>
                  <a:pt x="34" y="0"/>
                  <a:pt x="22" y="4"/>
                  <a:pt x="22" y="11"/>
                </a:cubicBezTo>
                <a:cubicBezTo>
                  <a:pt x="22" y="17"/>
                  <a:pt x="31" y="21"/>
                  <a:pt x="42" y="21"/>
                </a:cubicBezTo>
                <a:cubicBezTo>
                  <a:pt x="42" y="27"/>
                  <a:pt x="42" y="27"/>
                  <a:pt x="42" y="27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0" y="35"/>
                  <a:pt x="8" y="36"/>
                  <a:pt x="8" y="38"/>
                </a:cubicBezTo>
                <a:cubicBezTo>
                  <a:pt x="8" y="47"/>
                  <a:pt x="8" y="47"/>
                  <a:pt x="8" y="47"/>
                </a:cubicBezTo>
                <a:cubicBezTo>
                  <a:pt x="3" y="47"/>
                  <a:pt x="3" y="47"/>
                  <a:pt x="3" y="47"/>
                </a:cubicBezTo>
                <a:cubicBezTo>
                  <a:pt x="1" y="47"/>
                  <a:pt x="0" y="49"/>
                  <a:pt x="0" y="51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67"/>
                  <a:pt x="1" y="68"/>
                  <a:pt x="3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8" y="81"/>
                  <a:pt x="8" y="81"/>
                  <a:pt x="8" y="81"/>
                </a:cubicBezTo>
                <a:cubicBezTo>
                  <a:pt x="8" y="83"/>
                  <a:pt x="10" y="85"/>
                  <a:pt x="12" y="85"/>
                </a:cubicBezTo>
                <a:cubicBezTo>
                  <a:pt x="28" y="85"/>
                  <a:pt x="28" y="85"/>
                  <a:pt x="28" y="85"/>
                </a:cubicBezTo>
                <a:cubicBezTo>
                  <a:pt x="30" y="89"/>
                  <a:pt x="34" y="92"/>
                  <a:pt x="38" y="92"/>
                </a:cubicBezTo>
                <a:cubicBezTo>
                  <a:pt x="53" y="92"/>
                  <a:pt x="53" y="92"/>
                  <a:pt x="53" y="92"/>
                </a:cubicBezTo>
                <a:cubicBezTo>
                  <a:pt x="57" y="92"/>
                  <a:pt x="61" y="89"/>
                  <a:pt x="63" y="85"/>
                </a:cubicBezTo>
                <a:cubicBezTo>
                  <a:pt x="79" y="85"/>
                  <a:pt x="79" y="85"/>
                  <a:pt x="79" y="85"/>
                </a:cubicBezTo>
                <a:cubicBezTo>
                  <a:pt x="81" y="85"/>
                  <a:pt x="83" y="83"/>
                  <a:pt x="83" y="81"/>
                </a:cubicBezTo>
                <a:cubicBezTo>
                  <a:pt x="83" y="68"/>
                  <a:pt x="83" y="68"/>
                  <a:pt x="83" y="68"/>
                </a:cubicBezTo>
                <a:cubicBezTo>
                  <a:pt x="88" y="68"/>
                  <a:pt x="88" y="68"/>
                  <a:pt x="88" y="68"/>
                </a:cubicBezTo>
                <a:cubicBezTo>
                  <a:pt x="90" y="68"/>
                  <a:pt x="91" y="67"/>
                  <a:pt x="91" y="65"/>
                </a:cubicBezTo>
                <a:cubicBezTo>
                  <a:pt x="91" y="51"/>
                  <a:pt x="91" y="51"/>
                  <a:pt x="91" y="51"/>
                </a:cubicBezTo>
                <a:cubicBezTo>
                  <a:pt x="91" y="49"/>
                  <a:pt x="90" y="47"/>
                  <a:pt x="88" y="47"/>
                </a:cubicBezTo>
                <a:close/>
                <a:moveTo>
                  <a:pt x="46" y="7"/>
                </a:moveTo>
                <a:cubicBezTo>
                  <a:pt x="55" y="7"/>
                  <a:pt x="61" y="10"/>
                  <a:pt x="62" y="11"/>
                </a:cubicBezTo>
                <a:cubicBezTo>
                  <a:pt x="61" y="12"/>
                  <a:pt x="55" y="14"/>
                  <a:pt x="46" y="14"/>
                </a:cubicBezTo>
                <a:cubicBezTo>
                  <a:pt x="36" y="14"/>
                  <a:pt x="30" y="12"/>
                  <a:pt x="29" y="11"/>
                </a:cubicBezTo>
                <a:cubicBezTo>
                  <a:pt x="30" y="10"/>
                  <a:pt x="36" y="7"/>
                  <a:pt x="46" y="7"/>
                </a:cubicBezTo>
                <a:close/>
                <a:moveTo>
                  <a:pt x="45" y="34"/>
                </a:moveTo>
                <a:cubicBezTo>
                  <a:pt x="45" y="34"/>
                  <a:pt x="45" y="34"/>
                  <a:pt x="45" y="34"/>
                </a:cubicBezTo>
                <a:cubicBezTo>
                  <a:pt x="55" y="38"/>
                  <a:pt x="55" y="38"/>
                  <a:pt x="55" y="38"/>
                </a:cubicBezTo>
                <a:cubicBezTo>
                  <a:pt x="45" y="42"/>
                  <a:pt x="45" y="42"/>
                  <a:pt x="45" y="42"/>
                </a:cubicBezTo>
                <a:cubicBezTo>
                  <a:pt x="35" y="38"/>
                  <a:pt x="35" y="38"/>
                  <a:pt x="35" y="38"/>
                </a:cubicBezTo>
                <a:lnTo>
                  <a:pt x="45" y="34"/>
                </a:lnTo>
                <a:close/>
                <a:moveTo>
                  <a:pt x="7" y="54"/>
                </a:moveTo>
                <a:cubicBezTo>
                  <a:pt x="17" y="54"/>
                  <a:pt x="17" y="54"/>
                  <a:pt x="17" y="54"/>
                </a:cubicBezTo>
                <a:cubicBezTo>
                  <a:pt x="17" y="61"/>
                  <a:pt x="17" y="61"/>
                  <a:pt x="17" y="61"/>
                </a:cubicBezTo>
                <a:cubicBezTo>
                  <a:pt x="7" y="61"/>
                  <a:pt x="7" y="61"/>
                  <a:pt x="7" y="61"/>
                </a:cubicBezTo>
                <a:lnTo>
                  <a:pt x="7" y="54"/>
                </a:lnTo>
                <a:close/>
                <a:moveTo>
                  <a:pt x="53" y="85"/>
                </a:moveTo>
                <a:cubicBezTo>
                  <a:pt x="38" y="85"/>
                  <a:pt x="38" y="85"/>
                  <a:pt x="38" y="85"/>
                </a:cubicBezTo>
                <a:cubicBezTo>
                  <a:pt x="36" y="85"/>
                  <a:pt x="35" y="83"/>
                  <a:pt x="35" y="81"/>
                </a:cubicBezTo>
                <a:cubicBezTo>
                  <a:pt x="35" y="79"/>
                  <a:pt x="36" y="78"/>
                  <a:pt x="38" y="78"/>
                </a:cubicBezTo>
                <a:cubicBezTo>
                  <a:pt x="53" y="78"/>
                  <a:pt x="53" y="78"/>
                  <a:pt x="53" y="78"/>
                </a:cubicBezTo>
                <a:cubicBezTo>
                  <a:pt x="55" y="78"/>
                  <a:pt x="56" y="79"/>
                  <a:pt x="56" y="81"/>
                </a:cubicBezTo>
                <a:cubicBezTo>
                  <a:pt x="56" y="83"/>
                  <a:pt x="55" y="85"/>
                  <a:pt x="53" y="85"/>
                </a:cubicBezTo>
                <a:close/>
                <a:moveTo>
                  <a:pt x="76" y="78"/>
                </a:moveTo>
                <a:cubicBezTo>
                  <a:pt x="63" y="78"/>
                  <a:pt x="63" y="78"/>
                  <a:pt x="63" y="78"/>
                </a:cubicBezTo>
                <a:cubicBezTo>
                  <a:pt x="61" y="74"/>
                  <a:pt x="57" y="71"/>
                  <a:pt x="53" y="71"/>
                </a:cubicBezTo>
                <a:cubicBezTo>
                  <a:pt x="38" y="71"/>
                  <a:pt x="38" y="71"/>
                  <a:pt x="38" y="71"/>
                </a:cubicBezTo>
                <a:cubicBezTo>
                  <a:pt x="34" y="71"/>
                  <a:pt x="30" y="74"/>
                  <a:pt x="28" y="78"/>
                </a:cubicBezTo>
                <a:cubicBezTo>
                  <a:pt x="16" y="78"/>
                  <a:pt x="16" y="78"/>
                  <a:pt x="16" y="78"/>
                </a:cubicBezTo>
                <a:cubicBezTo>
                  <a:pt x="16" y="68"/>
                  <a:pt x="16" y="68"/>
                  <a:pt x="16" y="68"/>
                </a:cubicBezTo>
                <a:cubicBezTo>
                  <a:pt x="21" y="68"/>
                  <a:pt x="21" y="68"/>
                  <a:pt x="21" y="68"/>
                </a:cubicBezTo>
                <a:cubicBezTo>
                  <a:pt x="23" y="68"/>
                  <a:pt x="24" y="67"/>
                  <a:pt x="24" y="65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9"/>
                  <a:pt x="23" y="47"/>
                  <a:pt x="21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2"/>
                  <a:pt x="16" y="42"/>
                  <a:pt x="16" y="42"/>
                </a:cubicBezTo>
                <a:cubicBezTo>
                  <a:pt x="26" y="42"/>
                  <a:pt x="26" y="42"/>
                  <a:pt x="26" y="42"/>
                </a:cubicBezTo>
                <a:cubicBezTo>
                  <a:pt x="44" y="49"/>
                  <a:pt x="44" y="49"/>
                  <a:pt x="44" y="49"/>
                </a:cubicBezTo>
                <a:cubicBezTo>
                  <a:pt x="44" y="49"/>
                  <a:pt x="45" y="49"/>
                  <a:pt x="45" y="49"/>
                </a:cubicBezTo>
                <a:cubicBezTo>
                  <a:pt x="46" y="49"/>
                  <a:pt x="46" y="49"/>
                  <a:pt x="47" y="49"/>
                </a:cubicBezTo>
                <a:cubicBezTo>
                  <a:pt x="64" y="42"/>
                  <a:pt x="64" y="42"/>
                  <a:pt x="64" y="42"/>
                </a:cubicBezTo>
                <a:cubicBezTo>
                  <a:pt x="76" y="42"/>
                  <a:pt x="76" y="42"/>
                  <a:pt x="76" y="42"/>
                </a:cubicBezTo>
                <a:cubicBezTo>
                  <a:pt x="76" y="47"/>
                  <a:pt x="76" y="47"/>
                  <a:pt x="76" y="47"/>
                </a:cubicBezTo>
                <a:cubicBezTo>
                  <a:pt x="71" y="47"/>
                  <a:pt x="71" y="47"/>
                  <a:pt x="71" y="47"/>
                </a:cubicBezTo>
                <a:cubicBezTo>
                  <a:pt x="69" y="47"/>
                  <a:pt x="67" y="49"/>
                  <a:pt x="67" y="51"/>
                </a:cubicBezTo>
                <a:cubicBezTo>
                  <a:pt x="67" y="65"/>
                  <a:pt x="67" y="65"/>
                  <a:pt x="67" y="65"/>
                </a:cubicBezTo>
                <a:cubicBezTo>
                  <a:pt x="67" y="67"/>
                  <a:pt x="69" y="68"/>
                  <a:pt x="71" y="68"/>
                </a:cubicBezTo>
                <a:cubicBezTo>
                  <a:pt x="76" y="68"/>
                  <a:pt x="76" y="68"/>
                  <a:pt x="76" y="68"/>
                </a:cubicBezTo>
                <a:lnTo>
                  <a:pt x="76" y="78"/>
                </a:lnTo>
                <a:close/>
                <a:moveTo>
                  <a:pt x="84" y="61"/>
                </a:moveTo>
                <a:cubicBezTo>
                  <a:pt x="74" y="61"/>
                  <a:pt x="74" y="61"/>
                  <a:pt x="74" y="61"/>
                </a:cubicBezTo>
                <a:cubicBezTo>
                  <a:pt x="74" y="54"/>
                  <a:pt x="74" y="54"/>
                  <a:pt x="74" y="54"/>
                </a:cubicBezTo>
                <a:cubicBezTo>
                  <a:pt x="84" y="54"/>
                  <a:pt x="84" y="54"/>
                  <a:pt x="84" y="54"/>
                </a:cubicBezTo>
                <a:lnTo>
                  <a:pt x="84" y="61"/>
                </a:lnTo>
                <a:close/>
                <a:moveTo>
                  <a:pt x="84" y="61"/>
                </a:moveTo>
                <a:cubicBezTo>
                  <a:pt x="84" y="61"/>
                  <a:pt x="84" y="61"/>
                  <a:pt x="84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" name="Google Shape;1969;p81">
            <a:extLst>
              <a:ext uri="{FF2B5EF4-FFF2-40B4-BE49-F238E27FC236}">
                <a16:creationId xmlns:a16="http://schemas.microsoft.com/office/drawing/2014/main" id="{5F7967EC-19BE-68AB-398F-FC0E047A4549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14" name="Google Shape;1970;p81">
              <a:extLst>
                <a:ext uri="{FF2B5EF4-FFF2-40B4-BE49-F238E27FC236}">
                  <a16:creationId xmlns:a16="http://schemas.microsoft.com/office/drawing/2014/main" id="{73C28F17-05DC-BF71-CFBF-501D2F2C861B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971;p81">
              <a:extLst>
                <a:ext uri="{FF2B5EF4-FFF2-40B4-BE49-F238E27FC236}">
                  <a16:creationId xmlns:a16="http://schemas.microsoft.com/office/drawing/2014/main" id="{32878A0F-24A2-9A6C-2A57-69900B7A8B82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28C0072A-DDF5-6C15-3337-7FABFD528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433" y="753310"/>
            <a:ext cx="4305134" cy="430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51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-27897"/>
            <a:ext cx="5370300" cy="1628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Conclusion &amp; Future Scope</a:t>
            </a:r>
            <a:endParaRPr sz="280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1017766" y="834888"/>
            <a:ext cx="7216831" cy="3983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The AI-Driven Crop Disease Prediction and Management System helps farmers detect crop diseases early and take quick action to protect their crops.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By using artificial intelligence, the system analyzes crop images and environmental data to identify diseases and suggest the best treatments.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With both mobile and web applications, farmers can easily upload pictures of their crops and get instant disease diagnoses and recommendations.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This helps them prevent major losses and reduce unnecessary pesticide use, leading to healthier crops and better yields.</a:t>
            </a:r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204252" y="890049"/>
            <a:ext cx="5582838" cy="33634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endParaRPr lang="en-US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The objective of the AI-Driven Crop Disease Prediction and Management System is to develop an intelligent platform that leverages machine learning and real-time data analysis to detect, predict, and manage crop diseases. The system aims to: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Enhance Early Detection – Utilize AI-based image recognition and environmental data to identify potential crop diseases before they spread.</a:t>
            </a:r>
            <a:endParaRPr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334045-62DB-F052-A61C-B00A80E3F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94" y="492981"/>
            <a:ext cx="8441422" cy="4357315"/>
          </a:xfrm>
        </p:spPr>
        <p:txBody>
          <a:bodyPr/>
          <a:lstStyle/>
          <a:p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Provide Actionable Insights – Offer farmers accurate disease diagnoses, preventive strategies, and treatment recommendations.</a:t>
            </a:r>
          </a:p>
          <a:p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Improve Yield and Reduce Losses – Minimize financial losses by enabling timely intervention and effective disease management.</a:t>
            </a:r>
          </a:p>
          <a:p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Increase Accessibility – Develop a mobile and web-based application that ensures farmers can easily access and utilize the system from any location.</a:t>
            </a:r>
          </a:p>
          <a:p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Leverage Real-Time Data – Integrate weather conditions, soil health, and other environmental factors to improve prediction accuracy.</a:t>
            </a:r>
          </a:p>
          <a:p>
            <a:endParaRPr lang="en-US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Empower Farmers with AI – Equip farmers with advanced tools and data-driven decision-making capabilities for sustainable agriculture.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20626-9620-0632-1423-D8FBF5B42E2E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811281" y="1911313"/>
            <a:ext cx="3256800" cy="19059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B2C311-5A50-DB3B-F145-B0F01AE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983" y="-812222"/>
            <a:ext cx="7399800" cy="576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172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1770" y="1782231"/>
            <a:ext cx="5733410" cy="2201371"/>
          </a:xfrm>
        </p:spPr>
        <p:txBody>
          <a:bodyPr/>
          <a:lstStyle/>
          <a:p>
            <a:pPr marL="139700" indent="0" algn="l">
              <a:lnSpc>
                <a:spcPct val="150000"/>
              </a:lnSpc>
            </a:pP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🚜 </a:t>
            </a:r>
            <a:r>
              <a:rPr lang="en-US" sz="1600" b="1" u="sng">
                <a:latin typeface="Poppins Medium" panose="00000600000000000000" pitchFamily="2" charset="0"/>
                <a:cs typeface="Poppins Medium" panose="00000600000000000000" pitchFamily="2" charset="0"/>
              </a:rPr>
              <a:t>The Problem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: Crop Diseases Harm </a:t>
            </a:r>
            <a:r>
              <a:rPr lang="en-US" sz="1600" err="1">
                <a:latin typeface="Poppins Medium" panose="00000600000000000000" pitchFamily="2" charset="0"/>
                <a:cs typeface="Poppins Medium" panose="00000600000000000000" pitchFamily="2" charset="0"/>
              </a:rPr>
              <a:t>FarmersCrop</a:t>
            </a:r>
            <a:r>
              <a:rPr lang="en-US" sz="1600">
                <a:latin typeface="Poppins Medium" panose="00000600000000000000" pitchFamily="2" charset="0"/>
                <a:cs typeface="Poppins Medium" panose="00000600000000000000" pitchFamily="2" charset="0"/>
              </a:rPr>
              <a:t> diseases can destroy crops, leading to huge financial losses. Farmers often notice diseases too late, making it hard to save the crops.</a:t>
            </a:r>
          </a:p>
          <a:p>
            <a:pPr marL="139700" indent="0" algn="l">
              <a:lnSpc>
                <a:spcPct val="150000"/>
              </a:lnSpc>
            </a:pPr>
            <a:endParaRPr lang="en-IN" sz="160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>
            <a:extLst>
              <a:ext uri="{FF2B5EF4-FFF2-40B4-BE49-F238E27FC236}">
                <a16:creationId xmlns:a16="http://schemas.microsoft.com/office/drawing/2014/main" id="{B3D7F697-D890-C75D-2D87-8F5EBA4A5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601" y="345384"/>
            <a:ext cx="7072797" cy="4616230"/>
          </a:xfrm>
        </p:spPr>
        <p:txBody>
          <a:bodyPr/>
          <a:lstStyle/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⚠ </a:t>
            </a:r>
            <a:r>
              <a:rPr lang="en-US" b="1" u="sng">
                <a:latin typeface="Poppins Medium" panose="00000600000000000000" pitchFamily="2" charset="0"/>
                <a:cs typeface="Poppins Medium" panose="00000600000000000000" pitchFamily="2" charset="0"/>
              </a:rPr>
              <a:t>Challenges Farmers Face</a:t>
            </a:r>
          </a:p>
          <a:p>
            <a:endParaRPr lang="en-US" b="1" u="sng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🕐 Late Detection By the time symptoms appear, the disease has already spread.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🚫 No Expert Help Nearby Many farmers don’t have quick access to plant disease experts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❌ Wrong Treatments Farmers may use the wrong pesticides or fertilizers, wasting money.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👀 Hard to Monitor Large Fields Checking crops manually takes too much time and is not always accurate.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🌦 Weather &amp; Soil Conditions Matter Farmers lack real-time weather and soil health data to predict diseases.</a:t>
            </a:r>
          </a:p>
          <a:p>
            <a:endParaRPr lang="en-US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🌱 </a:t>
            </a:r>
            <a:r>
              <a:rPr lang="en-US" u="sng">
                <a:latin typeface="Poppins Medium" panose="00000600000000000000" pitchFamily="2" charset="0"/>
                <a:cs typeface="Poppins Medium" panose="00000600000000000000" pitchFamily="2" charset="0"/>
              </a:rPr>
              <a:t>The Need for a Smart Solution We need a smart AI-based system that can: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Detect diseases early using images.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Give instant, expert-level advice on treatment.</a:t>
            </a:r>
          </a:p>
          <a:p>
            <a:r>
              <a:rPr lang="en-US">
                <a:latin typeface="Poppins Medium" panose="00000600000000000000" pitchFamily="2" charset="0"/>
                <a:cs typeface="Poppins Medium" panose="00000600000000000000" pitchFamily="2" charset="0"/>
              </a:rPr>
              <a:t>✅ Provide real-time data on weather and soil health.</a:t>
            </a:r>
            <a:endParaRPr lang="en-IN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80CC14A6-2D8F-F31D-7FDB-431CFFEDD74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9626227" y="1322916"/>
            <a:ext cx="3256800" cy="190590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95A1799-796A-FB09-AE3A-CB8BBD14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8542" y="475890"/>
            <a:ext cx="3135357" cy="576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896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Existing system</a:t>
            </a:r>
            <a:endParaRPr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872100" y="1250242"/>
            <a:ext cx="7571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Existing System for Crop Disease Detection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🔍 Current Methods in Use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⿡ Manual Inspection – Farmers visually check crops for signs of disease.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⿢ Agricultural Experts – Consulting plant pathologists or agricultural extension officers.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⿣ Traditional Pesticide Use – Farmers apply general pesticides without precise disease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⿤ Basic Mobile Apps – Some apps provide limited disease identification but lack accuracy and real-time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B113C4-0874-B10F-AC8F-358F03B946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1714" y="651967"/>
            <a:ext cx="429369" cy="707666"/>
          </a:xfrm>
        </p:spPr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091BCC-3F0E-70B7-C297-41BCA5AF25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0464044" y="2011200"/>
            <a:ext cx="1914300" cy="112110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AB8C4EC-428D-DF7C-EC0F-206C60527F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999748" y="687450"/>
            <a:ext cx="1914300" cy="1121100"/>
          </a:xfrm>
        </p:spPr>
        <p:txBody>
          <a:bodyPr/>
          <a:lstStyle/>
          <a:p>
            <a:endParaRPr lang="en-IN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95A08E-9876-1BFB-D329-FF360E4ED2B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22372" y="717800"/>
            <a:ext cx="6341743" cy="3731476"/>
          </a:xfrm>
        </p:spPr>
        <p:txBody>
          <a:bodyPr/>
          <a:lstStyle/>
          <a:p>
            <a:r>
              <a:rPr lang="en-US"/>
              <a:t>⚠ Limitations &amp; Inefficiencies</a:t>
            </a:r>
          </a:p>
          <a:p>
            <a:r>
              <a:rPr lang="en-US"/>
              <a:t>🚫 Late Detection – Diseases are often noticed too late, causing crop damage.</a:t>
            </a:r>
          </a:p>
          <a:p>
            <a:r>
              <a:rPr lang="en-US"/>
              <a:t>🚫 High Cost &amp; Time-Consuming – Consulting experts or manually checking large fields takes time and resources.</a:t>
            </a:r>
          </a:p>
          <a:p>
            <a:r>
              <a:rPr lang="en-US"/>
              <a:t>🚫 Misdiagnosis – Farmers may apply the wrong treatment due to lack of precise identification.</a:t>
            </a:r>
          </a:p>
          <a:p>
            <a:r>
              <a:rPr lang="en-US"/>
              <a:t>🚫 No Real-Time Data – Current methods do not integrate environmental factors like weather and soil conditions.</a:t>
            </a:r>
            <a:endParaRPr lang="en-IN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30461B1-D536-77D8-D382-41A344D92D2A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10956898" y="209000"/>
            <a:ext cx="1914300" cy="5088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2FA292F-40BB-D233-3EFE-0A1DE1A13743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0287554" y="1472050"/>
            <a:ext cx="1914300" cy="508800"/>
          </a:xfrm>
        </p:spPr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E61054-6140-E377-C931-CFE6E25D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5269" y="429800"/>
            <a:ext cx="7399800" cy="57600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2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2D66C4-8465-B3E2-6C32-69426CDC8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876424"/>
            <a:ext cx="7940745" cy="171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F5D07A-D14B-E44A-A72A-2A150BBF3A92}"/>
              </a:ext>
            </a:extLst>
          </p:cNvPr>
          <p:cNvSpPr txBox="1"/>
          <p:nvPr/>
        </p:nvSpPr>
        <p:spPr>
          <a:xfrm>
            <a:off x="445272" y="1137038"/>
            <a:ext cx="62815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📊 </a:t>
            </a:r>
            <a:r>
              <a:rPr lang="en-IN" sz="1600">
                <a:latin typeface="Poppins Medium" panose="00000600000000000000" pitchFamily="2" charset="0"/>
                <a:cs typeface="Poppins Medium" panose="00000600000000000000" pitchFamily="2" charset="0"/>
              </a:rPr>
              <a:t>Comparison Table: Existing vs. AI-Driven System</a:t>
            </a:r>
          </a:p>
        </p:txBody>
      </p:sp>
    </p:spTree>
    <p:extLst>
      <p:ext uri="{BB962C8B-B14F-4D97-AF65-F5344CB8AC3E}">
        <p14:creationId xmlns:p14="http://schemas.microsoft.com/office/powerpoint/2010/main" val="142886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Proposed system</a:t>
            </a:r>
            <a:endParaRPr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296062" y="1705588"/>
            <a:ext cx="682221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🌱 Proposed System: AI-Driven Crop Disease Prediction and Management🚀 Introducing the AI-Based 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SolutionThe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proposed system is an AI-powered mobile and web application that analyzes crop images and real-time environmental data to predict, detect, and manage crop diseases. It helps farmers take early action, reducing crop damage and increasing yield.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15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Topology - Master of Science in Mathematics by Slidesgo</vt:lpstr>
      <vt:lpstr>Topic    :AI-Driven Crop Disease                                                                Prediction and                                                                                    Management System Domain  : Agriculture Team ID  : T151 Team name  : SCAN Team members : K Nikshitha(2303A51692)      M Chandhana(2303A51688)      P Ashwitha(2303A51163)      N Soukya(2303A51401)            </vt:lpstr>
      <vt:lpstr>Objective</vt:lpstr>
      <vt:lpstr>PowerPoint Presentation</vt:lpstr>
      <vt:lpstr>Problem Statement</vt:lpstr>
      <vt:lpstr>PowerPoint Presentation</vt:lpstr>
      <vt:lpstr>Existing system</vt:lpstr>
      <vt:lpstr>PowerPoint Presentation</vt:lpstr>
      <vt:lpstr>PowerPoint Presentation</vt:lpstr>
      <vt:lpstr>Proposed system</vt:lpstr>
      <vt:lpstr>PowerPoint Presentation</vt:lpstr>
      <vt:lpstr>Workflow</vt:lpstr>
      <vt:lpstr>System Architecture </vt:lpstr>
      <vt:lpstr>PowerPoint Presentation</vt:lpstr>
      <vt:lpstr>PowerPoint Presentation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  :AI-Driven Crop Disease                                                                Prediction and                                                                                    Management System Domain  : Agriculture Team ID  : T151 Team name  : SCAN Team members : K Nikshitha(2303A51692)      M Chandhana(2303A51688)      P Ashwitha(2303A51163)      N Soukya(2303A51401)            </dc:title>
  <dc:creator>Shashank Jakku</dc:creator>
  <cp:lastModifiedBy>ashucharan414@gmail.com</cp:lastModifiedBy>
  <cp:revision>1</cp:revision>
  <dcterms:modified xsi:type="dcterms:W3CDTF">2025-04-04T18:00:50Z</dcterms:modified>
</cp:coreProperties>
</file>