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0"/>
  </p:notesMasterIdLst>
  <p:sldIdLst>
    <p:sldId id="256" r:id="rId2"/>
    <p:sldId id="261" r:id="rId3"/>
    <p:sldId id="263" r:id="rId4"/>
    <p:sldId id="264" r:id="rId5"/>
    <p:sldId id="265" r:id="rId6"/>
    <p:sldId id="280" r:id="rId7"/>
    <p:sldId id="294" r:id="rId8"/>
    <p:sldId id="288" r:id="rId9"/>
  </p:sldIdLst>
  <p:sldSz cx="9144000" cy="5143500" type="screen16x9"/>
  <p:notesSz cx="6858000" cy="9144000"/>
  <p:embeddedFontLst>
    <p:embeddedFont>
      <p:font typeface="Bebas Neue" panose="020B0606020202050201" pitchFamily="34" charset="0"/>
      <p:regular r:id="rId11"/>
    </p:embeddedFont>
    <p:embeddedFont>
      <p:font typeface="Poppins Medium" panose="00000600000000000000" pitchFamily="2" charset="0"/>
      <p:regular r:id="rId12"/>
      <p:bold r:id="rId13"/>
      <p:italic r:id="rId14"/>
      <p:boldItalic r:id="rId15"/>
    </p:embeddedFont>
    <p:embeddedFont>
      <p:font typeface="Poppins SemiBold" panose="000007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708D21-40B8-4E8D-B405-9B02CA020B05}">
  <a:tblStyle styleId="{29708D21-40B8-4E8D-B405-9B02CA020B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880bcb85c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80bcb85c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28a0eaa15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8a0eaa15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28a0eaa150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28a0eaa150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28a0eaa150d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28a0eaa150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a:ea typeface="Poppins Medium"/>
                <a:cs typeface="Poppins Medium"/>
                <a:sym typeface="Poppins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0"/>
        <p:cNvGrpSpPr/>
        <p:nvPr/>
      </p:nvGrpSpPr>
      <p:grpSpPr>
        <a:xfrm>
          <a:off x="0" y="0"/>
          <a:ext cx="0" cy="0"/>
          <a:chOff x="0" y="0"/>
          <a:chExt cx="0" cy="0"/>
        </a:xfrm>
      </p:grpSpPr>
      <p:grpSp>
        <p:nvGrpSpPr>
          <p:cNvPr id="141" name="Google Shape;141;p5"/>
          <p:cNvGrpSpPr/>
          <p:nvPr/>
        </p:nvGrpSpPr>
        <p:grpSpPr>
          <a:xfrm flipH="1">
            <a:off x="7919517" y="3983460"/>
            <a:ext cx="1895833" cy="1895866"/>
            <a:chOff x="3835450" y="-252000"/>
            <a:chExt cx="1445325" cy="1445350"/>
          </a:xfrm>
        </p:grpSpPr>
        <p:sp>
          <p:nvSpPr>
            <p:cNvPr id="142" name="Google Shape;142;p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5"/>
          <p:cNvGrpSpPr/>
          <p:nvPr/>
        </p:nvGrpSpPr>
        <p:grpSpPr>
          <a:xfrm flipH="1">
            <a:off x="-1513236" y="3983450"/>
            <a:ext cx="3382300" cy="1993950"/>
            <a:chOff x="1317925" y="2802775"/>
            <a:chExt cx="3382300" cy="1993950"/>
          </a:xfrm>
        </p:grpSpPr>
        <p:sp>
          <p:nvSpPr>
            <p:cNvPr id="148" name="Google Shape;148;p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021739" y="0"/>
            <a:ext cx="1734954" cy="1734954"/>
            <a:chOff x="6340050" y="754850"/>
            <a:chExt cx="1595800" cy="1595800"/>
          </a:xfrm>
        </p:grpSpPr>
        <p:sp>
          <p:nvSpPr>
            <p:cNvPr id="161" name="Google Shape;161;p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flipH="1">
            <a:off x="7855963" y="-320208"/>
            <a:ext cx="1604419" cy="1604360"/>
            <a:chOff x="-74975" y="157600"/>
            <a:chExt cx="1604419" cy="1604360"/>
          </a:xfrm>
        </p:grpSpPr>
        <p:sp>
          <p:nvSpPr>
            <p:cNvPr id="165" name="Google Shape;165;p5"/>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5"/>
          <p:cNvSpPr txBox="1">
            <a:spLocks noGrp="1"/>
          </p:cNvSpPr>
          <p:nvPr>
            <p:ph type="subTitle" idx="1"/>
          </p:nvPr>
        </p:nvSpPr>
        <p:spPr>
          <a:xfrm>
            <a:off x="11409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5"/>
          <p:cNvSpPr txBox="1">
            <a:spLocks noGrp="1"/>
          </p:cNvSpPr>
          <p:nvPr>
            <p:ph type="subTitle" idx="2"/>
          </p:nvPr>
        </p:nvSpPr>
        <p:spPr>
          <a:xfrm>
            <a:off x="47463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1886850" y="2289150"/>
            <a:ext cx="5370300" cy="147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9"/>
          <p:cNvSpPr txBox="1">
            <a:spLocks noGrp="1"/>
          </p:cNvSpPr>
          <p:nvPr>
            <p:ph type="title"/>
          </p:nvPr>
        </p:nvSpPr>
        <p:spPr>
          <a:xfrm>
            <a:off x="1886850" y="1382250"/>
            <a:ext cx="5370300" cy="9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53" name="Google Shape;253;p9"/>
          <p:cNvGrpSpPr/>
          <p:nvPr/>
        </p:nvGrpSpPr>
        <p:grpSpPr>
          <a:xfrm>
            <a:off x="3176813" y="4566944"/>
            <a:ext cx="2790375" cy="64975"/>
            <a:chOff x="5954300" y="4334988"/>
            <a:chExt cx="2790375" cy="64975"/>
          </a:xfrm>
        </p:grpSpPr>
        <p:sp>
          <p:nvSpPr>
            <p:cNvPr id="254" name="Google Shape;254;p9"/>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34"/>
        <p:cNvGrpSpPr/>
        <p:nvPr/>
      </p:nvGrpSpPr>
      <p:grpSpPr>
        <a:xfrm>
          <a:off x="0" y="0"/>
          <a:ext cx="0" cy="0"/>
          <a:chOff x="0" y="0"/>
          <a:chExt cx="0" cy="0"/>
        </a:xfrm>
      </p:grpSpPr>
      <p:grpSp>
        <p:nvGrpSpPr>
          <p:cNvPr id="635" name="Google Shape;635;p23"/>
          <p:cNvGrpSpPr/>
          <p:nvPr/>
        </p:nvGrpSpPr>
        <p:grpSpPr>
          <a:xfrm flipH="1">
            <a:off x="2327254" y="4599425"/>
            <a:ext cx="4489475" cy="193775"/>
            <a:chOff x="1784500" y="1867350"/>
            <a:chExt cx="4489475" cy="193775"/>
          </a:xfrm>
        </p:grpSpPr>
        <p:sp>
          <p:nvSpPr>
            <p:cNvPr id="636" name="Google Shape;636;p2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3"/>
          <p:cNvGrpSpPr/>
          <p:nvPr/>
        </p:nvGrpSpPr>
        <p:grpSpPr>
          <a:xfrm rot="10800000" flipH="1">
            <a:off x="7381130" y="-502690"/>
            <a:ext cx="3382300" cy="1993950"/>
            <a:chOff x="1317925" y="2802775"/>
            <a:chExt cx="3382300" cy="1993950"/>
          </a:xfrm>
        </p:grpSpPr>
        <p:sp>
          <p:nvSpPr>
            <p:cNvPr id="640" name="Google Shape;640;p2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21726" y="1704275"/>
            <a:ext cx="1734954" cy="1734954"/>
            <a:chOff x="6340050" y="754850"/>
            <a:chExt cx="1595800" cy="1595800"/>
          </a:xfrm>
        </p:grpSpPr>
        <p:sp>
          <p:nvSpPr>
            <p:cNvPr id="653" name="Google Shape;653;p2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3"/>
          <p:cNvSpPr txBox="1">
            <a:spLocks noGrp="1"/>
          </p:cNvSpPr>
          <p:nvPr>
            <p:ph type="subTitle" idx="1"/>
          </p:nvPr>
        </p:nvSpPr>
        <p:spPr>
          <a:xfrm>
            <a:off x="1235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7" name="Google Shape;657;p23"/>
          <p:cNvSpPr txBox="1">
            <a:spLocks noGrp="1"/>
          </p:cNvSpPr>
          <p:nvPr>
            <p:ph type="subTitle" idx="2"/>
          </p:nvPr>
        </p:nvSpPr>
        <p:spPr>
          <a:xfrm>
            <a:off x="1235850" y="2881226"/>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23"/>
          <p:cNvSpPr txBox="1">
            <a:spLocks noGrp="1"/>
          </p:cNvSpPr>
          <p:nvPr>
            <p:ph type="subTitle" idx="3"/>
          </p:nvPr>
        </p:nvSpPr>
        <p:spPr>
          <a:xfrm>
            <a:off x="3614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3"/>
          <p:cNvSpPr txBox="1">
            <a:spLocks noGrp="1"/>
          </p:cNvSpPr>
          <p:nvPr>
            <p:ph type="subTitle" idx="4"/>
          </p:nvPr>
        </p:nvSpPr>
        <p:spPr>
          <a:xfrm>
            <a:off x="5993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3"/>
          <p:cNvSpPr txBox="1">
            <a:spLocks noGrp="1"/>
          </p:cNvSpPr>
          <p:nvPr>
            <p:ph type="subTitle" idx="5"/>
          </p:nvPr>
        </p:nvSpPr>
        <p:spPr>
          <a:xfrm>
            <a:off x="3614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3"/>
          <p:cNvSpPr txBox="1">
            <a:spLocks noGrp="1"/>
          </p:cNvSpPr>
          <p:nvPr>
            <p:ph type="subTitle" idx="6"/>
          </p:nvPr>
        </p:nvSpPr>
        <p:spPr>
          <a:xfrm>
            <a:off x="5993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63"/>
        <p:cNvGrpSpPr/>
        <p:nvPr/>
      </p:nvGrpSpPr>
      <p:grpSpPr>
        <a:xfrm>
          <a:off x="0" y="0"/>
          <a:ext cx="0" cy="0"/>
          <a:chOff x="0" y="0"/>
          <a:chExt cx="0" cy="0"/>
        </a:xfrm>
      </p:grpSpPr>
      <p:sp>
        <p:nvSpPr>
          <p:cNvPr id="664" name="Google Shape;664;p24"/>
          <p:cNvSpPr/>
          <p:nvPr/>
        </p:nvSpPr>
        <p:spPr>
          <a:xfrm>
            <a:off x="-1156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4"/>
          <p:cNvGrpSpPr/>
          <p:nvPr/>
        </p:nvGrpSpPr>
        <p:grpSpPr>
          <a:xfrm flipH="1">
            <a:off x="-1995452" y="407034"/>
            <a:ext cx="2691676" cy="2691631"/>
            <a:chOff x="5165750" y="-1146341"/>
            <a:chExt cx="2691676" cy="2691631"/>
          </a:xfrm>
        </p:grpSpPr>
        <p:sp>
          <p:nvSpPr>
            <p:cNvPr id="666" name="Google Shape;666;p2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5628833" y="4828856"/>
            <a:ext cx="2790375" cy="64975"/>
            <a:chOff x="5954300" y="4334988"/>
            <a:chExt cx="2790375" cy="64975"/>
          </a:xfrm>
        </p:grpSpPr>
        <p:sp>
          <p:nvSpPr>
            <p:cNvPr id="676" name="Google Shape;676;p2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4"/>
          <p:cNvGrpSpPr/>
          <p:nvPr/>
        </p:nvGrpSpPr>
        <p:grpSpPr>
          <a:xfrm flipH="1">
            <a:off x="7841608" y="-320208"/>
            <a:ext cx="1604419" cy="1604360"/>
            <a:chOff x="-74975" y="157600"/>
            <a:chExt cx="1604419" cy="1604360"/>
          </a:xfrm>
        </p:grpSpPr>
        <p:sp>
          <p:nvSpPr>
            <p:cNvPr id="697" name="Google Shape;697;p2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24"/>
          <p:cNvSpPr txBox="1">
            <a:spLocks noGrp="1"/>
          </p:cNvSpPr>
          <p:nvPr>
            <p:ph type="subTitle" idx="1"/>
          </p:nvPr>
        </p:nvSpPr>
        <p:spPr>
          <a:xfrm>
            <a:off x="2314613" y="1788875"/>
            <a:ext cx="1891500" cy="46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7" name="Google Shape;707;p24"/>
          <p:cNvSpPr txBox="1">
            <a:spLocks noGrp="1"/>
          </p:cNvSpPr>
          <p:nvPr>
            <p:ph type="subTitle" idx="2"/>
          </p:nvPr>
        </p:nvSpPr>
        <p:spPr>
          <a:xfrm>
            <a:off x="2314613" y="2115203"/>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24"/>
          <p:cNvSpPr txBox="1">
            <a:spLocks noGrp="1"/>
          </p:cNvSpPr>
          <p:nvPr>
            <p:ph type="subTitle" idx="3"/>
          </p:nvPr>
        </p:nvSpPr>
        <p:spPr>
          <a:xfrm>
            <a:off x="4937889" y="2115203"/>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9" name="Google Shape;709;p24"/>
          <p:cNvSpPr txBox="1">
            <a:spLocks noGrp="1"/>
          </p:cNvSpPr>
          <p:nvPr>
            <p:ph type="subTitle" idx="4"/>
          </p:nvPr>
        </p:nvSpPr>
        <p:spPr>
          <a:xfrm>
            <a:off x="2314613" y="3415471"/>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0" name="Google Shape;710;p24"/>
          <p:cNvSpPr txBox="1">
            <a:spLocks noGrp="1"/>
          </p:cNvSpPr>
          <p:nvPr>
            <p:ph type="subTitle" idx="5"/>
          </p:nvPr>
        </p:nvSpPr>
        <p:spPr>
          <a:xfrm>
            <a:off x="4937889" y="3415471"/>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1" name="Google Shape;711;p24"/>
          <p:cNvSpPr txBox="1">
            <a:spLocks noGrp="1"/>
          </p:cNvSpPr>
          <p:nvPr>
            <p:ph type="subTitle" idx="6"/>
          </p:nvPr>
        </p:nvSpPr>
        <p:spPr>
          <a:xfrm>
            <a:off x="2314613" y="2981693"/>
            <a:ext cx="1891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2" name="Google Shape;712;p24"/>
          <p:cNvSpPr txBox="1">
            <a:spLocks noGrp="1"/>
          </p:cNvSpPr>
          <p:nvPr>
            <p:ph type="subTitle" idx="7"/>
          </p:nvPr>
        </p:nvSpPr>
        <p:spPr>
          <a:xfrm>
            <a:off x="4937887" y="1788875"/>
            <a:ext cx="1891500" cy="465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3" name="Google Shape;713;p24"/>
          <p:cNvSpPr txBox="1">
            <a:spLocks noGrp="1"/>
          </p:cNvSpPr>
          <p:nvPr>
            <p:ph type="subTitle" idx="8"/>
          </p:nvPr>
        </p:nvSpPr>
        <p:spPr>
          <a:xfrm>
            <a:off x="4937887" y="2981693"/>
            <a:ext cx="18915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4" name="Google Shape;714;p2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8">
    <p:spTree>
      <p:nvGrpSpPr>
        <p:cNvPr id="1" name="Shape 1062"/>
        <p:cNvGrpSpPr/>
        <p:nvPr/>
      </p:nvGrpSpPr>
      <p:grpSpPr>
        <a:xfrm>
          <a:off x="0" y="0"/>
          <a:ext cx="0" cy="0"/>
          <a:chOff x="0" y="0"/>
          <a:chExt cx="0" cy="0"/>
        </a:xfrm>
      </p:grpSpPr>
      <p:sp>
        <p:nvSpPr>
          <p:cNvPr id="1063" name="Google Shape;1063;p3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64" name="Google Shape;1064;p36"/>
          <p:cNvGrpSpPr/>
          <p:nvPr/>
        </p:nvGrpSpPr>
        <p:grpSpPr>
          <a:xfrm rot="10800000">
            <a:off x="-1421297" y="-502690"/>
            <a:ext cx="3382300" cy="1993950"/>
            <a:chOff x="1317925" y="2802775"/>
            <a:chExt cx="3382300" cy="1993950"/>
          </a:xfrm>
        </p:grpSpPr>
        <p:sp>
          <p:nvSpPr>
            <p:cNvPr id="1065" name="Google Shape;1065;p3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3176813" y="4566944"/>
            <a:ext cx="2790375" cy="64975"/>
            <a:chOff x="5954300" y="4334988"/>
            <a:chExt cx="2790375" cy="64975"/>
          </a:xfrm>
        </p:grpSpPr>
        <p:sp>
          <p:nvSpPr>
            <p:cNvPr id="1078" name="Google Shape;1078;p3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6"/>
          <p:cNvGrpSpPr/>
          <p:nvPr/>
        </p:nvGrpSpPr>
        <p:grpSpPr>
          <a:xfrm>
            <a:off x="8482509" y="1395590"/>
            <a:ext cx="1359460" cy="1359460"/>
            <a:chOff x="3901550" y="2223725"/>
            <a:chExt cx="1557050" cy="1557050"/>
          </a:xfrm>
        </p:grpSpPr>
        <p:sp>
          <p:nvSpPr>
            <p:cNvPr id="1099" name="Google Shape;1099;p3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5" r:id="rId5"/>
    <p:sldLayoutId id="2147483669" r:id="rId6"/>
    <p:sldLayoutId id="2147483670" r:id="rId7"/>
    <p:sldLayoutId id="2147483682" r:id="rId8"/>
    <p:sldLayoutId id="2147483687" r:id="rId9"/>
    <p:sldLayoutId id="214748368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F0000"/>
          </p15:clr>
        </p15:guide>
        <p15:guide id="2" pos="2880">
          <p15:clr>
            <a:srgbClr val="FF0000"/>
          </p15:clr>
        </p15:guide>
        <p15:guide id="3" pos="449">
          <p15:clr>
            <a:srgbClr val="FF0000"/>
          </p15:clr>
        </p15:guide>
        <p15:guide id="4" pos="5311">
          <p15:clr>
            <a:srgbClr val="FF0000"/>
          </p15:clr>
        </p15:guide>
        <p15:guide id="5" orient="horz" pos="340">
          <p15:clr>
            <a:srgbClr val="FF0000"/>
          </p15:clr>
        </p15:guide>
        <p15:guide id="6" orient="horz" pos="2897">
          <p15:clr>
            <a:srgbClr val="FF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63"/>
        <p:cNvGrpSpPr/>
        <p:nvPr/>
      </p:nvGrpSpPr>
      <p:grpSpPr>
        <a:xfrm>
          <a:off x="0" y="0"/>
          <a:ext cx="0" cy="0"/>
          <a:chOff x="0" y="0"/>
          <a:chExt cx="0" cy="0"/>
        </a:xfrm>
      </p:grpSpPr>
      <p:sp>
        <p:nvSpPr>
          <p:cNvPr id="1264" name="Google Shape;1264;p46"/>
          <p:cNvSpPr txBox="1">
            <a:spLocks noGrp="1"/>
          </p:cNvSpPr>
          <p:nvPr>
            <p:ph type="ctrTitle"/>
          </p:nvPr>
        </p:nvSpPr>
        <p:spPr>
          <a:xfrm>
            <a:off x="2097041" y="2629147"/>
            <a:ext cx="6069266" cy="19421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Topic 			: </a:t>
            </a:r>
            <a:r>
              <a:rPr lang="en-US" sz="1600" dirty="0"/>
              <a:t>Software solution to identify        the end receiver of a cryptocurrency transaction.</a:t>
            </a:r>
            <a:br>
              <a:rPr lang="en" sz="2000" dirty="0"/>
            </a:br>
            <a:r>
              <a:rPr lang="en" sz="2000" dirty="0"/>
              <a:t>Domain		: </a:t>
            </a:r>
            <a:r>
              <a:rPr lang="en" sz="1600" dirty="0"/>
              <a:t>Cyber Security </a:t>
            </a:r>
            <a:br>
              <a:rPr lang="en" sz="2000" dirty="0"/>
            </a:br>
            <a:r>
              <a:rPr lang="en" sz="2000" dirty="0"/>
              <a:t>Team ID		: </a:t>
            </a:r>
            <a:r>
              <a:rPr lang="en" sz="1600" dirty="0"/>
              <a:t>T165</a:t>
            </a:r>
            <a:br>
              <a:rPr lang="en" sz="2000" dirty="0"/>
            </a:br>
            <a:r>
              <a:rPr lang="en" sz="2000" dirty="0"/>
              <a:t>Team name		: </a:t>
            </a:r>
            <a:r>
              <a:rPr lang="en" sz="1600" dirty="0"/>
              <a:t>team name (filled in forms)</a:t>
            </a:r>
            <a:br>
              <a:rPr lang="en" sz="2000" dirty="0"/>
            </a:br>
            <a:r>
              <a:rPr lang="en" sz="2000" dirty="0"/>
              <a:t>Team members	:Pradeep:2303A51821</a:t>
            </a:r>
            <a:br>
              <a:rPr lang="en" sz="2000" dirty="0"/>
            </a:br>
            <a:r>
              <a:rPr lang="en" sz="2000" dirty="0"/>
              <a:t>                                          Mukhesh:2303A51813</a:t>
            </a:r>
            <a:br>
              <a:rPr lang="en" sz="2000" dirty="0"/>
            </a:br>
            <a:r>
              <a:rPr lang="en" sz="2000" dirty="0"/>
              <a:t>                                          Shivamani:2303A51806</a:t>
            </a:r>
            <a:br>
              <a:rPr lang="en" sz="2000" dirty="0"/>
            </a:br>
            <a:r>
              <a:rPr lang="en" sz="2000" dirty="0"/>
              <a:t>                                          Israel:2303A51825</a:t>
            </a:r>
            <a:br>
              <a:rPr lang="en" sz="2000" dirty="0"/>
            </a:br>
            <a:r>
              <a:rPr lang="en" sz="2000" dirty="0"/>
              <a:t>                                          Karan :2303A51816</a:t>
            </a:r>
            <a:br>
              <a:rPr lang="en" sz="1600" dirty="0"/>
            </a:br>
            <a:r>
              <a:rPr lang="en" sz="2000" dirty="0"/>
              <a:t>				</a:t>
            </a:r>
            <a:br>
              <a:rPr lang="en" sz="2000" dirty="0"/>
            </a:br>
            <a:endParaRPr sz="2000" dirty="0">
              <a:solidFill>
                <a:schemeClr val="lt1"/>
              </a:solidFill>
            </a:endParaRPr>
          </a:p>
        </p:txBody>
      </p:sp>
      <p:grpSp>
        <p:nvGrpSpPr>
          <p:cNvPr id="1266" name="Google Shape;1266;p46"/>
          <p:cNvGrpSpPr/>
          <p:nvPr/>
        </p:nvGrpSpPr>
        <p:grpSpPr>
          <a:xfrm rot="2725619">
            <a:off x="-68482" y="-49524"/>
            <a:ext cx="1895833" cy="1895866"/>
            <a:chOff x="3835450" y="-252000"/>
            <a:chExt cx="1445325" cy="1445350"/>
          </a:xfrm>
        </p:grpSpPr>
        <p:sp>
          <p:nvSpPr>
            <p:cNvPr id="1267" name="Google Shape;1267;p46"/>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6"/>
          <p:cNvGrpSpPr/>
          <p:nvPr/>
        </p:nvGrpSpPr>
        <p:grpSpPr>
          <a:xfrm>
            <a:off x="7626957" y="-966877"/>
            <a:ext cx="2471175" cy="2747975"/>
            <a:chOff x="7398357" y="-662077"/>
            <a:chExt cx="2471175" cy="2747975"/>
          </a:xfrm>
        </p:grpSpPr>
        <p:sp>
          <p:nvSpPr>
            <p:cNvPr id="1273" name="Google Shape;1273;p46"/>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6"/>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6"/>
          <p:cNvGrpSpPr/>
          <p:nvPr/>
        </p:nvGrpSpPr>
        <p:grpSpPr>
          <a:xfrm>
            <a:off x="-1466486" y="2736279"/>
            <a:ext cx="2791286" cy="2599651"/>
            <a:chOff x="-1466486" y="2736279"/>
            <a:chExt cx="2791286" cy="2599651"/>
          </a:xfrm>
        </p:grpSpPr>
        <p:sp>
          <p:nvSpPr>
            <p:cNvPr id="1279" name="Google Shape;1279;p46"/>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6"/>
            <p:cNvGrpSpPr/>
            <p:nvPr/>
          </p:nvGrpSpPr>
          <p:grpSpPr>
            <a:xfrm>
              <a:off x="713226" y="3730956"/>
              <a:ext cx="611574" cy="610281"/>
              <a:chOff x="4496550" y="2819475"/>
              <a:chExt cx="366300" cy="365525"/>
            </a:xfrm>
          </p:grpSpPr>
          <p:sp>
            <p:nvSpPr>
              <p:cNvPr id="1281" name="Google Shape;1281;p4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2E83D50D-1027-53DE-7327-D765EB951A22}"/>
              </a:ext>
            </a:extLst>
          </p:cNvPr>
          <p:cNvPicPr>
            <a:picLocks noChangeAspect="1"/>
          </p:cNvPicPr>
          <p:nvPr/>
        </p:nvPicPr>
        <p:blipFill>
          <a:blip r:embed="rId3"/>
          <a:stretch>
            <a:fillRect/>
          </a:stretch>
        </p:blipFill>
        <p:spPr>
          <a:xfrm>
            <a:off x="466726" y="485776"/>
            <a:ext cx="822959" cy="822959"/>
          </a:xfrm>
          <a:prstGeom prst="rect">
            <a:avLst/>
          </a:prstGeom>
        </p:spPr>
      </p:pic>
      <p:pic>
        <p:nvPicPr>
          <p:cNvPr id="1028" name="Picture 4" descr="SRU International: Global Collaborations &amp; Study Abroad Programs">
            <a:extLst>
              <a:ext uri="{FF2B5EF4-FFF2-40B4-BE49-F238E27FC236}">
                <a16:creationId xmlns:a16="http://schemas.microsoft.com/office/drawing/2014/main" id="{5199BA3A-83F9-EB34-9128-28C603B9E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6578" y="828497"/>
            <a:ext cx="1234417" cy="763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1"/>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endParaRPr dirty="0"/>
          </a:p>
        </p:txBody>
      </p:sp>
      <p:sp>
        <p:nvSpPr>
          <p:cNvPr id="1352" name="Google Shape;1352;p51"/>
          <p:cNvSpPr txBox="1">
            <a:spLocks noGrp="1"/>
          </p:cNvSpPr>
          <p:nvPr>
            <p:ph type="subTitle" idx="1"/>
          </p:nvPr>
        </p:nvSpPr>
        <p:spPr>
          <a:xfrm>
            <a:off x="798182" y="1281585"/>
            <a:ext cx="5945518" cy="3061816"/>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200" dirty="0"/>
              <a:t>Trace the flow of cryptocurrency funds from identified wallets or transaction hashes linked to drug crimes.</a:t>
            </a:r>
          </a:p>
          <a:p>
            <a:pPr>
              <a:buFont typeface="Arial" panose="020B0604020202020204" pitchFamily="34" charset="0"/>
              <a:buChar char="•"/>
            </a:pPr>
            <a:r>
              <a:rPr lang="en-US" sz="1200" dirty="0"/>
              <a:t>Detect and analyze the use of anonymization tools (e.g., mixers, tumblers, bridges) in the transaction chain.</a:t>
            </a:r>
          </a:p>
          <a:p>
            <a:pPr>
              <a:buFont typeface="Arial" panose="020B0604020202020204" pitchFamily="34" charset="0"/>
              <a:buChar char="•"/>
            </a:pPr>
            <a:r>
              <a:rPr lang="en-US" sz="1200" dirty="0"/>
              <a:t> Map out transaction networks to follow the movement of illicit funds across blockchain ecosystems.</a:t>
            </a:r>
          </a:p>
          <a:p>
            <a:pPr>
              <a:buFont typeface="Arial" panose="020B0604020202020204" pitchFamily="34" charset="0"/>
              <a:buChar char="•"/>
            </a:pPr>
            <a:r>
              <a:rPr lang="en-US" sz="1200" dirty="0"/>
              <a:t> Identify the end beneficiaries or final recipients of funds, despite layers of obfuscation.</a:t>
            </a:r>
          </a:p>
          <a:p>
            <a:pPr>
              <a:buFont typeface="Arial" panose="020B0604020202020204" pitchFamily="34" charset="0"/>
              <a:buChar char="•"/>
            </a:pPr>
            <a:r>
              <a:rPr lang="en-US" sz="1200" dirty="0"/>
              <a:t> Provide a user-friendly interface/dashboard for investigators with visualizations and alerts.</a:t>
            </a:r>
          </a:p>
          <a:p>
            <a:pPr>
              <a:buFont typeface="Arial" panose="020B0604020202020204" pitchFamily="34" charset="0"/>
              <a:buChar char="•"/>
            </a:pPr>
            <a:r>
              <a:rPr lang="en-US" sz="1200" dirty="0"/>
              <a:t> Support real-time monitoring and integration of new intelligence inputs such as wallet addresses or known patterns.</a:t>
            </a:r>
          </a:p>
          <a:p>
            <a:pPr>
              <a:buFont typeface="Arial" panose="020B0604020202020204" pitchFamily="34" charset="0"/>
              <a:buChar char="•"/>
            </a:pPr>
            <a:r>
              <a:rPr lang="en-US" sz="1200" dirty="0"/>
              <a:t> Enable report generation and export for evidence and legal proceedings.</a:t>
            </a:r>
          </a:p>
          <a:p>
            <a:pPr marL="0" lvl="0" indent="0" algn="l" rtl="0">
              <a:lnSpc>
                <a:spcPct val="150000"/>
              </a:lnSpc>
              <a:spcBef>
                <a:spcPts val="0"/>
              </a:spcBef>
              <a:spcAft>
                <a:spcPts val="0"/>
              </a:spcAft>
              <a:buClr>
                <a:schemeClr val="dk1"/>
              </a:buClr>
              <a:buSzPts val="1100"/>
            </a:pPr>
            <a:endParaRPr lang="en-IN" sz="1600" dirty="0">
              <a:latin typeface="Poppins Medium" panose="00000600000000000000" pitchFamily="2" charset="0"/>
              <a:cs typeface="Poppins Medium" panose="00000600000000000000" pitchFamily="2" charset="0"/>
            </a:endParaRPr>
          </a:p>
        </p:txBody>
      </p:sp>
      <p:pic>
        <p:nvPicPr>
          <p:cNvPr id="5" name="Picture 4">
            <a:extLst>
              <a:ext uri="{FF2B5EF4-FFF2-40B4-BE49-F238E27FC236}">
                <a16:creationId xmlns:a16="http://schemas.microsoft.com/office/drawing/2014/main" id="{243EC474-6A84-2CB6-D145-87827C6534AB}"/>
              </a:ext>
            </a:extLst>
          </p:cNvPr>
          <p:cNvPicPr>
            <a:picLocks noChangeAspect="1"/>
          </p:cNvPicPr>
          <p:nvPr/>
        </p:nvPicPr>
        <p:blipFill>
          <a:blip r:embed="rId3"/>
          <a:stretch>
            <a:fillRect/>
          </a:stretch>
        </p:blipFill>
        <p:spPr>
          <a:xfrm>
            <a:off x="6651919" y="1618800"/>
            <a:ext cx="2278721" cy="2243116"/>
          </a:xfrm>
          <a:prstGeom prst="rect">
            <a:avLst/>
          </a:prstGeom>
        </p:spPr>
      </p:pic>
      <p:pic>
        <p:nvPicPr>
          <p:cNvPr id="1026" name="Picture 2" descr="Bitcoin security hi-res stock photography and images - Alamy">
            <a:extLst>
              <a:ext uri="{FF2B5EF4-FFF2-40B4-BE49-F238E27FC236}">
                <a16:creationId xmlns:a16="http://schemas.microsoft.com/office/drawing/2014/main" id="{AFEE685F-9F75-6C18-08BC-BF938AA95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100" y="265510"/>
            <a:ext cx="1244848" cy="849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7" name="Google Shape;1377;p5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3" name="Subtitle 2">
            <a:extLst>
              <a:ext uri="{FF2B5EF4-FFF2-40B4-BE49-F238E27FC236}">
                <a16:creationId xmlns:a16="http://schemas.microsoft.com/office/drawing/2014/main" id="{13CBBDC0-22B1-13CD-C459-D1D3D9A420F1}"/>
              </a:ext>
            </a:extLst>
          </p:cNvPr>
          <p:cNvSpPr>
            <a:spLocks noGrp="1"/>
          </p:cNvSpPr>
          <p:nvPr>
            <p:ph type="subTitle" idx="3"/>
          </p:nvPr>
        </p:nvSpPr>
        <p:spPr>
          <a:xfrm>
            <a:off x="1096500" y="1206232"/>
            <a:ext cx="7399800" cy="3076208"/>
          </a:xfrm>
        </p:spPr>
        <p:txBody>
          <a:bodyPr/>
          <a:lstStyle/>
          <a:p>
            <a:pPr algn="l">
              <a:buNone/>
            </a:pPr>
            <a:r>
              <a:rPr lang="en-US" dirty="0"/>
              <a:t>The use of cryptocurrencies (e.g., Bitcoin, USDT, Monero) in drug trafficking is on the rise, creating serious challenges for law enforcement. Key issues include:</a:t>
            </a:r>
          </a:p>
          <a:p>
            <a:pPr algn="l">
              <a:buFont typeface="Arial" panose="020B0604020202020204" pitchFamily="34" charset="0"/>
              <a:buChar char="•"/>
            </a:pPr>
            <a:r>
              <a:rPr lang="en-US" dirty="0"/>
              <a:t>Anonymity &amp; speed of crypto transactions are exploited by traffickers.</a:t>
            </a:r>
          </a:p>
          <a:p>
            <a:pPr algn="l">
              <a:buFont typeface="Arial" panose="020B0604020202020204" pitchFamily="34" charset="0"/>
              <a:buChar char="•"/>
            </a:pPr>
            <a:r>
              <a:rPr lang="en-US" dirty="0"/>
              <a:t>Payments and proceeds from drug sales are received and stored in crypto.</a:t>
            </a:r>
          </a:p>
          <a:p>
            <a:pPr algn="l">
              <a:buFont typeface="Arial" panose="020B0604020202020204" pitchFamily="34" charset="0"/>
              <a:buChar char="•"/>
            </a:pPr>
            <a:r>
              <a:rPr lang="en-US" dirty="0"/>
              <a:t>Obfuscation tools like mixers, tumblers, and bridges are used to hide transaction trails.</a:t>
            </a:r>
          </a:p>
          <a:p>
            <a:pPr algn="l">
              <a:buFont typeface="Arial" panose="020B0604020202020204" pitchFamily="34" charset="0"/>
              <a:buChar char="•"/>
            </a:pPr>
            <a:r>
              <a:rPr lang="en-US" dirty="0"/>
              <a:t>Darknet, social media, and messaging platforms are commonly used for these illicit activities.</a:t>
            </a:r>
          </a:p>
          <a:p>
            <a:pPr algn="l">
              <a:buFont typeface="Arial" panose="020B0604020202020204" pitchFamily="34" charset="0"/>
              <a:buChar char="•"/>
            </a:pPr>
            <a:r>
              <a:rPr lang="en-US" dirty="0"/>
              <a:t>Wallet addresses and transaction hashes are often available through investigations or intelligence.</a:t>
            </a:r>
          </a:p>
          <a:p>
            <a:pPr algn="l">
              <a:buFont typeface="Arial" panose="020B0604020202020204" pitchFamily="34" charset="0"/>
              <a:buChar char="•"/>
            </a:pPr>
            <a:r>
              <a:rPr lang="en-US" dirty="0"/>
              <a:t>Tracking and identifying the real recipients of such funds is extremely difficult.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872100" y="539500"/>
            <a:ext cx="784491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Existing system</a:t>
            </a:r>
            <a:endParaRPr dirty="0"/>
          </a:p>
        </p:txBody>
      </p:sp>
      <p:sp>
        <p:nvSpPr>
          <p:cNvPr id="14" name="Rectangle 1">
            <a:extLst>
              <a:ext uri="{FF2B5EF4-FFF2-40B4-BE49-F238E27FC236}">
                <a16:creationId xmlns:a16="http://schemas.microsoft.com/office/drawing/2014/main" id="{C4CDB526-1DA0-185F-5F76-531CA24E70A2}"/>
              </a:ext>
            </a:extLst>
          </p:cNvPr>
          <p:cNvSpPr>
            <a:spLocks noGrp="1" noChangeArrowheads="1"/>
          </p:cNvSpPr>
          <p:nvPr>
            <p:ph type="subTitle" idx="3"/>
          </p:nvPr>
        </p:nvSpPr>
        <p:spPr bwMode="auto">
          <a:xfrm>
            <a:off x="1157535" y="1267826"/>
            <a:ext cx="7274040"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200" b="1" dirty="0"/>
              <a:t>Blockchain Analytics Platforms:</a:t>
            </a:r>
            <a:endParaRPr lang="en-US" sz="1200" dirty="0"/>
          </a:p>
          <a:p>
            <a:pPr marL="139700" indent="0" algn="l"/>
            <a:r>
              <a:rPr lang="en-US" sz="1200" b="1" dirty="0" err="1"/>
              <a:t>Chainalysis</a:t>
            </a:r>
            <a:endParaRPr lang="en-US" sz="1200" b="1" dirty="0"/>
          </a:p>
          <a:p>
            <a:pPr marL="425450" indent="-285750" algn="l">
              <a:buFont typeface="Arial" panose="020B0604020202020204" pitchFamily="34" charset="0"/>
              <a:buChar char="•"/>
            </a:pPr>
            <a:r>
              <a:rPr lang="en-US" sz="1200" dirty="0"/>
              <a:t>Widely used by law enforcement.</a:t>
            </a:r>
          </a:p>
          <a:p>
            <a:pPr marL="425450" indent="-285750" algn="l">
              <a:buFont typeface="Arial" panose="020B0604020202020204" pitchFamily="34" charset="0"/>
              <a:buChar char="•"/>
            </a:pPr>
            <a:r>
              <a:rPr lang="en-US" sz="1200" dirty="0"/>
              <a:t>Offers tools for tracing crypto transactions, identifying illicit wallets, and visualizing flow.</a:t>
            </a:r>
          </a:p>
          <a:p>
            <a:pPr algn="l">
              <a:buNone/>
            </a:pPr>
            <a:r>
              <a:rPr lang="en-US" sz="1200" b="1" dirty="0"/>
              <a:t>Elliptic</a:t>
            </a:r>
          </a:p>
          <a:p>
            <a:pPr algn="l">
              <a:buFont typeface="Arial" panose="020B0604020202020204" pitchFamily="34" charset="0"/>
              <a:buChar char="•"/>
            </a:pPr>
            <a:r>
              <a:rPr lang="en-US" sz="1200" dirty="0"/>
              <a:t>Provides crypto transaction monitoring with darknet detection capabilities.</a:t>
            </a:r>
          </a:p>
          <a:p>
            <a:pPr algn="l">
              <a:buNone/>
            </a:pPr>
            <a:r>
              <a:rPr lang="en-US" sz="1200" b="1" dirty="0"/>
              <a:t>Law Enforcement Tools:</a:t>
            </a:r>
            <a:endParaRPr lang="en-US" sz="1200" dirty="0"/>
          </a:p>
          <a:p>
            <a:pPr algn="l">
              <a:buFont typeface="Arial" panose="020B0604020202020204" pitchFamily="34" charset="0"/>
              <a:buChar char="•"/>
            </a:pPr>
            <a:r>
              <a:rPr lang="en-US" sz="1200" dirty="0"/>
              <a:t>Agencies use combinations of open-source tools (e.g., </a:t>
            </a:r>
            <a:r>
              <a:rPr lang="en-US" sz="1200" dirty="0" err="1"/>
              <a:t>GraphSense</a:t>
            </a:r>
            <a:r>
              <a:rPr lang="en-US" sz="1200" dirty="0"/>
              <a:t>, </a:t>
            </a:r>
            <a:r>
              <a:rPr lang="en-US" sz="1200" dirty="0" err="1"/>
              <a:t>BitQuery</a:t>
            </a:r>
            <a:r>
              <a:rPr lang="en-US" sz="1200" dirty="0"/>
              <a:t>) and commercial platforms to analyze wallet activity.</a:t>
            </a:r>
          </a:p>
          <a:p>
            <a:pPr algn="l">
              <a:buNone/>
            </a:pPr>
            <a:r>
              <a:rPr lang="en-US" sz="1200" b="1" dirty="0"/>
              <a:t>Limitations of Current Solutions</a:t>
            </a:r>
          </a:p>
          <a:p>
            <a:pPr algn="l">
              <a:buFont typeface="Arial" panose="020B0604020202020204" pitchFamily="34" charset="0"/>
              <a:buChar char="•"/>
            </a:pPr>
            <a:r>
              <a:rPr lang="en-US" sz="1200" dirty="0"/>
              <a:t>Struggle to fully trace privacy-focused coins like Monero or </a:t>
            </a:r>
            <a:r>
              <a:rPr lang="en-US" sz="1200" dirty="0" err="1"/>
              <a:t>Zcash</a:t>
            </a:r>
            <a:r>
              <a:rPr lang="en-US" sz="1200" dirty="0"/>
              <a:t>.</a:t>
            </a:r>
          </a:p>
          <a:p>
            <a:pPr algn="l">
              <a:buFont typeface="Arial" panose="020B0604020202020204" pitchFamily="34" charset="0"/>
              <a:buChar char="•"/>
            </a:pPr>
            <a:r>
              <a:rPr lang="en-US" sz="1200" dirty="0"/>
              <a:t>May not effectively untangle transactions obscured by mixers, tumblers, and cross-chain bridges.</a:t>
            </a:r>
          </a:p>
          <a:p>
            <a:pPr algn="l">
              <a:buFont typeface="Arial" panose="020B0604020202020204" pitchFamily="34" charset="0"/>
              <a:buChar char="•"/>
            </a:pPr>
            <a:r>
              <a:rPr lang="en-US" sz="1200" dirty="0"/>
              <a:t>Lack of real-time integration with intelligence feeds from darknet or social media.</a:t>
            </a:r>
          </a:p>
          <a:p>
            <a:pPr algn="l">
              <a:buFont typeface="Arial" panose="020B0604020202020204" pitchFamily="34" charset="0"/>
              <a:buChar char="•"/>
            </a:pPr>
            <a:endParaRPr lang="en-US" sz="1200" dirty="0"/>
          </a:p>
          <a:p>
            <a:pPr marL="139700" indent="0" algn="l"/>
            <a:endParaRPr lang="en-US" sz="1200" dirty="0"/>
          </a:p>
          <a:p>
            <a:pPr marL="742950" lvl="1" indent="-285750" algn="l">
              <a:buFont typeface="Arial" panose="020B0604020202020204" pitchFamily="34" charset="0"/>
              <a:buChar char="•"/>
            </a:pP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797758" y="108824"/>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a:t>
            </a:r>
            <a:endParaRPr dirty="0"/>
          </a:p>
        </p:txBody>
      </p:sp>
      <p:sp>
        <p:nvSpPr>
          <p:cNvPr id="20" name="Rectangle 2">
            <a:extLst>
              <a:ext uri="{FF2B5EF4-FFF2-40B4-BE49-F238E27FC236}">
                <a16:creationId xmlns:a16="http://schemas.microsoft.com/office/drawing/2014/main" id="{5F117484-CB25-D719-1A4E-80A757851BC4}"/>
              </a:ext>
            </a:extLst>
          </p:cNvPr>
          <p:cNvSpPr>
            <a:spLocks noGrp="1" noChangeArrowheads="1"/>
          </p:cNvSpPr>
          <p:nvPr>
            <p:ph type="subTitle" idx="6"/>
          </p:nvPr>
        </p:nvSpPr>
        <p:spPr bwMode="auto">
          <a:xfrm>
            <a:off x="614728" y="563508"/>
            <a:ext cx="7657171"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sz="1400" dirty="0"/>
              <a:t>A specialized software solution designed to help Drug Law Enforcement Agencies trace and analyze cryptocurrency transactions linked to drug trafficking, even when traffickers use anonymization techniques.</a:t>
            </a:r>
          </a:p>
          <a:p>
            <a:pPr>
              <a:buNone/>
            </a:pPr>
            <a:r>
              <a:rPr lang="en-US" sz="1400" b="1" dirty="0"/>
              <a:t>Key Features:</a:t>
            </a:r>
            <a:endParaRPr lang="en-US" sz="1400" dirty="0"/>
          </a:p>
          <a:p>
            <a:pPr>
              <a:buFont typeface="Arial" panose="020B0604020202020204" pitchFamily="34" charset="0"/>
              <a:buChar char="•"/>
            </a:pPr>
            <a:r>
              <a:rPr lang="en-US" sz="1400" b="1" dirty="0"/>
              <a:t>Wallet &amp; Transaction Hash Tracking</a:t>
            </a:r>
            <a:br>
              <a:rPr lang="en-US" sz="1400" dirty="0"/>
            </a:br>
            <a:r>
              <a:rPr lang="en-US" sz="1400" dirty="0"/>
              <a:t>Input known wallet addresses or transaction hashes to initiate tracing.</a:t>
            </a:r>
          </a:p>
          <a:p>
            <a:pPr>
              <a:buFont typeface="Arial" panose="020B0604020202020204" pitchFamily="34" charset="0"/>
              <a:buChar char="•"/>
            </a:pPr>
            <a:r>
              <a:rPr lang="en-US" sz="1400" b="1" dirty="0"/>
              <a:t>Visualization Engine</a:t>
            </a:r>
            <a:br>
              <a:rPr lang="en-US" sz="1400" dirty="0"/>
            </a:br>
            <a:r>
              <a:rPr lang="en-US" sz="1400" dirty="0"/>
              <a:t>Graph-based visualization of transaction flows, clusters, and paths.</a:t>
            </a:r>
          </a:p>
          <a:p>
            <a:pPr>
              <a:buFont typeface="Arial" panose="020B0604020202020204" pitchFamily="34" charset="0"/>
              <a:buChar char="•"/>
            </a:pPr>
            <a:r>
              <a:rPr lang="en-US" sz="1400" b="1" dirty="0"/>
              <a:t>Anonymization Detection</a:t>
            </a:r>
            <a:br>
              <a:rPr lang="en-US" sz="1400" dirty="0"/>
            </a:br>
            <a:r>
              <a:rPr lang="en-US" sz="1400" dirty="0"/>
              <a:t>Identify the use of mixers, tumblers, bridges, and cross-chain swaps.</a:t>
            </a:r>
          </a:p>
          <a:p>
            <a:pPr>
              <a:buFont typeface="Arial" panose="020B0604020202020204" pitchFamily="34" charset="0"/>
              <a:buChar char="•"/>
            </a:pPr>
            <a:r>
              <a:rPr lang="en-US" sz="1400" b="1" dirty="0"/>
              <a:t>Entity Resolution Module</a:t>
            </a:r>
            <a:br>
              <a:rPr lang="en-US" sz="1400" dirty="0"/>
            </a:br>
            <a:r>
              <a:rPr lang="en-US" sz="1400" dirty="0"/>
              <a:t>De-anonymize transaction trails using heuristics, on-chain data, and external intelligence.</a:t>
            </a:r>
          </a:p>
          <a:p>
            <a:pPr>
              <a:buFont typeface="Arial" panose="020B0604020202020204" pitchFamily="34" charset="0"/>
              <a:buChar char="•"/>
            </a:pPr>
            <a:r>
              <a:rPr lang="en-US" sz="1400" b="1" dirty="0"/>
              <a:t>Investigation Dashboard</a:t>
            </a:r>
            <a:br>
              <a:rPr lang="en-US" sz="1400" dirty="0"/>
            </a:br>
            <a:r>
              <a:rPr lang="en-US" sz="1400" dirty="0"/>
              <a:t>User-friendly interface with case management, alerts, and reporting tools.</a:t>
            </a:r>
            <a:endParaRPr lang="en-US" sz="1600" dirty="0"/>
          </a:p>
          <a:p>
            <a:pPr marL="0" marR="0" lvl="0" indent="0" algn="l" defTabSz="914400" rtl="0" eaLnBrk="0" fontAlgn="base" latinLnBrk="0" hangingPunct="0">
              <a:lnSpc>
                <a:spcPct val="15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70"/>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a:t>
            </a:r>
            <a:endParaRPr dirty="0"/>
          </a:p>
        </p:txBody>
      </p:sp>
      <p:sp>
        <p:nvSpPr>
          <p:cNvPr id="1642" name="Google Shape;1642;p70"/>
          <p:cNvSpPr txBox="1"/>
          <p:nvPr/>
        </p:nvSpPr>
        <p:spPr>
          <a:xfrm>
            <a:off x="656341" y="2981093"/>
            <a:ext cx="2142900" cy="50854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600" b="1" dirty="0"/>
              <a:t>Input Investigation Data</a:t>
            </a:r>
            <a:endParaRPr sz="1200" b="1" dirty="0">
              <a:solidFill>
                <a:schemeClr val="dk1"/>
              </a:solidFill>
              <a:latin typeface="Poppins Medium"/>
              <a:ea typeface="Poppins Medium"/>
              <a:cs typeface="Poppins Medium"/>
              <a:sym typeface="Poppins Medium"/>
            </a:endParaRPr>
          </a:p>
        </p:txBody>
      </p:sp>
      <p:sp>
        <p:nvSpPr>
          <p:cNvPr id="1643" name="Google Shape;1643;p70"/>
          <p:cNvSpPr txBox="1"/>
          <p:nvPr/>
        </p:nvSpPr>
        <p:spPr>
          <a:xfrm>
            <a:off x="544154" y="3356640"/>
            <a:ext cx="2367273" cy="91702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t>Enter wallet addresses or transaction hashes obtained from cases.</a:t>
            </a:r>
            <a:endParaRPr lang="en-US" dirty="0">
              <a:solidFill>
                <a:schemeClr val="dk1"/>
              </a:solidFill>
              <a:latin typeface="Roboto"/>
              <a:ea typeface="Roboto"/>
              <a:cs typeface="Roboto"/>
              <a:sym typeface="Roboto"/>
            </a:endParaRPr>
          </a:p>
        </p:txBody>
      </p:sp>
      <p:sp>
        <p:nvSpPr>
          <p:cNvPr id="1644" name="Google Shape;1644;p70"/>
          <p:cNvSpPr txBox="1"/>
          <p:nvPr/>
        </p:nvSpPr>
        <p:spPr>
          <a:xfrm>
            <a:off x="2197775" y="2078162"/>
            <a:ext cx="2142900" cy="48681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sz="1200" b="1" dirty="0"/>
              <a:t>Trace Transactions on Blockchain</a:t>
            </a:r>
            <a:endParaRPr sz="1050" dirty="0">
              <a:solidFill>
                <a:schemeClr val="dk1"/>
              </a:solidFill>
              <a:latin typeface="Poppins Medium"/>
              <a:ea typeface="Poppins Medium"/>
              <a:cs typeface="Poppins Medium"/>
              <a:sym typeface="Poppins Medium"/>
            </a:endParaRPr>
          </a:p>
        </p:txBody>
      </p:sp>
      <p:sp>
        <p:nvSpPr>
          <p:cNvPr id="1646" name="Google Shape;1646;p70"/>
          <p:cNvSpPr txBox="1"/>
          <p:nvPr/>
        </p:nvSpPr>
        <p:spPr>
          <a:xfrm>
            <a:off x="3499972" y="2981093"/>
            <a:ext cx="2142900" cy="49865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b="1" dirty="0"/>
              <a:t>Detect Anonymization Techniques</a:t>
            </a:r>
            <a:endParaRPr sz="1100" b="1" dirty="0">
              <a:solidFill>
                <a:schemeClr val="dk1"/>
              </a:solidFill>
              <a:latin typeface="Poppins Medium"/>
              <a:ea typeface="Poppins Medium"/>
              <a:cs typeface="Poppins Medium"/>
              <a:sym typeface="Poppins Medium"/>
            </a:endParaRPr>
          </a:p>
        </p:txBody>
      </p:sp>
      <p:sp>
        <p:nvSpPr>
          <p:cNvPr id="1647" name="Google Shape;1647;p70"/>
          <p:cNvSpPr txBox="1"/>
          <p:nvPr/>
        </p:nvSpPr>
        <p:spPr>
          <a:xfrm>
            <a:off x="3347582" y="3356640"/>
            <a:ext cx="2447679" cy="60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t>Identify use of mixers, tumblers, bridges, and privacy coins to obscure flow.</a:t>
            </a:r>
            <a:endParaRPr lang="en-US" dirty="0">
              <a:solidFill>
                <a:schemeClr val="dk1"/>
              </a:solidFill>
              <a:latin typeface="Roboto"/>
              <a:ea typeface="Roboto"/>
              <a:cs typeface="Roboto"/>
              <a:sym typeface="Roboto"/>
            </a:endParaRPr>
          </a:p>
        </p:txBody>
      </p:sp>
      <p:sp>
        <p:nvSpPr>
          <p:cNvPr id="1648" name="Google Shape;1648;p70"/>
          <p:cNvSpPr txBox="1"/>
          <p:nvPr/>
        </p:nvSpPr>
        <p:spPr>
          <a:xfrm>
            <a:off x="4795694" y="2135171"/>
            <a:ext cx="2142900" cy="42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b="1" dirty="0"/>
              <a:t>Resolve Identities &amp; Link Intelligence</a:t>
            </a:r>
            <a:endParaRPr sz="1100" b="1" dirty="0">
              <a:solidFill>
                <a:schemeClr val="dk1"/>
              </a:solidFill>
              <a:latin typeface="Poppins Medium"/>
              <a:ea typeface="Poppins Medium"/>
              <a:cs typeface="Poppins Medium"/>
              <a:sym typeface="Poppins Medium"/>
            </a:endParaRPr>
          </a:p>
        </p:txBody>
      </p:sp>
      <p:sp>
        <p:nvSpPr>
          <p:cNvPr id="1650" name="Google Shape;1650;p70"/>
          <p:cNvSpPr txBox="1"/>
          <p:nvPr/>
        </p:nvSpPr>
        <p:spPr>
          <a:xfrm>
            <a:off x="6106004" y="2981093"/>
            <a:ext cx="2142900" cy="49865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IN" b="1" dirty="0"/>
              <a:t>Visualize &amp; Report Findings</a:t>
            </a:r>
            <a:endParaRPr sz="1100" b="1" dirty="0">
              <a:solidFill>
                <a:schemeClr val="dk1"/>
              </a:solidFill>
              <a:latin typeface="Poppins Medium"/>
              <a:ea typeface="Poppins Medium"/>
              <a:cs typeface="Poppins Medium"/>
              <a:sym typeface="Poppins Medium"/>
            </a:endParaRPr>
          </a:p>
        </p:txBody>
      </p:sp>
      <p:sp>
        <p:nvSpPr>
          <p:cNvPr id="1651" name="Google Shape;1651;p70"/>
          <p:cNvSpPr txBox="1"/>
          <p:nvPr/>
        </p:nvSpPr>
        <p:spPr>
          <a:xfrm>
            <a:off x="5947655" y="3356640"/>
            <a:ext cx="2762911" cy="60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t>Display transaction trails in a dashboard and generate reports for legal and investigative use.</a:t>
            </a:r>
            <a:endParaRPr lang="en-US" dirty="0">
              <a:solidFill>
                <a:schemeClr val="dk1"/>
              </a:solidFill>
              <a:latin typeface="Roboto"/>
              <a:ea typeface="Roboto"/>
              <a:cs typeface="Roboto"/>
              <a:sym typeface="Roboto"/>
            </a:endParaRPr>
          </a:p>
        </p:txBody>
      </p:sp>
      <p:sp>
        <p:nvSpPr>
          <p:cNvPr id="1652" name="Google Shape;1652;p70"/>
          <p:cNvSpPr/>
          <p:nvPr/>
        </p:nvSpPr>
        <p:spPr>
          <a:xfrm>
            <a:off x="1303372" y="2755038"/>
            <a:ext cx="6536100" cy="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653" name="Google Shape;1653;p70"/>
          <p:cNvCxnSpPr>
            <a:cxnSpLocks/>
            <a:stCxn id="1642" idx="0"/>
          </p:cNvCxnSpPr>
          <p:nvPr/>
        </p:nvCxnSpPr>
        <p:spPr>
          <a:xfrm flipV="1">
            <a:off x="1727791" y="2877039"/>
            <a:ext cx="0" cy="104054"/>
          </a:xfrm>
          <a:prstGeom prst="straightConnector1">
            <a:avLst/>
          </a:prstGeom>
          <a:noFill/>
          <a:ln w="9525" cap="flat" cmpd="sng">
            <a:solidFill>
              <a:schemeClr val="dk1"/>
            </a:solidFill>
            <a:prstDash val="solid"/>
            <a:round/>
            <a:headEnd type="none" w="med" len="med"/>
            <a:tailEnd type="none" w="med" len="med"/>
          </a:ln>
        </p:spPr>
      </p:cxnSp>
      <p:cxnSp>
        <p:nvCxnSpPr>
          <p:cNvPr id="1654" name="Google Shape;1654;p70"/>
          <p:cNvCxnSpPr/>
          <p:nvPr/>
        </p:nvCxnSpPr>
        <p:spPr>
          <a:xfrm>
            <a:off x="3269225" y="2566664"/>
            <a:ext cx="0" cy="183000"/>
          </a:xfrm>
          <a:prstGeom prst="straightConnector1">
            <a:avLst/>
          </a:prstGeom>
          <a:noFill/>
          <a:ln w="9525" cap="flat" cmpd="sng">
            <a:solidFill>
              <a:schemeClr val="dk1"/>
            </a:solidFill>
            <a:prstDash val="solid"/>
            <a:round/>
            <a:headEnd type="none" w="med" len="med"/>
            <a:tailEnd type="none" w="med" len="med"/>
          </a:ln>
        </p:spPr>
      </p:cxnSp>
      <p:cxnSp>
        <p:nvCxnSpPr>
          <p:cNvPr id="1655" name="Google Shape;1655;p70"/>
          <p:cNvCxnSpPr>
            <a:cxnSpLocks/>
            <a:stCxn id="1646" idx="0"/>
            <a:endCxn id="1652" idx="2"/>
          </p:cNvCxnSpPr>
          <p:nvPr/>
        </p:nvCxnSpPr>
        <p:spPr>
          <a:xfrm flipV="1">
            <a:off x="4571422" y="2868138"/>
            <a:ext cx="0" cy="112955"/>
          </a:xfrm>
          <a:prstGeom prst="straightConnector1">
            <a:avLst/>
          </a:prstGeom>
          <a:noFill/>
          <a:ln w="9525" cap="flat" cmpd="sng">
            <a:solidFill>
              <a:schemeClr val="dk1"/>
            </a:solidFill>
            <a:prstDash val="solid"/>
            <a:round/>
            <a:headEnd type="none" w="med" len="med"/>
            <a:tailEnd type="none" w="med" len="med"/>
          </a:ln>
        </p:spPr>
      </p:cxnSp>
      <p:cxnSp>
        <p:nvCxnSpPr>
          <p:cNvPr id="1656" name="Google Shape;1656;p70"/>
          <p:cNvCxnSpPr/>
          <p:nvPr/>
        </p:nvCxnSpPr>
        <p:spPr>
          <a:xfrm>
            <a:off x="5867150" y="2559076"/>
            <a:ext cx="0" cy="195900"/>
          </a:xfrm>
          <a:prstGeom prst="straightConnector1">
            <a:avLst/>
          </a:prstGeom>
          <a:noFill/>
          <a:ln w="9525" cap="flat" cmpd="sng">
            <a:solidFill>
              <a:schemeClr val="dk1"/>
            </a:solidFill>
            <a:prstDash val="solid"/>
            <a:round/>
            <a:headEnd type="none" w="med" len="med"/>
            <a:tailEnd type="none" w="med" len="med"/>
          </a:ln>
        </p:spPr>
      </p:cxnSp>
      <p:cxnSp>
        <p:nvCxnSpPr>
          <p:cNvPr id="1657" name="Google Shape;1657;p70"/>
          <p:cNvCxnSpPr>
            <a:cxnSpLocks/>
            <a:stCxn id="1650" idx="0"/>
          </p:cNvCxnSpPr>
          <p:nvPr/>
        </p:nvCxnSpPr>
        <p:spPr>
          <a:xfrm flipV="1">
            <a:off x="7177454" y="2865950"/>
            <a:ext cx="0" cy="115143"/>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System Architecture </a:t>
            </a:r>
            <a:endParaRPr dirty="0"/>
          </a:p>
        </p:txBody>
      </p:sp>
      <p:sp>
        <p:nvSpPr>
          <p:cNvPr id="1426" name="Google Shape;1426;p55"/>
          <p:cNvSpPr txBox="1">
            <a:spLocks noGrp="1"/>
          </p:cNvSpPr>
          <p:nvPr>
            <p:ph type="subTitle" idx="4"/>
          </p:nvPr>
        </p:nvSpPr>
        <p:spPr>
          <a:xfrm>
            <a:off x="1287112" y="1916971"/>
            <a:ext cx="3381531" cy="387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Languages used (Java , Java Script)</a:t>
            </a:r>
            <a:endParaRPr dirty="0"/>
          </a:p>
        </p:txBody>
      </p:sp>
      <p:sp>
        <p:nvSpPr>
          <p:cNvPr id="1427" name="Google Shape;1427;p55"/>
          <p:cNvSpPr txBox="1">
            <a:spLocks noGrp="1"/>
          </p:cNvSpPr>
          <p:nvPr>
            <p:ph type="subTitle" idx="1"/>
          </p:nvPr>
        </p:nvSpPr>
        <p:spPr>
          <a:xfrm>
            <a:off x="1132584" y="1433014"/>
            <a:ext cx="1891500"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Tech Stack</a:t>
            </a:r>
            <a:endParaRPr dirty="0"/>
          </a:p>
        </p:txBody>
      </p:sp>
      <p:sp>
        <p:nvSpPr>
          <p:cNvPr id="1428" name="Google Shape;1428;p55"/>
          <p:cNvSpPr txBox="1">
            <a:spLocks noGrp="1"/>
          </p:cNvSpPr>
          <p:nvPr>
            <p:ph type="subTitle" idx="2"/>
          </p:nvPr>
        </p:nvSpPr>
        <p:spPr>
          <a:xfrm>
            <a:off x="1346274" y="2305964"/>
            <a:ext cx="1891500" cy="362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Relational Database</a:t>
            </a:r>
            <a:endParaRPr dirty="0"/>
          </a:p>
        </p:txBody>
      </p:sp>
      <p:sp>
        <p:nvSpPr>
          <p:cNvPr id="1432" name="Google Shape;1432;p55"/>
          <p:cNvSpPr txBox="1">
            <a:spLocks noGrp="1"/>
          </p:cNvSpPr>
          <p:nvPr>
            <p:ph type="subTitle" idx="7"/>
          </p:nvPr>
        </p:nvSpPr>
        <p:spPr>
          <a:xfrm>
            <a:off x="5623851" y="1479771"/>
            <a:ext cx="3209938"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Key points to cover</a:t>
            </a:r>
            <a:endParaRPr dirty="0"/>
          </a:p>
        </p:txBody>
      </p:sp>
      <p:sp>
        <p:nvSpPr>
          <p:cNvPr id="4" name="Google Shape;1426;p55">
            <a:extLst>
              <a:ext uri="{FF2B5EF4-FFF2-40B4-BE49-F238E27FC236}">
                <a16:creationId xmlns:a16="http://schemas.microsoft.com/office/drawing/2014/main" id="{B030D0B9-8DF8-F8FE-9EA6-7C7EF1CCF1AA}"/>
              </a:ext>
            </a:extLst>
          </p:cNvPr>
          <p:cNvSpPr txBox="1">
            <a:spLocks/>
          </p:cNvSpPr>
          <p:nvPr/>
        </p:nvSpPr>
        <p:spPr>
          <a:xfrm>
            <a:off x="1314305" y="2685734"/>
            <a:ext cx="1891500" cy="38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IN" dirty="0"/>
              <a:t>Data Encryption</a:t>
            </a:r>
            <a:endParaRPr lang="en-US" dirty="0"/>
          </a:p>
        </p:txBody>
      </p:sp>
      <p:sp>
        <p:nvSpPr>
          <p:cNvPr id="5" name="Google Shape;1426;p55">
            <a:extLst>
              <a:ext uri="{FF2B5EF4-FFF2-40B4-BE49-F238E27FC236}">
                <a16:creationId xmlns:a16="http://schemas.microsoft.com/office/drawing/2014/main" id="{12A44FEC-F0E3-B36B-5F19-B54D49443C54}"/>
              </a:ext>
            </a:extLst>
          </p:cNvPr>
          <p:cNvSpPr txBox="1">
            <a:spLocks/>
          </p:cNvSpPr>
          <p:nvPr/>
        </p:nvSpPr>
        <p:spPr>
          <a:xfrm>
            <a:off x="1283505" y="3093523"/>
            <a:ext cx="2679340"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IN" dirty="0"/>
              <a:t>Amazon Web Services (AWS)</a:t>
            </a:r>
            <a:endParaRPr lang="en-US" dirty="0"/>
          </a:p>
        </p:txBody>
      </p:sp>
      <p:grpSp>
        <p:nvGrpSpPr>
          <p:cNvPr id="7" name="Google Shape;1902;p81">
            <a:extLst>
              <a:ext uri="{FF2B5EF4-FFF2-40B4-BE49-F238E27FC236}">
                <a16:creationId xmlns:a16="http://schemas.microsoft.com/office/drawing/2014/main" id="{CCB8DBD3-ECEB-D61F-53C4-E0C73D1D017B}"/>
              </a:ext>
            </a:extLst>
          </p:cNvPr>
          <p:cNvGrpSpPr/>
          <p:nvPr/>
        </p:nvGrpSpPr>
        <p:grpSpPr>
          <a:xfrm>
            <a:off x="4993952" y="2593001"/>
            <a:ext cx="306210" cy="280408"/>
            <a:chOff x="3253604" y="1652200"/>
            <a:chExt cx="327855" cy="331345"/>
          </a:xfrm>
        </p:grpSpPr>
        <p:sp>
          <p:nvSpPr>
            <p:cNvPr id="8" name="Google Shape;1903;p81">
              <a:extLst>
                <a:ext uri="{FF2B5EF4-FFF2-40B4-BE49-F238E27FC236}">
                  <a16:creationId xmlns:a16="http://schemas.microsoft.com/office/drawing/2014/main" id="{1B4F486C-613E-5A48-775C-71926E67DBD9}"/>
                </a:ext>
              </a:extLst>
            </p:cNvPr>
            <p:cNvSpPr/>
            <p:nvPr/>
          </p:nvSpPr>
          <p:spPr>
            <a:xfrm>
              <a:off x="3253604" y="1652200"/>
              <a:ext cx="327855" cy="331345"/>
            </a:xfrm>
            <a:custGeom>
              <a:avLst/>
              <a:gdLst/>
              <a:ahLst/>
              <a:cxnLst/>
              <a:rect l="l" t="t" r="r" b="b"/>
              <a:pathLst>
                <a:path w="119" h="120" extrusionOk="0">
                  <a:moveTo>
                    <a:pt x="119" y="24"/>
                  </a:moveTo>
                  <a:cubicBezTo>
                    <a:pt x="119" y="23"/>
                    <a:pt x="119" y="22"/>
                    <a:pt x="118" y="21"/>
                  </a:cubicBezTo>
                  <a:cubicBezTo>
                    <a:pt x="118" y="21"/>
                    <a:pt x="99" y="1"/>
                    <a:pt x="99" y="1"/>
                  </a:cubicBezTo>
                  <a:cubicBezTo>
                    <a:pt x="98" y="1"/>
                    <a:pt x="97" y="0"/>
                    <a:pt x="96" y="0"/>
                  </a:cubicBezTo>
                  <a:cubicBezTo>
                    <a:pt x="96" y="0"/>
                    <a:pt x="3" y="0"/>
                    <a:pt x="3" y="0"/>
                  </a:cubicBezTo>
                  <a:cubicBezTo>
                    <a:pt x="1" y="0"/>
                    <a:pt x="0" y="2"/>
                    <a:pt x="0" y="4"/>
                  </a:cubicBezTo>
                  <a:cubicBezTo>
                    <a:pt x="0" y="116"/>
                    <a:pt x="0" y="116"/>
                    <a:pt x="0" y="116"/>
                  </a:cubicBezTo>
                  <a:cubicBezTo>
                    <a:pt x="0" y="118"/>
                    <a:pt x="1" y="120"/>
                    <a:pt x="3" y="120"/>
                  </a:cubicBezTo>
                  <a:cubicBezTo>
                    <a:pt x="116" y="120"/>
                    <a:pt x="116" y="120"/>
                    <a:pt x="116" y="120"/>
                  </a:cubicBezTo>
                  <a:cubicBezTo>
                    <a:pt x="118" y="120"/>
                    <a:pt x="119" y="118"/>
                    <a:pt x="119" y="116"/>
                  </a:cubicBezTo>
                  <a:cubicBezTo>
                    <a:pt x="119" y="116"/>
                    <a:pt x="119" y="24"/>
                    <a:pt x="119" y="24"/>
                  </a:cubicBezTo>
                  <a:close/>
                  <a:moveTo>
                    <a:pt x="100" y="12"/>
                  </a:moveTo>
                  <a:cubicBezTo>
                    <a:pt x="107" y="20"/>
                    <a:pt x="107" y="20"/>
                    <a:pt x="107" y="20"/>
                  </a:cubicBezTo>
                  <a:cubicBezTo>
                    <a:pt x="100" y="20"/>
                    <a:pt x="100" y="20"/>
                    <a:pt x="100" y="20"/>
                  </a:cubicBezTo>
                  <a:lnTo>
                    <a:pt x="100" y="12"/>
                  </a:lnTo>
                  <a:close/>
                  <a:moveTo>
                    <a:pt x="7" y="113"/>
                  </a:moveTo>
                  <a:cubicBezTo>
                    <a:pt x="7" y="7"/>
                    <a:pt x="7" y="7"/>
                    <a:pt x="7" y="7"/>
                  </a:cubicBezTo>
                  <a:cubicBezTo>
                    <a:pt x="93" y="7"/>
                    <a:pt x="93" y="7"/>
                    <a:pt x="93" y="7"/>
                  </a:cubicBezTo>
                  <a:cubicBezTo>
                    <a:pt x="93" y="23"/>
                    <a:pt x="93" y="23"/>
                    <a:pt x="93" y="23"/>
                  </a:cubicBezTo>
                  <a:cubicBezTo>
                    <a:pt x="93" y="25"/>
                    <a:pt x="94" y="27"/>
                    <a:pt x="96" y="27"/>
                  </a:cubicBezTo>
                  <a:cubicBezTo>
                    <a:pt x="112" y="27"/>
                    <a:pt x="112" y="27"/>
                    <a:pt x="112" y="27"/>
                  </a:cubicBezTo>
                  <a:cubicBezTo>
                    <a:pt x="112" y="113"/>
                    <a:pt x="112" y="113"/>
                    <a:pt x="112" y="113"/>
                  </a:cubicBezTo>
                  <a:lnTo>
                    <a:pt x="7" y="113"/>
                  </a:lnTo>
                  <a:close/>
                  <a:moveTo>
                    <a:pt x="7" y="113"/>
                  </a:moveTo>
                  <a:cubicBezTo>
                    <a:pt x="7" y="113"/>
                    <a:pt x="7" y="113"/>
                    <a:pt x="7" y="11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904;p81">
              <a:extLst>
                <a:ext uri="{FF2B5EF4-FFF2-40B4-BE49-F238E27FC236}">
                  <a16:creationId xmlns:a16="http://schemas.microsoft.com/office/drawing/2014/main" id="{A1B903D4-9F74-0441-6416-B8FE641DEBB1}"/>
                </a:ext>
              </a:extLst>
            </p:cNvPr>
            <p:cNvSpPr/>
            <p:nvPr/>
          </p:nvSpPr>
          <p:spPr>
            <a:xfrm>
              <a:off x="3291970" y="1690566"/>
              <a:ext cx="251123" cy="253450"/>
            </a:xfrm>
            <a:custGeom>
              <a:avLst/>
              <a:gdLst/>
              <a:ahLst/>
              <a:cxnLst/>
              <a:rect l="l" t="t" r="r" b="b"/>
              <a:pathLst>
                <a:path w="91" h="92" extrusionOk="0">
                  <a:moveTo>
                    <a:pt x="88" y="47"/>
                  </a:moveTo>
                  <a:cubicBezTo>
                    <a:pt x="83" y="47"/>
                    <a:pt x="83" y="47"/>
                    <a:pt x="83" y="47"/>
                  </a:cubicBezTo>
                  <a:cubicBezTo>
                    <a:pt x="83" y="38"/>
                    <a:pt x="83" y="38"/>
                    <a:pt x="83" y="38"/>
                  </a:cubicBezTo>
                  <a:cubicBezTo>
                    <a:pt x="83" y="36"/>
                    <a:pt x="81" y="35"/>
                    <a:pt x="79" y="35"/>
                  </a:cubicBezTo>
                  <a:cubicBezTo>
                    <a:pt x="65" y="35"/>
                    <a:pt x="65" y="35"/>
                    <a:pt x="65" y="35"/>
                  </a:cubicBezTo>
                  <a:cubicBezTo>
                    <a:pt x="65" y="35"/>
                    <a:pt x="65" y="35"/>
                    <a:pt x="65" y="35"/>
                  </a:cubicBezTo>
                  <a:cubicBezTo>
                    <a:pt x="49" y="28"/>
                    <a:pt x="49" y="28"/>
                    <a:pt x="49" y="28"/>
                  </a:cubicBezTo>
                  <a:cubicBezTo>
                    <a:pt x="49" y="21"/>
                    <a:pt x="49" y="21"/>
                    <a:pt x="49" y="21"/>
                  </a:cubicBezTo>
                  <a:cubicBezTo>
                    <a:pt x="60" y="21"/>
                    <a:pt x="70" y="17"/>
                    <a:pt x="70" y="11"/>
                  </a:cubicBezTo>
                  <a:cubicBezTo>
                    <a:pt x="70" y="4"/>
                    <a:pt x="58" y="0"/>
                    <a:pt x="46" y="0"/>
                  </a:cubicBezTo>
                  <a:cubicBezTo>
                    <a:pt x="34" y="0"/>
                    <a:pt x="22" y="4"/>
                    <a:pt x="22" y="11"/>
                  </a:cubicBezTo>
                  <a:cubicBezTo>
                    <a:pt x="22" y="17"/>
                    <a:pt x="31" y="21"/>
                    <a:pt x="42" y="21"/>
                  </a:cubicBezTo>
                  <a:cubicBezTo>
                    <a:pt x="42" y="27"/>
                    <a:pt x="42" y="27"/>
                    <a:pt x="42" y="27"/>
                  </a:cubicBezTo>
                  <a:cubicBezTo>
                    <a:pt x="25" y="35"/>
                    <a:pt x="25" y="35"/>
                    <a:pt x="25" y="35"/>
                  </a:cubicBezTo>
                  <a:cubicBezTo>
                    <a:pt x="25" y="35"/>
                    <a:pt x="25" y="35"/>
                    <a:pt x="25" y="35"/>
                  </a:cubicBezTo>
                  <a:cubicBezTo>
                    <a:pt x="12" y="35"/>
                    <a:pt x="12" y="35"/>
                    <a:pt x="12" y="35"/>
                  </a:cubicBezTo>
                  <a:cubicBezTo>
                    <a:pt x="10" y="35"/>
                    <a:pt x="8" y="36"/>
                    <a:pt x="8" y="38"/>
                  </a:cubicBezTo>
                  <a:cubicBezTo>
                    <a:pt x="8" y="47"/>
                    <a:pt x="8" y="47"/>
                    <a:pt x="8" y="47"/>
                  </a:cubicBezTo>
                  <a:cubicBezTo>
                    <a:pt x="3" y="47"/>
                    <a:pt x="3" y="47"/>
                    <a:pt x="3" y="47"/>
                  </a:cubicBezTo>
                  <a:cubicBezTo>
                    <a:pt x="1" y="47"/>
                    <a:pt x="0" y="49"/>
                    <a:pt x="0" y="51"/>
                  </a:cubicBezTo>
                  <a:cubicBezTo>
                    <a:pt x="0" y="65"/>
                    <a:pt x="0" y="65"/>
                    <a:pt x="0" y="65"/>
                  </a:cubicBezTo>
                  <a:cubicBezTo>
                    <a:pt x="0" y="67"/>
                    <a:pt x="1" y="68"/>
                    <a:pt x="3" y="68"/>
                  </a:cubicBezTo>
                  <a:cubicBezTo>
                    <a:pt x="8" y="68"/>
                    <a:pt x="8" y="68"/>
                    <a:pt x="8" y="68"/>
                  </a:cubicBezTo>
                  <a:cubicBezTo>
                    <a:pt x="8" y="81"/>
                    <a:pt x="8" y="81"/>
                    <a:pt x="8" y="81"/>
                  </a:cubicBezTo>
                  <a:cubicBezTo>
                    <a:pt x="8" y="83"/>
                    <a:pt x="10" y="85"/>
                    <a:pt x="12" y="85"/>
                  </a:cubicBezTo>
                  <a:cubicBezTo>
                    <a:pt x="28" y="85"/>
                    <a:pt x="28" y="85"/>
                    <a:pt x="28" y="85"/>
                  </a:cubicBezTo>
                  <a:cubicBezTo>
                    <a:pt x="30" y="89"/>
                    <a:pt x="34" y="92"/>
                    <a:pt x="38" y="92"/>
                  </a:cubicBezTo>
                  <a:cubicBezTo>
                    <a:pt x="53" y="92"/>
                    <a:pt x="53" y="92"/>
                    <a:pt x="53" y="92"/>
                  </a:cubicBezTo>
                  <a:cubicBezTo>
                    <a:pt x="57" y="92"/>
                    <a:pt x="61" y="89"/>
                    <a:pt x="63" y="85"/>
                  </a:cubicBezTo>
                  <a:cubicBezTo>
                    <a:pt x="79" y="85"/>
                    <a:pt x="79" y="85"/>
                    <a:pt x="79" y="85"/>
                  </a:cubicBezTo>
                  <a:cubicBezTo>
                    <a:pt x="81" y="85"/>
                    <a:pt x="83" y="83"/>
                    <a:pt x="83" y="81"/>
                  </a:cubicBezTo>
                  <a:cubicBezTo>
                    <a:pt x="83" y="68"/>
                    <a:pt x="83" y="68"/>
                    <a:pt x="83" y="68"/>
                  </a:cubicBezTo>
                  <a:cubicBezTo>
                    <a:pt x="88" y="68"/>
                    <a:pt x="88" y="68"/>
                    <a:pt x="88" y="68"/>
                  </a:cubicBezTo>
                  <a:cubicBezTo>
                    <a:pt x="90" y="68"/>
                    <a:pt x="91" y="67"/>
                    <a:pt x="91" y="65"/>
                  </a:cubicBezTo>
                  <a:cubicBezTo>
                    <a:pt x="91" y="51"/>
                    <a:pt x="91" y="51"/>
                    <a:pt x="91" y="51"/>
                  </a:cubicBezTo>
                  <a:cubicBezTo>
                    <a:pt x="91" y="49"/>
                    <a:pt x="90" y="47"/>
                    <a:pt x="88" y="47"/>
                  </a:cubicBezTo>
                  <a:close/>
                  <a:moveTo>
                    <a:pt x="46" y="7"/>
                  </a:moveTo>
                  <a:cubicBezTo>
                    <a:pt x="55" y="7"/>
                    <a:pt x="61" y="10"/>
                    <a:pt x="62" y="11"/>
                  </a:cubicBezTo>
                  <a:cubicBezTo>
                    <a:pt x="61" y="12"/>
                    <a:pt x="55" y="14"/>
                    <a:pt x="46" y="14"/>
                  </a:cubicBezTo>
                  <a:cubicBezTo>
                    <a:pt x="36" y="14"/>
                    <a:pt x="30" y="12"/>
                    <a:pt x="29" y="11"/>
                  </a:cubicBezTo>
                  <a:cubicBezTo>
                    <a:pt x="30" y="10"/>
                    <a:pt x="36" y="7"/>
                    <a:pt x="46" y="7"/>
                  </a:cubicBezTo>
                  <a:close/>
                  <a:moveTo>
                    <a:pt x="45" y="34"/>
                  </a:moveTo>
                  <a:cubicBezTo>
                    <a:pt x="45" y="34"/>
                    <a:pt x="45" y="34"/>
                    <a:pt x="45" y="34"/>
                  </a:cubicBezTo>
                  <a:cubicBezTo>
                    <a:pt x="55" y="38"/>
                    <a:pt x="55" y="38"/>
                    <a:pt x="55" y="38"/>
                  </a:cubicBezTo>
                  <a:cubicBezTo>
                    <a:pt x="45" y="42"/>
                    <a:pt x="45" y="42"/>
                    <a:pt x="45" y="42"/>
                  </a:cubicBezTo>
                  <a:cubicBezTo>
                    <a:pt x="35" y="38"/>
                    <a:pt x="35" y="38"/>
                    <a:pt x="35" y="38"/>
                  </a:cubicBezTo>
                  <a:lnTo>
                    <a:pt x="45" y="34"/>
                  </a:lnTo>
                  <a:close/>
                  <a:moveTo>
                    <a:pt x="7" y="54"/>
                  </a:moveTo>
                  <a:cubicBezTo>
                    <a:pt x="17" y="54"/>
                    <a:pt x="17" y="54"/>
                    <a:pt x="17" y="54"/>
                  </a:cubicBezTo>
                  <a:cubicBezTo>
                    <a:pt x="17" y="61"/>
                    <a:pt x="17" y="61"/>
                    <a:pt x="17" y="61"/>
                  </a:cubicBezTo>
                  <a:cubicBezTo>
                    <a:pt x="7" y="61"/>
                    <a:pt x="7" y="61"/>
                    <a:pt x="7" y="61"/>
                  </a:cubicBezTo>
                  <a:lnTo>
                    <a:pt x="7" y="54"/>
                  </a:lnTo>
                  <a:close/>
                  <a:moveTo>
                    <a:pt x="53" y="85"/>
                  </a:moveTo>
                  <a:cubicBezTo>
                    <a:pt x="38" y="85"/>
                    <a:pt x="38" y="85"/>
                    <a:pt x="38" y="85"/>
                  </a:cubicBezTo>
                  <a:cubicBezTo>
                    <a:pt x="36" y="85"/>
                    <a:pt x="35" y="83"/>
                    <a:pt x="35" y="81"/>
                  </a:cubicBezTo>
                  <a:cubicBezTo>
                    <a:pt x="35" y="79"/>
                    <a:pt x="36" y="78"/>
                    <a:pt x="38" y="78"/>
                  </a:cubicBezTo>
                  <a:cubicBezTo>
                    <a:pt x="53" y="78"/>
                    <a:pt x="53" y="78"/>
                    <a:pt x="53" y="78"/>
                  </a:cubicBezTo>
                  <a:cubicBezTo>
                    <a:pt x="55" y="78"/>
                    <a:pt x="56" y="79"/>
                    <a:pt x="56" y="81"/>
                  </a:cubicBezTo>
                  <a:cubicBezTo>
                    <a:pt x="56" y="83"/>
                    <a:pt x="55" y="85"/>
                    <a:pt x="53" y="85"/>
                  </a:cubicBezTo>
                  <a:close/>
                  <a:moveTo>
                    <a:pt x="76" y="78"/>
                  </a:moveTo>
                  <a:cubicBezTo>
                    <a:pt x="63" y="78"/>
                    <a:pt x="63" y="78"/>
                    <a:pt x="63" y="78"/>
                  </a:cubicBezTo>
                  <a:cubicBezTo>
                    <a:pt x="61" y="74"/>
                    <a:pt x="57" y="71"/>
                    <a:pt x="53" y="71"/>
                  </a:cubicBezTo>
                  <a:cubicBezTo>
                    <a:pt x="38" y="71"/>
                    <a:pt x="38" y="71"/>
                    <a:pt x="38" y="71"/>
                  </a:cubicBezTo>
                  <a:cubicBezTo>
                    <a:pt x="34" y="71"/>
                    <a:pt x="30" y="74"/>
                    <a:pt x="28" y="78"/>
                  </a:cubicBezTo>
                  <a:cubicBezTo>
                    <a:pt x="16" y="78"/>
                    <a:pt x="16" y="78"/>
                    <a:pt x="16" y="78"/>
                  </a:cubicBezTo>
                  <a:cubicBezTo>
                    <a:pt x="16" y="68"/>
                    <a:pt x="16" y="68"/>
                    <a:pt x="16" y="68"/>
                  </a:cubicBezTo>
                  <a:cubicBezTo>
                    <a:pt x="21" y="68"/>
                    <a:pt x="21" y="68"/>
                    <a:pt x="21" y="68"/>
                  </a:cubicBezTo>
                  <a:cubicBezTo>
                    <a:pt x="23" y="68"/>
                    <a:pt x="24" y="67"/>
                    <a:pt x="24" y="65"/>
                  </a:cubicBezTo>
                  <a:cubicBezTo>
                    <a:pt x="24" y="51"/>
                    <a:pt x="24" y="51"/>
                    <a:pt x="24" y="51"/>
                  </a:cubicBezTo>
                  <a:cubicBezTo>
                    <a:pt x="24" y="49"/>
                    <a:pt x="23" y="47"/>
                    <a:pt x="21" y="47"/>
                  </a:cubicBezTo>
                  <a:cubicBezTo>
                    <a:pt x="16" y="47"/>
                    <a:pt x="16" y="47"/>
                    <a:pt x="16" y="47"/>
                  </a:cubicBezTo>
                  <a:cubicBezTo>
                    <a:pt x="16" y="42"/>
                    <a:pt x="16" y="42"/>
                    <a:pt x="16" y="42"/>
                  </a:cubicBezTo>
                  <a:cubicBezTo>
                    <a:pt x="26" y="42"/>
                    <a:pt x="26" y="42"/>
                    <a:pt x="26" y="42"/>
                  </a:cubicBezTo>
                  <a:cubicBezTo>
                    <a:pt x="44" y="49"/>
                    <a:pt x="44" y="49"/>
                    <a:pt x="44" y="49"/>
                  </a:cubicBezTo>
                  <a:cubicBezTo>
                    <a:pt x="44" y="49"/>
                    <a:pt x="45" y="49"/>
                    <a:pt x="45" y="49"/>
                  </a:cubicBezTo>
                  <a:cubicBezTo>
                    <a:pt x="46" y="49"/>
                    <a:pt x="46" y="49"/>
                    <a:pt x="47" y="49"/>
                  </a:cubicBezTo>
                  <a:cubicBezTo>
                    <a:pt x="64" y="42"/>
                    <a:pt x="64" y="42"/>
                    <a:pt x="64" y="42"/>
                  </a:cubicBezTo>
                  <a:cubicBezTo>
                    <a:pt x="76" y="42"/>
                    <a:pt x="76" y="42"/>
                    <a:pt x="76" y="42"/>
                  </a:cubicBezTo>
                  <a:cubicBezTo>
                    <a:pt x="76" y="47"/>
                    <a:pt x="76" y="47"/>
                    <a:pt x="76" y="47"/>
                  </a:cubicBezTo>
                  <a:cubicBezTo>
                    <a:pt x="71" y="47"/>
                    <a:pt x="71" y="47"/>
                    <a:pt x="71" y="47"/>
                  </a:cubicBezTo>
                  <a:cubicBezTo>
                    <a:pt x="69" y="47"/>
                    <a:pt x="67" y="49"/>
                    <a:pt x="67" y="51"/>
                  </a:cubicBezTo>
                  <a:cubicBezTo>
                    <a:pt x="67" y="65"/>
                    <a:pt x="67" y="65"/>
                    <a:pt x="67" y="65"/>
                  </a:cubicBezTo>
                  <a:cubicBezTo>
                    <a:pt x="67" y="67"/>
                    <a:pt x="69" y="68"/>
                    <a:pt x="71" y="68"/>
                  </a:cubicBezTo>
                  <a:cubicBezTo>
                    <a:pt x="76" y="68"/>
                    <a:pt x="76" y="68"/>
                    <a:pt x="76" y="68"/>
                  </a:cubicBezTo>
                  <a:lnTo>
                    <a:pt x="76" y="78"/>
                  </a:lnTo>
                  <a:close/>
                  <a:moveTo>
                    <a:pt x="84" y="61"/>
                  </a:moveTo>
                  <a:cubicBezTo>
                    <a:pt x="74" y="61"/>
                    <a:pt x="74" y="61"/>
                    <a:pt x="74" y="61"/>
                  </a:cubicBezTo>
                  <a:cubicBezTo>
                    <a:pt x="74" y="54"/>
                    <a:pt x="74" y="54"/>
                    <a:pt x="74" y="54"/>
                  </a:cubicBezTo>
                  <a:cubicBezTo>
                    <a:pt x="84" y="54"/>
                    <a:pt x="84" y="54"/>
                    <a:pt x="84" y="54"/>
                  </a:cubicBezTo>
                  <a:lnTo>
                    <a:pt x="84" y="61"/>
                  </a:lnTo>
                  <a:close/>
                  <a:moveTo>
                    <a:pt x="84" y="61"/>
                  </a:moveTo>
                  <a:cubicBezTo>
                    <a:pt x="84" y="61"/>
                    <a:pt x="84" y="61"/>
                    <a:pt x="84"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 name="Google Shape;1923;p81">
            <a:extLst>
              <a:ext uri="{FF2B5EF4-FFF2-40B4-BE49-F238E27FC236}">
                <a16:creationId xmlns:a16="http://schemas.microsoft.com/office/drawing/2014/main" id="{001FF1D7-CCCB-3573-9A1F-F93A5D77DC52}"/>
              </a:ext>
            </a:extLst>
          </p:cNvPr>
          <p:cNvSpPr/>
          <p:nvPr/>
        </p:nvSpPr>
        <p:spPr>
          <a:xfrm>
            <a:off x="795880" y="2335099"/>
            <a:ext cx="329018" cy="331345"/>
          </a:xfrm>
          <a:custGeom>
            <a:avLst/>
            <a:gdLst/>
            <a:ahLst/>
            <a:cxnLst/>
            <a:rect l="l" t="t" r="r" b="b"/>
            <a:pathLst>
              <a:path w="119" h="120" extrusionOk="0">
                <a:moveTo>
                  <a:pt x="119" y="7"/>
                </a:moveTo>
                <a:cubicBezTo>
                  <a:pt x="119" y="4"/>
                  <a:pt x="116" y="0"/>
                  <a:pt x="112" y="0"/>
                </a:cubicBezTo>
                <a:cubicBezTo>
                  <a:pt x="94" y="0"/>
                  <a:pt x="94" y="0"/>
                  <a:pt x="94" y="0"/>
                </a:cubicBezTo>
                <a:cubicBezTo>
                  <a:pt x="90" y="0"/>
                  <a:pt x="87" y="4"/>
                  <a:pt x="87" y="7"/>
                </a:cubicBezTo>
                <a:cubicBezTo>
                  <a:pt x="87" y="14"/>
                  <a:pt x="87" y="14"/>
                  <a:pt x="87" y="14"/>
                </a:cubicBezTo>
                <a:cubicBezTo>
                  <a:pt x="87" y="16"/>
                  <a:pt x="87" y="17"/>
                  <a:pt x="88" y="18"/>
                </a:cubicBezTo>
                <a:cubicBezTo>
                  <a:pt x="87" y="19"/>
                  <a:pt x="87" y="20"/>
                  <a:pt x="87" y="21"/>
                </a:cubicBezTo>
                <a:cubicBezTo>
                  <a:pt x="87" y="28"/>
                  <a:pt x="87" y="28"/>
                  <a:pt x="87" y="28"/>
                </a:cubicBezTo>
                <a:cubicBezTo>
                  <a:pt x="87" y="32"/>
                  <a:pt x="90" y="35"/>
                  <a:pt x="94" y="35"/>
                </a:cubicBezTo>
                <a:cubicBezTo>
                  <a:pt x="100" y="35"/>
                  <a:pt x="100" y="35"/>
                  <a:pt x="100" y="35"/>
                </a:cubicBezTo>
                <a:cubicBezTo>
                  <a:pt x="100" y="42"/>
                  <a:pt x="100" y="42"/>
                  <a:pt x="100" y="42"/>
                </a:cubicBezTo>
                <a:cubicBezTo>
                  <a:pt x="85" y="42"/>
                  <a:pt x="85" y="42"/>
                  <a:pt x="85" y="42"/>
                </a:cubicBezTo>
                <a:cubicBezTo>
                  <a:pt x="85" y="39"/>
                  <a:pt x="83" y="36"/>
                  <a:pt x="77" y="34"/>
                </a:cubicBezTo>
                <a:cubicBezTo>
                  <a:pt x="72" y="32"/>
                  <a:pt x="66" y="31"/>
                  <a:pt x="59" y="31"/>
                </a:cubicBezTo>
                <a:cubicBezTo>
                  <a:pt x="53" y="31"/>
                  <a:pt x="47" y="32"/>
                  <a:pt x="42" y="34"/>
                </a:cubicBezTo>
                <a:cubicBezTo>
                  <a:pt x="36" y="36"/>
                  <a:pt x="34" y="39"/>
                  <a:pt x="33" y="42"/>
                </a:cubicBezTo>
                <a:cubicBezTo>
                  <a:pt x="19" y="42"/>
                  <a:pt x="19" y="42"/>
                  <a:pt x="19" y="42"/>
                </a:cubicBezTo>
                <a:cubicBezTo>
                  <a:pt x="19" y="35"/>
                  <a:pt x="19" y="35"/>
                  <a:pt x="19" y="35"/>
                </a:cubicBezTo>
                <a:cubicBezTo>
                  <a:pt x="25" y="35"/>
                  <a:pt x="25" y="35"/>
                  <a:pt x="25" y="35"/>
                </a:cubicBezTo>
                <a:cubicBezTo>
                  <a:pt x="28" y="35"/>
                  <a:pt x="32" y="32"/>
                  <a:pt x="32" y="28"/>
                </a:cubicBezTo>
                <a:cubicBezTo>
                  <a:pt x="32" y="21"/>
                  <a:pt x="32" y="21"/>
                  <a:pt x="32" y="21"/>
                </a:cubicBezTo>
                <a:cubicBezTo>
                  <a:pt x="32" y="20"/>
                  <a:pt x="31" y="19"/>
                  <a:pt x="31" y="18"/>
                </a:cubicBezTo>
                <a:cubicBezTo>
                  <a:pt x="31" y="17"/>
                  <a:pt x="32" y="16"/>
                  <a:pt x="32" y="14"/>
                </a:cubicBezTo>
                <a:cubicBezTo>
                  <a:pt x="32" y="7"/>
                  <a:pt x="32" y="7"/>
                  <a:pt x="32" y="7"/>
                </a:cubicBezTo>
                <a:cubicBezTo>
                  <a:pt x="32" y="4"/>
                  <a:pt x="28" y="0"/>
                  <a:pt x="25" y="0"/>
                </a:cubicBezTo>
                <a:cubicBezTo>
                  <a:pt x="7" y="0"/>
                  <a:pt x="7" y="0"/>
                  <a:pt x="7" y="0"/>
                </a:cubicBezTo>
                <a:cubicBezTo>
                  <a:pt x="3" y="0"/>
                  <a:pt x="0" y="4"/>
                  <a:pt x="0" y="7"/>
                </a:cubicBezTo>
                <a:cubicBezTo>
                  <a:pt x="0" y="14"/>
                  <a:pt x="0" y="14"/>
                  <a:pt x="0" y="14"/>
                </a:cubicBezTo>
                <a:cubicBezTo>
                  <a:pt x="0" y="16"/>
                  <a:pt x="0" y="17"/>
                  <a:pt x="1" y="18"/>
                </a:cubicBezTo>
                <a:cubicBezTo>
                  <a:pt x="0" y="19"/>
                  <a:pt x="0" y="20"/>
                  <a:pt x="0" y="21"/>
                </a:cubicBezTo>
                <a:cubicBezTo>
                  <a:pt x="0" y="28"/>
                  <a:pt x="0" y="28"/>
                  <a:pt x="0" y="28"/>
                </a:cubicBezTo>
                <a:cubicBezTo>
                  <a:pt x="0" y="32"/>
                  <a:pt x="3" y="35"/>
                  <a:pt x="7" y="35"/>
                </a:cubicBezTo>
                <a:cubicBezTo>
                  <a:pt x="12" y="35"/>
                  <a:pt x="12" y="35"/>
                  <a:pt x="12" y="35"/>
                </a:cubicBezTo>
                <a:cubicBezTo>
                  <a:pt x="12" y="45"/>
                  <a:pt x="12" y="45"/>
                  <a:pt x="12" y="45"/>
                </a:cubicBezTo>
                <a:cubicBezTo>
                  <a:pt x="12" y="47"/>
                  <a:pt x="14" y="49"/>
                  <a:pt x="16" y="49"/>
                </a:cubicBezTo>
                <a:cubicBezTo>
                  <a:pt x="33" y="49"/>
                  <a:pt x="33" y="49"/>
                  <a:pt x="33" y="49"/>
                </a:cubicBezTo>
                <a:cubicBezTo>
                  <a:pt x="33" y="72"/>
                  <a:pt x="33" y="72"/>
                  <a:pt x="33" y="72"/>
                </a:cubicBezTo>
                <a:cubicBezTo>
                  <a:pt x="16" y="72"/>
                  <a:pt x="16" y="72"/>
                  <a:pt x="16" y="72"/>
                </a:cubicBezTo>
                <a:cubicBezTo>
                  <a:pt x="14" y="72"/>
                  <a:pt x="12" y="73"/>
                  <a:pt x="12" y="75"/>
                </a:cubicBezTo>
                <a:cubicBezTo>
                  <a:pt x="12" y="85"/>
                  <a:pt x="12" y="85"/>
                  <a:pt x="12" y="85"/>
                </a:cubicBezTo>
                <a:cubicBezTo>
                  <a:pt x="7" y="85"/>
                  <a:pt x="7" y="85"/>
                  <a:pt x="7" y="85"/>
                </a:cubicBezTo>
                <a:cubicBezTo>
                  <a:pt x="3" y="85"/>
                  <a:pt x="0" y="88"/>
                  <a:pt x="0" y="92"/>
                </a:cubicBezTo>
                <a:cubicBezTo>
                  <a:pt x="0" y="99"/>
                  <a:pt x="0" y="99"/>
                  <a:pt x="0" y="99"/>
                </a:cubicBezTo>
                <a:cubicBezTo>
                  <a:pt x="0" y="100"/>
                  <a:pt x="0" y="101"/>
                  <a:pt x="1" y="102"/>
                </a:cubicBezTo>
                <a:cubicBezTo>
                  <a:pt x="0" y="103"/>
                  <a:pt x="0" y="105"/>
                  <a:pt x="0" y="106"/>
                </a:cubicBezTo>
                <a:cubicBezTo>
                  <a:pt x="0" y="113"/>
                  <a:pt x="0" y="113"/>
                  <a:pt x="0" y="113"/>
                </a:cubicBezTo>
                <a:cubicBezTo>
                  <a:pt x="0" y="117"/>
                  <a:pt x="3" y="120"/>
                  <a:pt x="7" y="120"/>
                </a:cubicBezTo>
                <a:cubicBezTo>
                  <a:pt x="25" y="120"/>
                  <a:pt x="25" y="120"/>
                  <a:pt x="25" y="120"/>
                </a:cubicBezTo>
                <a:cubicBezTo>
                  <a:pt x="28" y="120"/>
                  <a:pt x="32" y="117"/>
                  <a:pt x="32" y="113"/>
                </a:cubicBezTo>
                <a:cubicBezTo>
                  <a:pt x="32" y="106"/>
                  <a:pt x="32" y="106"/>
                  <a:pt x="32" y="106"/>
                </a:cubicBezTo>
                <a:cubicBezTo>
                  <a:pt x="32" y="105"/>
                  <a:pt x="31" y="103"/>
                  <a:pt x="31" y="102"/>
                </a:cubicBezTo>
                <a:cubicBezTo>
                  <a:pt x="31" y="101"/>
                  <a:pt x="32" y="100"/>
                  <a:pt x="32" y="99"/>
                </a:cubicBezTo>
                <a:cubicBezTo>
                  <a:pt x="32" y="92"/>
                  <a:pt x="32" y="92"/>
                  <a:pt x="32" y="92"/>
                </a:cubicBezTo>
                <a:cubicBezTo>
                  <a:pt x="32" y="88"/>
                  <a:pt x="28" y="85"/>
                  <a:pt x="25" y="85"/>
                </a:cubicBezTo>
                <a:cubicBezTo>
                  <a:pt x="19" y="85"/>
                  <a:pt x="19" y="85"/>
                  <a:pt x="19" y="85"/>
                </a:cubicBezTo>
                <a:cubicBezTo>
                  <a:pt x="19" y="79"/>
                  <a:pt x="19" y="79"/>
                  <a:pt x="19" y="79"/>
                </a:cubicBezTo>
                <a:cubicBezTo>
                  <a:pt x="33" y="79"/>
                  <a:pt x="33" y="79"/>
                  <a:pt x="33" y="79"/>
                </a:cubicBezTo>
                <a:cubicBezTo>
                  <a:pt x="34" y="81"/>
                  <a:pt x="36" y="84"/>
                  <a:pt x="42" y="86"/>
                </a:cubicBezTo>
                <a:cubicBezTo>
                  <a:pt x="47" y="88"/>
                  <a:pt x="53" y="89"/>
                  <a:pt x="59" y="89"/>
                </a:cubicBezTo>
                <a:cubicBezTo>
                  <a:pt x="66" y="89"/>
                  <a:pt x="72" y="88"/>
                  <a:pt x="77" y="86"/>
                </a:cubicBezTo>
                <a:cubicBezTo>
                  <a:pt x="83" y="84"/>
                  <a:pt x="85" y="81"/>
                  <a:pt x="85" y="79"/>
                </a:cubicBezTo>
                <a:cubicBezTo>
                  <a:pt x="100" y="79"/>
                  <a:pt x="100" y="79"/>
                  <a:pt x="100" y="79"/>
                </a:cubicBezTo>
                <a:cubicBezTo>
                  <a:pt x="100" y="85"/>
                  <a:pt x="100" y="85"/>
                  <a:pt x="100" y="85"/>
                </a:cubicBezTo>
                <a:cubicBezTo>
                  <a:pt x="94" y="85"/>
                  <a:pt x="94" y="85"/>
                  <a:pt x="94" y="85"/>
                </a:cubicBezTo>
                <a:cubicBezTo>
                  <a:pt x="90" y="85"/>
                  <a:pt x="87" y="88"/>
                  <a:pt x="87" y="92"/>
                </a:cubicBezTo>
                <a:cubicBezTo>
                  <a:pt x="87" y="99"/>
                  <a:pt x="87" y="99"/>
                  <a:pt x="87" y="99"/>
                </a:cubicBezTo>
                <a:cubicBezTo>
                  <a:pt x="87" y="100"/>
                  <a:pt x="87" y="101"/>
                  <a:pt x="88" y="102"/>
                </a:cubicBezTo>
                <a:cubicBezTo>
                  <a:pt x="87" y="103"/>
                  <a:pt x="87" y="105"/>
                  <a:pt x="87" y="106"/>
                </a:cubicBezTo>
                <a:cubicBezTo>
                  <a:pt x="87" y="113"/>
                  <a:pt x="87" y="113"/>
                  <a:pt x="87" y="113"/>
                </a:cubicBezTo>
                <a:cubicBezTo>
                  <a:pt x="87" y="117"/>
                  <a:pt x="90" y="120"/>
                  <a:pt x="94" y="120"/>
                </a:cubicBezTo>
                <a:cubicBezTo>
                  <a:pt x="112" y="120"/>
                  <a:pt x="112" y="120"/>
                  <a:pt x="112" y="120"/>
                </a:cubicBezTo>
                <a:cubicBezTo>
                  <a:pt x="116" y="120"/>
                  <a:pt x="119" y="117"/>
                  <a:pt x="119" y="113"/>
                </a:cubicBezTo>
                <a:cubicBezTo>
                  <a:pt x="119" y="106"/>
                  <a:pt x="119" y="106"/>
                  <a:pt x="119" y="106"/>
                </a:cubicBezTo>
                <a:cubicBezTo>
                  <a:pt x="119" y="105"/>
                  <a:pt x="119" y="103"/>
                  <a:pt x="118" y="102"/>
                </a:cubicBezTo>
                <a:cubicBezTo>
                  <a:pt x="119" y="101"/>
                  <a:pt x="119" y="100"/>
                  <a:pt x="119" y="99"/>
                </a:cubicBezTo>
                <a:cubicBezTo>
                  <a:pt x="119" y="92"/>
                  <a:pt x="119" y="92"/>
                  <a:pt x="119" y="92"/>
                </a:cubicBezTo>
                <a:cubicBezTo>
                  <a:pt x="119" y="88"/>
                  <a:pt x="116" y="85"/>
                  <a:pt x="112" y="85"/>
                </a:cubicBezTo>
                <a:cubicBezTo>
                  <a:pt x="107" y="85"/>
                  <a:pt x="107" y="85"/>
                  <a:pt x="107" y="85"/>
                </a:cubicBezTo>
                <a:cubicBezTo>
                  <a:pt x="107" y="75"/>
                  <a:pt x="107" y="75"/>
                  <a:pt x="107" y="75"/>
                </a:cubicBezTo>
                <a:cubicBezTo>
                  <a:pt x="107" y="73"/>
                  <a:pt x="105" y="72"/>
                  <a:pt x="103" y="72"/>
                </a:cubicBezTo>
                <a:cubicBezTo>
                  <a:pt x="86" y="72"/>
                  <a:pt x="86" y="72"/>
                  <a:pt x="86" y="72"/>
                </a:cubicBezTo>
                <a:cubicBezTo>
                  <a:pt x="86" y="49"/>
                  <a:pt x="86" y="49"/>
                  <a:pt x="86" y="49"/>
                </a:cubicBezTo>
                <a:cubicBezTo>
                  <a:pt x="103" y="49"/>
                  <a:pt x="103" y="49"/>
                  <a:pt x="103" y="49"/>
                </a:cubicBezTo>
                <a:cubicBezTo>
                  <a:pt x="105" y="49"/>
                  <a:pt x="107" y="47"/>
                  <a:pt x="107" y="45"/>
                </a:cubicBezTo>
                <a:cubicBezTo>
                  <a:pt x="107" y="35"/>
                  <a:pt x="107" y="35"/>
                  <a:pt x="107" y="35"/>
                </a:cubicBezTo>
                <a:cubicBezTo>
                  <a:pt x="112" y="35"/>
                  <a:pt x="112" y="35"/>
                  <a:pt x="112" y="35"/>
                </a:cubicBezTo>
                <a:cubicBezTo>
                  <a:pt x="116" y="35"/>
                  <a:pt x="119" y="32"/>
                  <a:pt x="119" y="28"/>
                </a:cubicBezTo>
                <a:cubicBezTo>
                  <a:pt x="119" y="21"/>
                  <a:pt x="119" y="21"/>
                  <a:pt x="119" y="21"/>
                </a:cubicBezTo>
                <a:cubicBezTo>
                  <a:pt x="119" y="20"/>
                  <a:pt x="119" y="19"/>
                  <a:pt x="118" y="18"/>
                </a:cubicBezTo>
                <a:cubicBezTo>
                  <a:pt x="119" y="17"/>
                  <a:pt x="119" y="16"/>
                  <a:pt x="119" y="14"/>
                </a:cubicBezTo>
                <a:lnTo>
                  <a:pt x="119" y="7"/>
                </a:lnTo>
                <a:close/>
                <a:moveTo>
                  <a:pt x="25" y="7"/>
                </a:moveTo>
                <a:cubicBezTo>
                  <a:pt x="25" y="14"/>
                  <a:pt x="25" y="14"/>
                  <a:pt x="25" y="14"/>
                </a:cubicBezTo>
                <a:cubicBezTo>
                  <a:pt x="7" y="14"/>
                  <a:pt x="7" y="14"/>
                  <a:pt x="7" y="14"/>
                </a:cubicBezTo>
                <a:cubicBezTo>
                  <a:pt x="7" y="7"/>
                  <a:pt x="7" y="7"/>
                  <a:pt x="7" y="7"/>
                </a:cubicBezTo>
                <a:lnTo>
                  <a:pt x="25" y="7"/>
                </a:lnTo>
                <a:close/>
                <a:moveTo>
                  <a:pt x="7" y="21"/>
                </a:moveTo>
                <a:cubicBezTo>
                  <a:pt x="25" y="21"/>
                  <a:pt x="25" y="21"/>
                  <a:pt x="25" y="21"/>
                </a:cubicBezTo>
                <a:cubicBezTo>
                  <a:pt x="25" y="28"/>
                  <a:pt x="25" y="28"/>
                  <a:pt x="25" y="28"/>
                </a:cubicBezTo>
                <a:cubicBezTo>
                  <a:pt x="7" y="28"/>
                  <a:pt x="7" y="28"/>
                  <a:pt x="7" y="28"/>
                </a:cubicBezTo>
                <a:lnTo>
                  <a:pt x="7" y="21"/>
                </a:lnTo>
                <a:close/>
                <a:moveTo>
                  <a:pt x="25" y="113"/>
                </a:moveTo>
                <a:cubicBezTo>
                  <a:pt x="7" y="113"/>
                  <a:pt x="7" y="113"/>
                  <a:pt x="7" y="113"/>
                </a:cubicBezTo>
                <a:cubicBezTo>
                  <a:pt x="7" y="106"/>
                  <a:pt x="7" y="106"/>
                  <a:pt x="7" y="106"/>
                </a:cubicBezTo>
                <a:cubicBezTo>
                  <a:pt x="25" y="106"/>
                  <a:pt x="25" y="106"/>
                  <a:pt x="25" y="106"/>
                </a:cubicBezTo>
                <a:lnTo>
                  <a:pt x="25" y="113"/>
                </a:lnTo>
                <a:close/>
                <a:moveTo>
                  <a:pt x="25" y="99"/>
                </a:moveTo>
                <a:cubicBezTo>
                  <a:pt x="7" y="99"/>
                  <a:pt x="7" y="99"/>
                  <a:pt x="7" y="99"/>
                </a:cubicBezTo>
                <a:cubicBezTo>
                  <a:pt x="7" y="92"/>
                  <a:pt x="7" y="92"/>
                  <a:pt x="7" y="92"/>
                </a:cubicBezTo>
                <a:cubicBezTo>
                  <a:pt x="25" y="92"/>
                  <a:pt x="25" y="92"/>
                  <a:pt x="25" y="92"/>
                </a:cubicBezTo>
                <a:lnTo>
                  <a:pt x="25" y="99"/>
                </a:lnTo>
                <a:close/>
                <a:moveTo>
                  <a:pt x="112" y="113"/>
                </a:moveTo>
                <a:cubicBezTo>
                  <a:pt x="94" y="113"/>
                  <a:pt x="94" y="113"/>
                  <a:pt x="94" y="113"/>
                </a:cubicBezTo>
                <a:cubicBezTo>
                  <a:pt x="94" y="106"/>
                  <a:pt x="94" y="106"/>
                  <a:pt x="94" y="106"/>
                </a:cubicBezTo>
                <a:cubicBezTo>
                  <a:pt x="112" y="106"/>
                  <a:pt x="112" y="106"/>
                  <a:pt x="112" y="106"/>
                </a:cubicBezTo>
                <a:lnTo>
                  <a:pt x="112" y="113"/>
                </a:lnTo>
                <a:close/>
                <a:moveTo>
                  <a:pt x="112" y="99"/>
                </a:moveTo>
                <a:cubicBezTo>
                  <a:pt x="94" y="99"/>
                  <a:pt x="94" y="99"/>
                  <a:pt x="94" y="99"/>
                </a:cubicBezTo>
                <a:cubicBezTo>
                  <a:pt x="94" y="92"/>
                  <a:pt x="94" y="92"/>
                  <a:pt x="94" y="92"/>
                </a:cubicBezTo>
                <a:cubicBezTo>
                  <a:pt x="112" y="92"/>
                  <a:pt x="112" y="92"/>
                  <a:pt x="112" y="92"/>
                </a:cubicBezTo>
                <a:lnTo>
                  <a:pt x="112" y="99"/>
                </a:lnTo>
                <a:close/>
                <a:moveTo>
                  <a:pt x="40" y="52"/>
                </a:moveTo>
                <a:cubicBezTo>
                  <a:pt x="41" y="52"/>
                  <a:pt x="41" y="53"/>
                  <a:pt x="42" y="53"/>
                </a:cubicBezTo>
                <a:cubicBezTo>
                  <a:pt x="47" y="55"/>
                  <a:pt x="53" y="56"/>
                  <a:pt x="59" y="56"/>
                </a:cubicBezTo>
                <a:cubicBezTo>
                  <a:pt x="66" y="56"/>
                  <a:pt x="72" y="55"/>
                  <a:pt x="77" y="53"/>
                </a:cubicBezTo>
                <a:cubicBezTo>
                  <a:pt x="77" y="53"/>
                  <a:pt x="78" y="52"/>
                  <a:pt x="79" y="52"/>
                </a:cubicBezTo>
                <a:cubicBezTo>
                  <a:pt x="79" y="60"/>
                  <a:pt x="79" y="60"/>
                  <a:pt x="79" y="60"/>
                </a:cubicBezTo>
                <a:cubicBezTo>
                  <a:pt x="79" y="60"/>
                  <a:pt x="78" y="61"/>
                  <a:pt x="74" y="63"/>
                </a:cubicBezTo>
                <a:cubicBezTo>
                  <a:pt x="70" y="64"/>
                  <a:pt x="65" y="65"/>
                  <a:pt x="59" y="65"/>
                </a:cubicBezTo>
                <a:cubicBezTo>
                  <a:pt x="54" y="65"/>
                  <a:pt x="49" y="64"/>
                  <a:pt x="45" y="63"/>
                </a:cubicBezTo>
                <a:cubicBezTo>
                  <a:pt x="41" y="61"/>
                  <a:pt x="40" y="60"/>
                  <a:pt x="40" y="60"/>
                </a:cubicBezTo>
                <a:lnTo>
                  <a:pt x="40" y="52"/>
                </a:lnTo>
                <a:close/>
                <a:moveTo>
                  <a:pt x="45" y="40"/>
                </a:moveTo>
                <a:cubicBezTo>
                  <a:pt x="49" y="39"/>
                  <a:pt x="54" y="38"/>
                  <a:pt x="59" y="38"/>
                </a:cubicBezTo>
                <a:cubicBezTo>
                  <a:pt x="65" y="38"/>
                  <a:pt x="70" y="39"/>
                  <a:pt x="74" y="40"/>
                </a:cubicBezTo>
                <a:cubicBezTo>
                  <a:pt x="78" y="42"/>
                  <a:pt x="79" y="43"/>
                  <a:pt x="79" y="43"/>
                </a:cubicBezTo>
                <a:cubicBezTo>
                  <a:pt x="79" y="44"/>
                  <a:pt x="78" y="45"/>
                  <a:pt x="74" y="47"/>
                </a:cubicBezTo>
                <a:cubicBezTo>
                  <a:pt x="70" y="48"/>
                  <a:pt x="65" y="49"/>
                  <a:pt x="59" y="49"/>
                </a:cubicBezTo>
                <a:cubicBezTo>
                  <a:pt x="54" y="49"/>
                  <a:pt x="49" y="48"/>
                  <a:pt x="45" y="47"/>
                </a:cubicBezTo>
                <a:cubicBezTo>
                  <a:pt x="41" y="45"/>
                  <a:pt x="40" y="44"/>
                  <a:pt x="40" y="43"/>
                </a:cubicBezTo>
                <a:cubicBezTo>
                  <a:pt x="40" y="43"/>
                  <a:pt x="41" y="42"/>
                  <a:pt x="45" y="40"/>
                </a:cubicBezTo>
                <a:close/>
                <a:moveTo>
                  <a:pt x="74" y="80"/>
                </a:moveTo>
                <a:cubicBezTo>
                  <a:pt x="70" y="81"/>
                  <a:pt x="65" y="82"/>
                  <a:pt x="59" y="82"/>
                </a:cubicBezTo>
                <a:cubicBezTo>
                  <a:pt x="54" y="82"/>
                  <a:pt x="49" y="81"/>
                  <a:pt x="45" y="80"/>
                </a:cubicBezTo>
                <a:cubicBezTo>
                  <a:pt x="41" y="79"/>
                  <a:pt x="40" y="77"/>
                  <a:pt x="40" y="77"/>
                </a:cubicBezTo>
                <a:cubicBezTo>
                  <a:pt x="40" y="68"/>
                  <a:pt x="40" y="68"/>
                  <a:pt x="40" y="68"/>
                </a:cubicBezTo>
                <a:cubicBezTo>
                  <a:pt x="41" y="69"/>
                  <a:pt x="41" y="69"/>
                  <a:pt x="42" y="69"/>
                </a:cubicBezTo>
                <a:cubicBezTo>
                  <a:pt x="47" y="71"/>
                  <a:pt x="53" y="72"/>
                  <a:pt x="59" y="72"/>
                </a:cubicBezTo>
                <a:cubicBezTo>
                  <a:pt x="66" y="72"/>
                  <a:pt x="72" y="71"/>
                  <a:pt x="77" y="69"/>
                </a:cubicBezTo>
                <a:cubicBezTo>
                  <a:pt x="77" y="69"/>
                  <a:pt x="78" y="69"/>
                  <a:pt x="79" y="68"/>
                </a:cubicBezTo>
                <a:cubicBezTo>
                  <a:pt x="79" y="77"/>
                  <a:pt x="79" y="77"/>
                  <a:pt x="79" y="77"/>
                </a:cubicBezTo>
                <a:cubicBezTo>
                  <a:pt x="79" y="77"/>
                  <a:pt x="78" y="79"/>
                  <a:pt x="74" y="80"/>
                </a:cubicBezTo>
                <a:close/>
                <a:moveTo>
                  <a:pt x="112" y="7"/>
                </a:moveTo>
                <a:cubicBezTo>
                  <a:pt x="112" y="14"/>
                  <a:pt x="112" y="14"/>
                  <a:pt x="112" y="14"/>
                </a:cubicBezTo>
                <a:cubicBezTo>
                  <a:pt x="94" y="14"/>
                  <a:pt x="94" y="14"/>
                  <a:pt x="94" y="14"/>
                </a:cubicBezTo>
                <a:cubicBezTo>
                  <a:pt x="94" y="7"/>
                  <a:pt x="94" y="7"/>
                  <a:pt x="94" y="7"/>
                </a:cubicBezTo>
                <a:lnTo>
                  <a:pt x="112" y="7"/>
                </a:lnTo>
                <a:close/>
                <a:moveTo>
                  <a:pt x="112" y="28"/>
                </a:moveTo>
                <a:cubicBezTo>
                  <a:pt x="94" y="28"/>
                  <a:pt x="94" y="28"/>
                  <a:pt x="94" y="28"/>
                </a:cubicBezTo>
                <a:cubicBezTo>
                  <a:pt x="94" y="21"/>
                  <a:pt x="94" y="21"/>
                  <a:pt x="94" y="21"/>
                </a:cubicBezTo>
                <a:cubicBezTo>
                  <a:pt x="112" y="21"/>
                  <a:pt x="112" y="21"/>
                  <a:pt x="112" y="21"/>
                </a:cubicBezTo>
                <a:lnTo>
                  <a:pt x="112" y="28"/>
                </a:lnTo>
                <a:close/>
                <a:moveTo>
                  <a:pt x="112" y="28"/>
                </a:moveTo>
                <a:cubicBezTo>
                  <a:pt x="112" y="28"/>
                  <a:pt x="112" y="28"/>
                  <a:pt x="112" y="2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989;p81">
            <a:extLst>
              <a:ext uri="{FF2B5EF4-FFF2-40B4-BE49-F238E27FC236}">
                <a16:creationId xmlns:a16="http://schemas.microsoft.com/office/drawing/2014/main" id="{94FA3C0E-F8CB-63F8-426E-CEC05D7C62E3}"/>
              </a:ext>
            </a:extLst>
          </p:cNvPr>
          <p:cNvSpPr/>
          <p:nvPr/>
        </p:nvSpPr>
        <p:spPr>
          <a:xfrm>
            <a:off x="801063" y="3121027"/>
            <a:ext cx="325530" cy="326695"/>
          </a:xfrm>
          <a:custGeom>
            <a:avLst/>
            <a:gdLst/>
            <a:ahLst/>
            <a:cxnLst/>
            <a:rect l="l" t="t" r="r" b="b"/>
            <a:pathLst>
              <a:path w="118" h="118" extrusionOk="0">
                <a:moveTo>
                  <a:pt x="118" y="47"/>
                </a:moveTo>
                <a:cubicBezTo>
                  <a:pt x="118" y="36"/>
                  <a:pt x="110" y="27"/>
                  <a:pt x="99" y="27"/>
                </a:cubicBezTo>
                <a:cubicBezTo>
                  <a:pt x="97" y="23"/>
                  <a:pt x="95" y="19"/>
                  <a:pt x="91" y="16"/>
                </a:cubicBezTo>
                <a:cubicBezTo>
                  <a:pt x="87" y="13"/>
                  <a:pt x="82" y="11"/>
                  <a:pt x="77" y="11"/>
                </a:cubicBezTo>
                <a:cubicBezTo>
                  <a:pt x="77" y="11"/>
                  <a:pt x="77" y="10"/>
                  <a:pt x="77" y="10"/>
                </a:cubicBezTo>
                <a:cubicBezTo>
                  <a:pt x="76" y="8"/>
                  <a:pt x="74" y="6"/>
                  <a:pt x="73" y="5"/>
                </a:cubicBezTo>
                <a:cubicBezTo>
                  <a:pt x="69" y="2"/>
                  <a:pt x="64" y="0"/>
                  <a:pt x="59" y="0"/>
                </a:cubicBezTo>
                <a:cubicBezTo>
                  <a:pt x="52" y="0"/>
                  <a:pt x="45" y="4"/>
                  <a:pt x="42" y="11"/>
                </a:cubicBezTo>
                <a:cubicBezTo>
                  <a:pt x="42" y="11"/>
                  <a:pt x="39" y="11"/>
                  <a:pt x="38" y="11"/>
                </a:cubicBezTo>
                <a:cubicBezTo>
                  <a:pt x="37" y="11"/>
                  <a:pt x="35" y="12"/>
                  <a:pt x="33" y="13"/>
                </a:cubicBezTo>
                <a:cubicBezTo>
                  <a:pt x="31" y="13"/>
                  <a:pt x="29" y="15"/>
                  <a:pt x="27" y="16"/>
                </a:cubicBezTo>
                <a:cubicBezTo>
                  <a:pt x="24" y="19"/>
                  <a:pt x="21" y="23"/>
                  <a:pt x="20" y="27"/>
                </a:cubicBezTo>
                <a:cubicBezTo>
                  <a:pt x="20" y="27"/>
                  <a:pt x="18" y="27"/>
                  <a:pt x="18" y="27"/>
                </a:cubicBezTo>
                <a:cubicBezTo>
                  <a:pt x="11" y="28"/>
                  <a:pt x="5" y="33"/>
                  <a:pt x="2" y="39"/>
                </a:cubicBezTo>
                <a:cubicBezTo>
                  <a:pt x="1" y="42"/>
                  <a:pt x="0" y="45"/>
                  <a:pt x="0" y="47"/>
                </a:cubicBezTo>
                <a:cubicBezTo>
                  <a:pt x="0" y="56"/>
                  <a:pt x="6" y="64"/>
                  <a:pt x="14" y="67"/>
                </a:cubicBezTo>
                <a:cubicBezTo>
                  <a:pt x="14" y="84"/>
                  <a:pt x="14" y="84"/>
                  <a:pt x="14" y="84"/>
                </a:cubicBezTo>
                <a:cubicBezTo>
                  <a:pt x="10" y="85"/>
                  <a:pt x="7" y="89"/>
                  <a:pt x="7" y="94"/>
                </a:cubicBezTo>
                <a:cubicBezTo>
                  <a:pt x="7" y="99"/>
                  <a:pt x="12" y="104"/>
                  <a:pt x="18" y="104"/>
                </a:cubicBezTo>
                <a:cubicBezTo>
                  <a:pt x="23" y="104"/>
                  <a:pt x="28" y="99"/>
                  <a:pt x="28" y="94"/>
                </a:cubicBezTo>
                <a:cubicBezTo>
                  <a:pt x="28" y="89"/>
                  <a:pt x="25" y="85"/>
                  <a:pt x="21" y="84"/>
                </a:cubicBezTo>
                <a:cubicBezTo>
                  <a:pt x="21" y="67"/>
                  <a:pt x="21" y="67"/>
                  <a:pt x="21" y="67"/>
                </a:cubicBezTo>
                <a:cubicBezTo>
                  <a:pt x="42" y="67"/>
                  <a:pt x="42" y="67"/>
                  <a:pt x="42" y="67"/>
                </a:cubicBezTo>
                <a:cubicBezTo>
                  <a:pt x="42" y="98"/>
                  <a:pt x="42" y="98"/>
                  <a:pt x="42" y="98"/>
                </a:cubicBezTo>
                <a:cubicBezTo>
                  <a:pt x="38" y="99"/>
                  <a:pt x="35" y="103"/>
                  <a:pt x="35" y="108"/>
                </a:cubicBezTo>
                <a:cubicBezTo>
                  <a:pt x="35" y="113"/>
                  <a:pt x="40" y="118"/>
                  <a:pt x="45" y="118"/>
                </a:cubicBezTo>
                <a:cubicBezTo>
                  <a:pt x="51" y="118"/>
                  <a:pt x="56" y="113"/>
                  <a:pt x="56" y="108"/>
                </a:cubicBezTo>
                <a:cubicBezTo>
                  <a:pt x="56" y="103"/>
                  <a:pt x="53" y="99"/>
                  <a:pt x="49" y="98"/>
                </a:cubicBezTo>
                <a:cubicBezTo>
                  <a:pt x="49" y="67"/>
                  <a:pt x="49" y="67"/>
                  <a:pt x="49" y="67"/>
                </a:cubicBezTo>
                <a:cubicBezTo>
                  <a:pt x="70" y="67"/>
                  <a:pt x="70" y="67"/>
                  <a:pt x="70" y="67"/>
                </a:cubicBezTo>
                <a:cubicBezTo>
                  <a:pt x="70" y="98"/>
                  <a:pt x="70" y="98"/>
                  <a:pt x="70" y="98"/>
                </a:cubicBezTo>
                <a:cubicBezTo>
                  <a:pt x="66" y="99"/>
                  <a:pt x="63" y="103"/>
                  <a:pt x="63" y="108"/>
                </a:cubicBezTo>
                <a:cubicBezTo>
                  <a:pt x="63" y="113"/>
                  <a:pt x="67" y="118"/>
                  <a:pt x="73" y="118"/>
                </a:cubicBezTo>
                <a:cubicBezTo>
                  <a:pt x="79" y="118"/>
                  <a:pt x="84" y="113"/>
                  <a:pt x="84" y="108"/>
                </a:cubicBezTo>
                <a:cubicBezTo>
                  <a:pt x="84" y="103"/>
                  <a:pt x="81" y="99"/>
                  <a:pt x="77" y="98"/>
                </a:cubicBezTo>
                <a:cubicBezTo>
                  <a:pt x="77" y="67"/>
                  <a:pt x="77" y="67"/>
                  <a:pt x="77" y="67"/>
                </a:cubicBezTo>
                <a:cubicBezTo>
                  <a:pt x="97" y="67"/>
                  <a:pt x="97" y="67"/>
                  <a:pt x="97" y="67"/>
                </a:cubicBezTo>
                <a:cubicBezTo>
                  <a:pt x="97" y="84"/>
                  <a:pt x="97" y="84"/>
                  <a:pt x="97" y="84"/>
                </a:cubicBezTo>
                <a:cubicBezTo>
                  <a:pt x="93" y="85"/>
                  <a:pt x="90" y="89"/>
                  <a:pt x="90" y="94"/>
                </a:cubicBezTo>
                <a:cubicBezTo>
                  <a:pt x="90" y="99"/>
                  <a:pt x="95" y="104"/>
                  <a:pt x="101" y="104"/>
                </a:cubicBezTo>
                <a:cubicBezTo>
                  <a:pt x="107" y="104"/>
                  <a:pt x="111" y="99"/>
                  <a:pt x="111" y="94"/>
                </a:cubicBezTo>
                <a:cubicBezTo>
                  <a:pt x="111" y="89"/>
                  <a:pt x="108" y="85"/>
                  <a:pt x="104" y="84"/>
                </a:cubicBezTo>
                <a:cubicBezTo>
                  <a:pt x="104" y="84"/>
                  <a:pt x="104" y="67"/>
                  <a:pt x="104" y="67"/>
                </a:cubicBezTo>
                <a:cubicBezTo>
                  <a:pt x="112" y="64"/>
                  <a:pt x="118" y="56"/>
                  <a:pt x="118" y="47"/>
                </a:cubicBezTo>
                <a:close/>
                <a:moveTo>
                  <a:pt x="45" y="111"/>
                </a:moveTo>
                <a:cubicBezTo>
                  <a:pt x="43" y="111"/>
                  <a:pt x="42" y="109"/>
                  <a:pt x="42" y="108"/>
                </a:cubicBezTo>
                <a:cubicBezTo>
                  <a:pt x="42" y="106"/>
                  <a:pt x="43" y="104"/>
                  <a:pt x="45" y="104"/>
                </a:cubicBezTo>
                <a:cubicBezTo>
                  <a:pt x="47" y="104"/>
                  <a:pt x="49" y="106"/>
                  <a:pt x="49" y="108"/>
                </a:cubicBezTo>
                <a:cubicBezTo>
                  <a:pt x="49" y="109"/>
                  <a:pt x="47" y="111"/>
                  <a:pt x="45" y="111"/>
                </a:cubicBezTo>
                <a:close/>
                <a:moveTo>
                  <a:pt x="73" y="111"/>
                </a:moveTo>
                <a:cubicBezTo>
                  <a:pt x="71" y="111"/>
                  <a:pt x="70" y="109"/>
                  <a:pt x="70" y="108"/>
                </a:cubicBezTo>
                <a:cubicBezTo>
                  <a:pt x="70" y="106"/>
                  <a:pt x="71" y="104"/>
                  <a:pt x="73" y="104"/>
                </a:cubicBezTo>
                <a:cubicBezTo>
                  <a:pt x="75" y="104"/>
                  <a:pt x="77" y="106"/>
                  <a:pt x="77" y="108"/>
                </a:cubicBezTo>
                <a:cubicBezTo>
                  <a:pt x="77" y="109"/>
                  <a:pt x="75" y="111"/>
                  <a:pt x="73" y="111"/>
                </a:cubicBezTo>
                <a:close/>
                <a:moveTo>
                  <a:pt x="18" y="97"/>
                </a:moveTo>
                <a:cubicBezTo>
                  <a:pt x="16" y="97"/>
                  <a:pt x="14" y="95"/>
                  <a:pt x="14" y="94"/>
                </a:cubicBezTo>
                <a:cubicBezTo>
                  <a:pt x="14" y="92"/>
                  <a:pt x="16" y="90"/>
                  <a:pt x="18" y="90"/>
                </a:cubicBezTo>
                <a:cubicBezTo>
                  <a:pt x="20" y="90"/>
                  <a:pt x="21" y="92"/>
                  <a:pt x="21" y="94"/>
                </a:cubicBezTo>
                <a:cubicBezTo>
                  <a:pt x="21" y="95"/>
                  <a:pt x="20" y="97"/>
                  <a:pt x="18" y="97"/>
                </a:cubicBezTo>
                <a:close/>
                <a:moveTo>
                  <a:pt x="101" y="97"/>
                </a:moveTo>
                <a:cubicBezTo>
                  <a:pt x="99" y="97"/>
                  <a:pt x="97" y="95"/>
                  <a:pt x="97" y="94"/>
                </a:cubicBezTo>
                <a:cubicBezTo>
                  <a:pt x="97" y="92"/>
                  <a:pt x="99" y="90"/>
                  <a:pt x="101" y="90"/>
                </a:cubicBezTo>
                <a:cubicBezTo>
                  <a:pt x="103" y="90"/>
                  <a:pt x="104" y="92"/>
                  <a:pt x="104" y="94"/>
                </a:cubicBezTo>
                <a:cubicBezTo>
                  <a:pt x="104" y="95"/>
                  <a:pt x="103" y="97"/>
                  <a:pt x="101" y="97"/>
                </a:cubicBezTo>
                <a:close/>
                <a:moveTo>
                  <a:pt x="98" y="61"/>
                </a:moveTo>
                <a:cubicBezTo>
                  <a:pt x="20" y="61"/>
                  <a:pt x="20" y="61"/>
                  <a:pt x="20" y="61"/>
                </a:cubicBezTo>
                <a:cubicBezTo>
                  <a:pt x="13" y="61"/>
                  <a:pt x="7" y="55"/>
                  <a:pt x="7" y="47"/>
                </a:cubicBezTo>
                <a:cubicBezTo>
                  <a:pt x="7" y="43"/>
                  <a:pt x="9" y="40"/>
                  <a:pt x="11" y="37"/>
                </a:cubicBezTo>
                <a:cubicBezTo>
                  <a:pt x="14" y="35"/>
                  <a:pt x="19" y="33"/>
                  <a:pt x="23" y="34"/>
                </a:cubicBezTo>
                <a:cubicBezTo>
                  <a:pt x="24" y="34"/>
                  <a:pt x="25" y="35"/>
                  <a:pt x="26" y="35"/>
                </a:cubicBezTo>
                <a:cubicBezTo>
                  <a:pt x="29" y="36"/>
                  <a:pt x="31" y="39"/>
                  <a:pt x="33" y="42"/>
                </a:cubicBezTo>
                <a:cubicBezTo>
                  <a:pt x="34" y="44"/>
                  <a:pt x="34" y="46"/>
                  <a:pt x="34" y="48"/>
                </a:cubicBezTo>
                <a:cubicBezTo>
                  <a:pt x="34" y="49"/>
                  <a:pt x="34" y="50"/>
                  <a:pt x="35" y="50"/>
                </a:cubicBezTo>
                <a:cubicBezTo>
                  <a:pt x="36" y="52"/>
                  <a:pt x="37" y="52"/>
                  <a:pt x="39" y="51"/>
                </a:cubicBezTo>
                <a:cubicBezTo>
                  <a:pt x="40" y="50"/>
                  <a:pt x="41" y="49"/>
                  <a:pt x="41" y="47"/>
                </a:cubicBezTo>
                <a:cubicBezTo>
                  <a:pt x="41" y="46"/>
                  <a:pt x="41" y="45"/>
                  <a:pt x="40" y="44"/>
                </a:cubicBezTo>
                <a:cubicBezTo>
                  <a:pt x="42" y="44"/>
                  <a:pt x="44" y="45"/>
                  <a:pt x="45" y="45"/>
                </a:cubicBezTo>
                <a:cubicBezTo>
                  <a:pt x="46" y="45"/>
                  <a:pt x="47" y="45"/>
                  <a:pt x="49" y="44"/>
                </a:cubicBezTo>
                <a:cubicBezTo>
                  <a:pt x="51" y="44"/>
                  <a:pt x="52" y="42"/>
                  <a:pt x="51" y="40"/>
                </a:cubicBezTo>
                <a:cubicBezTo>
                  <a:pt x="51" y="38"/>
                  <a:pt x="49" y="37"/>
                  <a:pt x="47" y="37"/>
                </a:cubicBezTo>
                <a:cubicBezTo>
                  <a:pt x="47" y="38"/>
                  <a:pt x="46" y="38"/>
                  <a:pt x="46" y="38"/>
                </a:cubicBezTo>
                <a:cubicBezTo>
                  <a:pt x="42" y="38"/>
                  <a:pt x="38" y="36"/>
                  <a:pt x="35" y="34"/>
                </a:cubicBezTo>
                <a:cubicBezTo>
                  <a:pt x="33" y="31"/>
                  <a:pt x="30" y="29"/>
                  <a:pt x="27" y="28"/>
                </a:cubicBezTo>
                <a:cubicBezTo>
                  <a:pt x="29" y="23"/>
                  <a:pt x="33" y="19"/>
                  <a:pt x="38" y="18"/>
                </a:cubicBezTo>
                <a:cubicBezTo>
                  <a:pt x="40" y="18"/>
                  <a:pt x="41" y="18"/>
                  <a:pt x="42" y="18"/>
                </a:cubicBezTo>
                <a:cubicBezTo>
                  <a:pt x="45" y="18"/>
                  <a:pt x="47" y="18"/>
                  <a:pt x="50" y="20"/>
                </a:cubicBezTo>
                <a:cubicBezTo>
                  <a:pt x="50" y="20"/>
                  <a:pt x="51" y="20"/>
                  <a:pt x="51" y="20"/>
                </a:cubicBezTo>
                <a:cubicBezTo>
                  <a:pt x="53" y="20"/>
                  <a:pt x="54" y="19"/>
                  <a:pt x="54" y="18"/>
                </a:cubicBezTo>
                <a:cubicBezTo>
                  <a:pt x="55" y="17"/>
                  <a:pt x="55" y="15"/>
                  <a:pt x="53" y="14"/>
                </a:cubicBezTo>
                <a:cubicBezTo>
                  <a:pt x="52" y="13"/>
                  <a:pt x="50" y="12"/>
                  <a:pt x="49" y="12"/>
                </a:cubicBezTo>
                <a:cubicBezTo>
                  <a:pt x="51" y="9"/>
                  <a:pt x="55" y="7"/>
                  <a:pt x="59" y="7"/>
                </a:cubicBezTo>
                <a:cubicBezTo>
                  <a:pt x="62" y="7"/>
                  <a:pt x="65" y="8"/>
                  <a:pt x="67" y="10"/>
                </a:cubicBezTo>
                <a:cubicBezTo>
                  <a:pt x="69" y="11"/>
                  <a:pt x="70" y="12"/>
                  <a:pt x="71" y="14"/>
                </a:cubicBezTo>
                <a:cubicBezTo>
                  <a:pt x="71" y="15"/>
                  <a:pt x="72" y="17"/>
                  <a:pt x="72" y="18"/>
                </a:cubicBezTo>
                <a:cubicBezTo>
                  <a:pt x="72" y="22"/>
                  <a:pt x="78" y="22"/>
                  <a:pt x="79" y="19"/>
                </a:cubicBezTo>
                <a:cubicBezTo>
                  <a:pt x="79" y="18"/>
                  <a:pt x="79" y="18"/>
                  <a:pt x="79" y="18"/>
                </a:cubicBezTo>
                <a:cubicBezTo>
                  <a:pt x="85" y="19"/>
                  <a:pt x="89" y="23"/>
                  <a:pt x="92" y="28"/>
                </a:cubicBezTo>
                <a:cubicBezTo>
                  <a:pt x="89" y="29"/>
                  <a:pt x="86" y="31"/>
                  <a:pt x="84" y="33"/>
                </a:cubicBezTo>
                <a:cubicBezTo>
                  <a:pt x="83" y="34"/>
                  <a:pt x="82" y="35"/>
                  <a:pt x="81" y="36"/>
                </a:cubicBezTo>
                <a:cubicBezTo>
                  <a:pt x="77" y="36"/>
                  <a:pt x="74" y="33"/>
                  <a:pt x="72" y="30"/>
                </a:cubicBezTo>
                <a:cubicBezTo>
                  <a:pt x="72" y="28"/>
                  <a:pt x="70" y="27"/>
                  <a:pt x="68" y="28"/>
                </a:cubicBezTo>
                <a:cubicBezTo>
                  <a:pt x="66" y="29"/>
                  <a:pt x="65" y="31"/>
                  <a:pt x="66" y="33"/>
                </a:cubicBezTo>
                <a:cubicBezTo>
                  <a:pt x="68" y="38"/>
                  <a:pt x="73" y="41"/>
                  <a:pt x="78" y="43"/>
                </a:cubicBezTo>
                <a:cubicBezTo>
                  <a:pt x="78" y="44"/>
                  <a:pt x="78" y="45"/>
                  <a:pt x="78" y="47"/>
                </a:cubicBezTo>
                <a:cubicBezTo>
                  <a:pt x="78" y="48"/>
                  <a:pt x="78" y="49"/>
                  <a:pt x="79" y="49"/>
                </a:cubicBezTo>
                <a:cubicBezTo>
                  <a:pt x="81" y="51"/>
                  <a:pt x="85" y="50"/>
                  <a:pt x="85" y="47"/>
                </a:cubicBezTo>
                <a:cubicBezTo>
                  <a:pt x="85" y="44"/>
                  <a:pt x="86" y="40"/>
                  <a:pt x="89" y="38"/>
                </a:cubicBezTo>
                <a:cubicBezTo>
                  <a:pt x="91" y="35"/>
                  <a:pt x="95" y="34"/>
                  <a:pt x="98" y="34"/>
                </a:cubicBezTo>
                <a:cubicBezTo>
                  <a:pt x="105" y="34"/>
                  <a:pt x="111" y="40"/>
                  <a:pt x="111" y="47"/>
                </a:cubicBezTo>
                <a:cubicBezTo>
                  <a:pt x="111" y="55"/>
                  <a:pt x="105" y="61"/>
                  <a:pt x="98" y="61"/>
                </a:cubicBezTo>
                <a:close/>
                <a:moveTo>
                  <a:pt x="98" y="61"/>
                </a:moveTo>
                <a:cubicBezTo>
                  <a:pt x="98" y="61"/>
                  <a:pt x="98" y="61"/>
                  <a:pt x="98"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 name="Google Shape;2088;p81">
            <a:extLst>
              <a:ext uri="{FF2B5EF4-FFF2-40B4-BE49-F238E27FC236}">
                <a16:creationId xmlns:a16="http://schemas.microsoft.com/office/drawing/2014/main" id="{7B10C7C6-D49E-AA4F-D689-AEE67D986589}"/>
              </a:ext>
            </a:extLst>
          </p:cNvPr>
          <p:cNvGrpSpPr/>
          <p:nvPr/>
        </p:nvGrpSpPr>
        <p:grpSpPr>
          <a:xfrm>
            <a:off x="804471" y="2732713"/>
            <a:ext cx="345295" cy="323206"/>
            <a:chOff x="1771280" y="4273892"/>
            <a:chExt cx="345295" cy="323206"/>
          </a:xfrm>
        </p:grpSpPr>
        <p:sp>
          <p:nvSpPr>
            <p:cNvPr id="13" name="Google Shape;2089;p81">
              <a:extLst>
                <a:ext uri="{FF2B5EF4-FFF2-40B4-BE49-F238E27FC236}">
                  <a16:creationId xmlns:a16="http://schemas.microsoft.com/office/drawing/2014/main" id="{BA65CF28-250C-C8B2-5632-92EB3B93454C}"/>
                </a:ext>
              </a:extLst>
            </p:cNvPr>
            <p:cNvSpPr/>
            <p:nvPr/>
          </p:nvSpPr>
          <p:spPr>
            <a:xfrm>
              <a:off x="1771280" y="4273892"/>
              <a:ext cx="345295" cy="323206"/>
            </a:xfrm>
            <a:custGeom>
              <a:avLst/>
              <a:gdLst/>
              <a:ahLst/>
              <a:cxnLst/>
              <a:rect l="l" t="t" r="r" b="b"/>
              <a:pathLst>
                <a:path w="125" h="117" extrusionOk="0">
                  <a:moveTo>
                    <a:pt x="121" y="44"/>
                  </a:moveTo>
                  <a:cubicBezTo>
                    <a:pt x="120" y="44"/>
                    <a:pt x="120" y="44"/>
                    <a:pt x="120" y="44"/>
                  </a:cubicBezTo>
                  <a:cubicBezTo>
                    <a:pt x="120" y="37"/>
                    <a:pt x="120" y="37"/>
                    <a:pt x="120" y="37"/>
                  </a:cubicBezTo>
                  <a:cubicBezTo>
                    <a:pt x="120" y="23"/>
                    <a:pt x="109" y="12"/>
                    <a:pt x="95" y="12"/>
                  </a:cubicBezTo>
                  <a:cubicBezTo>
                    <a:pt x="93" y="12"/>
                    <a:pt x="91" y="12"/>
                    <a:pt x="89" y="12"/>
                  </a:cubicBezTo>
                  <a:cubicBezTo>
                    <a:pt x="87" y="9"/>
                    <a:pt x="82" y="6"/>
                    <a:pt x="75" y="4"/>
                  </a:cubicBezTo>
                  <a:cubicBezTo>
                    <a:pt x="67" y="1"/>
                    <a:pt x="56" y="0"/>
                    <a:pt x="46" y="0"/>
                  </a:cubicBezTo>
                  <a:cubicBezTo>
                    <a:pt x="34" y="0"/>
                    <a:pt x="23" y="1"/>
                    <a:pt x="15" y="4"/>
                  </a:cubicBezTo>
                  <a:cubicBezTo>
                    <a:pt x="3" y="8"/>
                    <a:pt x="0" y="14"/>
                    <a:pt x="0" y="18"/>
                  </a:cubicBezTo>
                  <a:cubicBezTo>
                    <a:pt x="0" y="18"/>
                    <a:pt x="0" y="99"/>
                    <a:pt x="0" y="99"/>
                  </a:cubicBezTo>
                  <a:cubicBezTo>
                    <a:pt x="0" y="111"/>
                    <a:pt x="23" y="117"/>
                    <a:pt x="46" y="117"/>
                  </a:cubicBezTo>
                  <a:cubicBezTo>
                    <a:pt x="68" y="117"/>
                    <a:pt x="91" y="111"/>
                    <a:pt x="91" y="99"/>
                  </a:cubicBezTo>
                  <a:cubicBezTo>
                    <a:pt x="91" y="95"/>
                    <a:pt x="91" y="95"/>
                    <a:pt x="91" y="95"/>
                  </a:cubicBezTo>
                  <a:cubicBezTo>
                    <a:pt x="92" y="95"/>
                    <a:pt x="94" y="95"/>
                    <a:pt x="95" y="95"/>
                  </a:cubicBezTo>
                  <a:cubicBezTo>
                    <a:pt x="112" y="95"/>
                    <a:pt x="125" y="82"/>
                    <a:pt x="125" y="65"/>
                  </a:cubicBezTo>
                  <a:cubicBezTo>
                    <a:pt x="125" y="47"/>
                    <a:pt x="125" y="47"/>
                    <a:pt x="125" y="47"/>
                  </a:cubicBezTo>
                  <a:cubicBezTo>
                    <a:pt x="125" y="45"/>
                    <a:pt x="123" y="44"/>
                    <a:pt x="121" y="44"/>
                  </a:cubicBezTo>
                  <a:close/>
                  <a:moveTo>
                    <a:pt x="113" y="37"/>
                  </a:moveTo>
                  <a:cubicBezTo>
                    <a:pt x="113" y="44"/>
                    <a:pt x="113" y="44"/>
                    <a:pt x="113" y="44"/>
                  </a:cubicBezTo>
                  <a:cubicBezTo>
                    <a:pt x="106" y="44"/>
                    <a:pt x="106" y="44"/>
                    <a:pt x="106" y="44"/>
                  </a:cubicBezTo>
                  <a:cubicBezTo>
                    <a:pt x="106" y="37"/>
                    <a:pt x="106" y="37"/>
                    <a:pt x="106" y="37"/>
                  </a:cubicBezTo>
                  <a:cubicBezTo>
                    <a:pt x="106" y="31"/>
                    <a:pt x="101" y="26"/>
                    <a:pt x="95" y="26"/>
                  </a:cubicBezTo>
                  <a:cubicBezTo>
                    <a:pt x="89" y="26"/>
                    <a:pt x="84" y="31"/>
                    <a:pt x="84" y="37"/>
                  </a:cubicBezTo>
                  <a:cubicBezTo>
                    <a:pt x="84" y="44"/>
                    <a:pt x="84" y="44"/>
                    <a:pt x="84" y="44"/>
                  </a:cubicBezTo>
                  <a:cubicBezTo>
                    <a:pt x="77" y="44"/>
                    <a:pt x="77" y="44"/>
                    <a:pt x="77" y="44"/>
                  </a:cubicBezTo>
                  <a:cubicBezTo>
                    <a:pt x="77" y="37"/>
                    <a:pt x="77" y="37"/>
                    <a:pt x="77" y="37"/>
                  </a:cubicBezTo>
                  <a:cubicBezTo>
                    <a:pt x="77" y="27"/>
                    <a:pt x="85" y="19"/>
                    <a:pt x="95" y="19"/>
                  </a:cubicBezTo>
                  <a:cubicBezTo>
                    <a:pt x="105" y="19"/>
                    <a:pt x="113" y="27"/>
                    <a:pt x="113" y="37"/>
                  </a:cubicBezTo>
                  <a:close/>
                  <a:moveTo>
                    <a:pt x="98" y="44"/>
                  </a:moveTo>
                  <a:cubicBezTo>
                    <a:pt x="92" y="44"/>
                    <a:pt x="92" y="44"/>
                    <a:pt x="92" y="44"/>
                  </a:cubicBezTo>
                  <a:cubicBezTo>
                    <a:pt x="92" y="37"/>
                    <a:pt x="92" y="37"/>
                    <a:pt x="92" y="37"/>
                  </a:cubicBezTo>
                  <a:cubicBezTo>
                    <a:pt x="92" y="35"/>
                    <a:pt x="93" y="34"/>
                    <a:pt x="95" y="34"/>
                  </a:cubicBezTo>
                  <a:cubicBezTo>
                    <a:pt x="97" y="34"/>
                    <a:pt x="98" y="35"/>
                    <a:pt x="98" y="37"/>
                  </a:cubicBezTo>
                  <a:lnTo>
                    <a:pt x="98" y="44"/>
                  </a:lnTo>
                  <a:close/>
                  <a:moveTo>
                    <a:pt x="15" y="32"/>
                  </a:moveTo>
                  <a:cubicBezTo>
                    <a:pt x="23" y="35"/>
                    <a:pt x="34" y="37"/>
                    <a:pt x="46" y="37"/>
                  </a:cubicBezTo>
                  <a:cubicBezTo>
                    <a:pt x="54" y="37"/>
                    <a:pt x="63" y="36"/>
                    <a:pt x="70" y="34"/>
                  </a:cubicBezTo>
                  <a:cubicBezTo>
                    <a:pt x="70" y="35"/>
                    <a:pt x="70" y="36"/>
                    <a:pt x="70" y="37"/>
                  </a:cubicBezTo>
                  <a:cubicBezTo>
                    <a:pt x="70" y="44"/>
                    <a:pt x="70" y="44"/>
                    <a:pt x="70" y="44"/>
                  </a:cubicBezTo>
                  <a:cubicBezTo>
                    <a:pt x="69" y="44"/>
                    <a:pt x="69" y="44"/>
                    <a:pt x="69" y="44"/>
                  </a:cubicBezTo>
                  <a:cubicBezTo>
                    <a:pt x="67" y="44"/>
                    <a:pt x="65" y="45"/>
                    <a:pt x="65" y="47"/>
                  </a:cubicBezTo>
                  <a:cubicBezTo>
                    <a:pt x="65" y="54"/>
                    <a:pt x="65" y="54"/>
                    <a:pt x="65" y="54"/>
                  </a:cubicBezTo>
                  <a:cubicBezTo>
                    <a:pt x="59" y="55"/>
                    <a:pt x="52" y="56"/>
                    <a:pt x="46" y="56"/>
                  </a:cubicBezTo>
                  <a:cubicBezTo>
                    <a:pt x="35" y="56"/>
                    <a:pt x="25" y="55"/>
                    <a:pt x="17" y="52"/>
                  </a:cubicBezTo>
                  <a:cubicBezTo>
                    <a:pt x="11" y="50"/>
                    <a:pt x="8" y="47"/>
                    <a:pt x="8" y="45"/>
                  </a:cubicBezTo>
                  <a:cubicBezTo>
                    <a:pt x="8" y="29"/>
                    <a:pt x="8" y="29"/>
                    <a:pt x="8" y="29"/>
                  </a:cubicBezTo>
                  <a:cubicBezTo>
                    <a:pt x="10" y="30"/>
                    <a:pt x="12" y="31"/>
                    <a:pt x="15" y="32"/>
                  </a:cubicBezTo>
                  <a:close/>
                  <a:moveTo>
                    <a:pt x="8" y="72"/>
                  </a:moveTo>
                  <a:cubicBezTo>
                    <a:pt x="8" y="55"/>
                    <a:pt x="8" y="55"/>
                    <a:pt x="8" y="55"/>
                  </a:cubicBezTo>
                  <a:cubicBezTo>
                    <a:pt x="16" y="61"/>
                    <a:pt x="31" y="63"/>
                    <a:pt x="46" y="63"/>
                  </a:cubicBezTo>
                  <a:cubicBezTo>
                    <a:pt x="52" y="63"/>
                    <a:pt x="59" y="63"/>
                    <a:pt x="65" y="62"/>
                  </a:cubicBezTo>
                  <a:cubicBezTo>
                    <a:pt x="65" y="65"/>
                    <a:pt x="65" y="65"/>
                    <a:pt x="65" y="65"/>
                  </a:cubicBezTo>
                  <a:cubicBezTo>
                    <a:pt x="65" y="71"/>
                    <a:pt x="66" y="76"/>
                    <a:pt x="69" y="80"/>
                  </a:cubicBezTo>
                  <a:cubicBezTo>
                    <a:pt x="62" y="82"/>
                    <a:pt x="54" y="83"/>
                    <a:pt x="46" y="83"/>
                  </a:cubicBezTo>
                  <a:cubicBezTo>
                    <a:pt x="35" y="83"/>
                    <a:pt x="25" y="82"/>
                    <a:pt x="17" y="79"/>
                  </a:cubicBezTo>
                  <a:cubicBezTo>
                    <a:pt x="11" y="77"/>
                    <a:pt x="8" y="74"/>
                    <a:pt x="8" y="72"/>
                  </a:cubicBezTo>
                  <a:close/>
                  <a:moveTo>
                    <a:pt x="17" y="11"/>
                  </a:moveTo>
                  <a:cubicBezTo>
                    <a:pt x="25" y="8"/>
                    <a:pt x="35" y="7"/>
                    <a:pt x="46" y="7"/>
                  </a:cubicBezTo>
                  <a:cubicBezTo>
                    <a:pt x="56" y="7"/>
                    <a:pt x="65" y="8"/>
                    <a:pt x="73" y="11"/>
                  </a:cubicBezTo>
                  <a:cubicBezTo>
                    <a:pt x="77" y="12"/>
                    <a:pt x="80" y="14"/>
                    <a:pt x="82" y="15"/>
                  </a:cubicBezTo>
                  <a:cubicBezTo>
                    <a:pt x="78" y="18"/>
                    <a:pt x="75" y="21"/>
                    <a:pt x="72" y="26"/>
                  </a:cubicBezTo>
                  <a:cubicBezTo>
                    <a:pt x="65" y="28"/>
                    <a:pt x="56" y="29"/>
                    <a:pt x="46" y="29"/>
                  </a:cubicBezTo>
                  <a:cubicBezTo>
                    <a:pt x="35" y="29"/>
                    <a:pt x="25" y="28"/>
                    <a:pt x="17" y="25"/>
                  </a:cubicBezTo>
                  <a:cubicBezTo>
                    <a:pt x="11" y="23"/>
                    <a:pt x="8" y="20"/>
                    <a:pt x="8" y="18"/>
                  </a:cubicBezTo>
                  <a:cubicBezTo>
                    <a:pt x="8" y="16"/>
                    <a:pt x="11" y="13"/>
                    <a:pt x="17" y="11"/>
                  </a:cubicBezTo>
                  <a:close/>
                  <a:moveTo>
                    <a:pt x="84" y="99"/>
                  </a:moveTo>
                  <a:cubicBezTo>
                    <a:pt x="84" y="101"/>
                    <a:pt x="81" y="104"/>
                    <a:pt x="74" y="106"/>
                  </a:cubicBezTo>
                  <a:cubicBezTo>
                    <a:pt x="66" y="109"/>
                    <a:pt x="56" y="110"/>
                    <a:pt x="46" y="110"/>
                  </a:cubicBezTo>
                  <a:cubicBezTo>
                    <a:pt x="35" y="110"/>
                    <a:pt x="25" y="109"/>
                    <a:pt x="17" y="106"/>
                  </a:cubicBezTo>
                  <a:cubicBezTo>
                    <a:pt x="11" y="104"/>
                    <a:pt x="8" y="101"/>
                    <a:pt x="8" y="99"/>
                  </a:cubicBezTo>
                  <a:cubicBezTo>
                    <a:pt x="8" y="83"/>
                    <a:pt x="8" y="83"/>
                    <a:pt x="8" y="83"/>
                  </a:cubicBezTo>
                  <a:cubicBezTo>
                    <a:pt x="16" y="88"/>
                    <a:pt x="31" y="90"/>
                    <a:pt x="46" y="90"/>
                  </a:cubicBezTo>
                  <a:cubicBezTo>
                    <a:pt x="56" y="90"/>
                    <a:pt x="66" y="89"/>
                    <a:pt x="74" y="87"/>
                  </a:cubicBezTo>
                  <a:cubicBezTo>
                    <a:pt x="77" y="89"/>
                    <a:pt x="80" y="91"/>
                    <a:pt x="84" y="93"/>
                  </a:cubicBezTo>
                  <a:lnTo>
                    <a:pt x="84" y="99"/>
                  </a:lnTo>
                  <a:close/>
                  <a:moveTo>
                    <a:pt x="118" y="65"/>
                  </a:moveTo>
                  <a:cubicBezTo>
                    <a:pt x="118" y="78"/>
                    <a:pt x="107" y="88"/>
                    <a:pt x="95" y="88"/>
                  </a:cubicBezTo>
                  <a:cubicBezTo>
                    <a:pt x="93" y="88"/>
                    <a:pt x="90" y="87"/>
                    <a:pt x="88" y="87"/>
                  </a:cubicBezTo>
                  <a:cubicBezTo>
                    <a:pt x="79" y="84"/>
                    <a:pt x="72" y="75"/>
                    <a:pt x="72" y="65"/>
                  </a:cubicBezTo>
                  <a:cubicBezTo>
                    <a:pt x="72" y="51"/>
                    <a:pt x="72" y="51"/>
                    <a:pt x="72" y="51"/>
                  </a:cubicBezTo>
                  <a:cubicBezTo>
                    <a:pt x="118" y="51"/>
                    <a:pt x="118" y="51"/>
                    <a:pt x="118" y="51"/>
                  </a:cubicBezTo>
                  <a:lnTo>
                    <a:pt x="118" y="65"/>
                  </a:lnTo>
                  <a:close/>
                  <a:moveTo>
                    <a:pt x="118" y="65"/>
                  </a:moveTo>
                  <a:cubicBezTo>
                    <a:pt x="118" y="65"/>
                    <a:pt x="118" y="65"/>
                    <a:pt x="118" y="6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090;p81">
              <a:extLst>
                <a:ext uri="{FF2B5EF4-FFF2-40B4-BE49-F238E27FC236}">
                  <a16:creationId xmlns:a16="http://schemas.microsoft.com/office/drawing/2014/main" id="{72860106-414F-E8D1-45AA-D9A0DEA51E0B}"/>
                </a:ext>
              </a:extLst>
            </p:cNvPr>
            <p:cNvSpPr/>
            <p:nvPr/>
          </p:nvSpPr>
          <p:spPr>
            <a:xfrm>
              <a:off x="2022403" y="4447122"/>
              <a:ext cx="22090" cy="41854"/>
            </a:xfrm>
            <a:custGeom>
              <a:avLst/>
              <a:gdLst/>
              <a:ahLst/>
              <a:cxnLst/>
              <a:rect l="l" t="t" r="r" b="b"/>
              <a:pathLst>
                <a:path w="8" h="15" extrusionOk="0">
                  <a:moveTo>
                    <a:pt x="4" y="15"/>
                  </a:moveTo>
                  <a:cubicBezTo>
                    <a:pt x="6" y="15"/>
                    <a:pt x="8" y="14"/>
                    <a:pt x="8" y="12"/>
                  </a:cubicBezTo>
                  <a:cubicBezTo>
                    <a:pt x="8" y="4"/>
                    <a:pt x="8" y="4"/>
                    <a:pt x="8" y="4"/>
                  </a:cubicBezTo>
                  <a:cubicBezTo>
                    <a:pt x="8" y="2"/>
                    <a:pt x="6" y="0"/>
                    <a:pt x="4" y="0"/>
                  </a:cubicBezTo>
                  <a:cubicBezTo>
                    <a:pt x="2" y="0"/>
                    <a:pt x="0" y="2"/>
                    <a:pt x="0" y="4"/>
                  </a:cubicBezTo>
                  <a:cubicBezTo>
                    <a:pt x="0" y="12"/>
                    <a:pt x="0" y="12"/>
                    <a:pt x="0" y="12"/>
                  </a:cubicBezTo>
                  <a:cubicBezTo>
                    <a:pt x="0" y="14"/>
                    <a:pt x="2" y="15"/>
                    <a:pt x="4" y="15"/>
                  </a:cubicBezTo>
                  <a:close/>
                  <a:moveTo>
                    <a:pt x="4" y="15"/>
                  </a:moveTo>
                  <a:cubicBezTo>
                    <a:pt x="4" y="15"/>
                    <a:pt x="4" y="15"/>
                    <a:pt x="4" y="1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2046;p81">
            <a:extLst>
              <a:ext uri="{FF2B5EF4-FFF2-40B4-BE49-F238E27FC236}">
                <a16:creationId xmlns:a16="http://schemas.microsoft.com/office/drawing/2014/main" id="{619AFDCC-43B7-7622-22C0-3575804DD78B}"/>
              </a:ext>
            </a:extLst>
          </p:cNvPr>
          <p:cNvGrpSpPr/>
          <p:nvPr/>
        </p:nvGrpSpPr>
        <p:grpSpPr>
          <a:xfrm>
            <a:off x="801063" y="3593061"/>
            <a:ext cx="327855" cy="331345"/>
            <a:chOff x="2516511" y="3641431"/>
            <a:chExt cx="327855" cy="331345"/>
          </a:xfrm>
        </p:grpSpPr>
        <p:sp>
          <p:nvSpPr>
            <p:cNvPr id="33" name="Google Shape;2047;p81">
              <a:extLst>
                <a:ext uri="{FF2B5EF4-FFF2-40B4-BE49-F238E27FC236}">
                  <a16:creationId xmlns:a16="http://schemas.microsoft.com/office/drawing/2014/main" id="{6C78E95C-AF6C-0240-CBF8-C94593B47503}"/>
                </a:ext>
              </a:extLst>
            </p:cNvPr>
            <p:cNvSpPr/>
            <p:nvPr/>
          </p:nvSpPr>
          <p:spPr>
            <a:xfrm>
              <a:off x="2516511" y="3641431"/>
              <a:ext cx="327855" cy="331345"/>
            </a:xfrm>
            <a:custGeom>
              <a:avLst/>
              <a:gdLst/>
              <a:ahLst/>
              <a:cxnLst/>
              <a:rect l="l" t="t" r="r" b="b"/>
              <a:pathLst>
                <a:path w="119" h="120" extrusionOk="0">
                  <a:moveTo>
                    <a:pt x="116" y="50"/>
                  </a:moveTo>
                  <a:cubicBezTo>
                    <a:pt x="105" y="49"/>
                    <a:pt x="105" y="49"/>
                    <a:pt x="105" y="49"/>
                  </a:cubicBezTo>
                  <a:cubicBezTo>
                    <a:pt x="104" y="44"/>
                    <a:pt x="103" y="40"/>
                    <a:pt x="100" y="36"/>
                  </a:cubicBezTo>
                  <a:cubicBezTo>
                    <a:pt x="107" y="28"/>
                    <a:pt x="107" y="28"/>
                    <a:pt x="107" y="28"/>
                  </a:cubicBezTo>
                  <a:cubicBezTo>
                    <a:pt x="108" y="26"/>
                    <a:pt x="108" y="24"/>
                    <a:pt x="107" y="23"/>
                  </a:cubicBezTo>
                  <a:cubicBezTo>
                    <a:pt x="97" y="13"/>
                    <a:pt x="97" y="13"/>
                    <a:pt x="97" y="13"/>
                  </a:cubicBezTo>
                  <a:cubicBezTo>
                    <a:pt x="95" y="12"/>
                    <a:pt x="93" y="12"/>
                    <a:pt x="92" y="13"/>
                  </a:cubicBezTo>
                  <a:cubicBezTo>
                    <a:pt x="84" y="19"/>
                    <a:pt x="84" y="19"/>
                    <a:pt x="84" y="19"/>
                  </a:cubicBezTo>
                  <a:cubicBezTo>
                    <a:pt x="80" y="17"/>
                    <a:pt x="75" y="15"/>
                    <a:pt x="71" y="14"/>
                  </a:cubicBezTo>
                  <a:cubicBezTo>
                    <a:pt x="70" y="4"/>
                    <a:pt x="70" y="4"/>
                    <a:pt x="70" y="4"/>
                  </a:cubicBezTo>
                  <a:cubicBezTo>
                    <a:pt x="70" y="2"/>
                    <a:pt x="68" y="0"/>
                    <a:pt x="66" y="0"/>
                  </a:cubicBezTo>
                  <a:cubicBezTo>
                    <a:pt x="52" y="0"/>
                    <a:pt x="52" y="0"/>
                    <a:pt x="52" y="0"/>
                  </a:cubicBezTo>
                  <a:cubicBezTo>
                    <a:pt x="50" y="0"/>
                    <a:pt x="49" y="2"/>
                    <a:pt x="49" y="4"/>
                  </a:cubicBezTo>
                  <a:cubicBezTo>
                    <a:pt x="48" y="14"/>
                    <a:pt x="48" y="14"/>
                    <a:pt x="48" y="14"/>
                  </a:cubicBezTo>
                  <a:cubicBezTo>
                    <a:pt x="43" y="15"/>
                    <a:pt x="39" y="17"/>
                    <a:pt x="35" y="19"/>
                  </a:cubicBezTo>
                  <a:cubicBezTo>
                    <a:pt x="27" y="13"/>
                    <a:pt x="27" y="13"/>
                    <a:pt x="27" y="13"/>
                  </a:cubicBezTo>
                  <a:cubicBezTo>
                    <a:pt x="25" y="12"/>
                    <a:pt x="23" y="12"/>
                    <a:pt x="22" y="13"/>
                  </a:cubicBezTo>
                  <a:cubicBezTo>
                    <a:pt x="12" y="23"/>
                    <a:pt x="12" y="23"/>
                    <a:pt x="12" y="23"/>
                  </a:cubicBezTo>
                  <a:cubicBezTo>
                    <a:pt x="11" y="24"/>
                    <a:pt x="11" y="26"/>
                    <a:pt x="12" y="28"/>
                  </a:cubicBezTo>
                  <a:cubicBezTo>
                    <a:pt x="18" y="36"/>
                    <a:pt x="18" y="36"/>
                    <a:pt x="18" y="36"/>
                  </a:cubicBezTo>
                  <a:cubicBezTo>
                    <a:pt x="16" y="40"/>
                    <a:pt x="14" y="44"/>
                    <a:pt x="13" y="49"/>
                  </a:cubicBezTo>
                  <a:cubicBezTo>
                    <a:pt x="3" y="50"/>
                    <a:pt x="3" y="50"/>
                    <a:pt x="3" y="50"/>
                  </a:cubicBezTo>
                  <a:cubicBezTo>
                    <a:pt x="1" y="50"/>
                    <a:pt x="0" y="51"/>
                    <a:pt x="0" y="53"/>
                  </a:cubicBezTo>
                  <a:cubicBezTo>
                    <a:pt x="0" y="67"/>
                    <a:pt x="0" y="67"/>
                    <a:pt x="0" y="67"/>
                  </a:cubicBezTo>
                  <a:cubicBezTo>
                    <a:pt x="0" y="69"/>
                    <a:pt x="1" y="70"/>
                    <a:pt x="3" y="71"/>
                  </a:cubicBezTo>
                  <a:cubicBezTo>
                    <a:pt x="13" y="72"/>
                    <a:pt x="13" y="72"/>
                    <a:pt x="13" y="72"/>
                  </a:cubicBezTo>
                  <a:cubicBezTo>
                    <a:pt x="14" y="76"/>
                    <a:pt x="16" y="81"/>
                    <a:pt x="18" y="85"/>
                  </a:cubicBezTo>
                  <a:cubicBezTo>
                    <a:pt x="12" y="93"/>
                    <a:pt x="12" y="93"/>
                    <a:pt x="12" y="93"/>
                  </a:cubicBezTo>
                  <a:cubicBezTo>
                    <a:pt x="11" y="94"/>
                    <a:pt x="11" y="96"/>
                    <a:pt x="12" y="97"/>
                  </a:cubicBezTo>
                  <a:cubicBezTo>
                    <a:pt x="22" y="107"/>
                    <a:pt x="22" y="107"/>
                    <a:pt x="22" y="107"/>
                  </a:cubicBezTo>
                  <a:cubicBezTo>
                    <a:pt x="23" y="109"/>
                    <a:pt x="25" y="109"/>
                    <a:pt x="27" y="108"/>
                  </a:cubicBezTo>
                  <a:cubicBezTo>
                    <a:pt x="35" y="101"/>
                    <a:pt x="35" y="101"/>
                    <a:pt x="35" y="101"/>
                  </a:cubicBezTo>
                  <a:cubicBezTo>
                    <a:pt x="39" y="103"/>
                    <a:pt x="43" y="105"/>
                    <a:pt x="48" y="106"/>
                  </a:cubicBezTo>
                  <a:cubicBezTo>
                    <a:pt x="49" y="117"/>
                    <a:pt x="49" y="117"/>
                    <a:pt x="49" y="117"/>
                  </a:cubicBezTo>
                  <a:cubicBezTo>
                    <a:pt x="49" y="119"/>
                    <a:pt x="50" y="120"/>
                    <a:pt x="52" y="120"/>
                  </a:cubicBezTo>
                  <a:cubicBezTo>
                    <a:pt x="66" y="120"/>
                    <a:pt x="66" y="120"/>
                    <a:pt x="66" y="120"/>
                  </a:cubicBezTo>
                  <a:cubicBezTo>
                    <a:pt x="68" y="120"/>
                    <a:pt x="70" y="119"/>
                    <a:pt x="70" y="117"/>
                  </a:cubicBezTo>
                  <a:cubicBezTo>
                    <a:pt x="71" y="106"/>
                    <a:pt x="71" y="106"/>
                    <a:pt x="71" y="106"/>
                  </a:cubicBezTo>
                  <a:cubicBezTo>
                    <a:pt x="75" y="105"/>
                    <a:pt x="80" y="103"/>
                    <a:pt x="84" y="101"/>
                  </a:cubicBezTo>
                  <a:cubicBezTo>
                    <a:pt x="92" y="108"/>
                    <a:pt x="92" y="108"/>
                    <a:pt x="92" y="108"/>
                  </a:cubicBezTo>
                  <a:cubicBezTo>
                    <a:pt x="93" y="109"/>
                    <a:pt x="95" y="109"/>
                    <a:pt x="97" y="107"/>
                  </a:cubicBezTo>
                  <a:cubicBezTo>
                    <a:pt x="107" y="97"/>
                    <a:pt x="107" y="97"/>
                    <a:pt x="107" y="97"/>
                  </a:cubicBezTo>
                  <a:cubicBezTo>
                    <a:pt x="108" y="96"/>
                    <a:pt x="108" y="94"/>
                    <a:pt x="107" y="93"/>
                  </a:cubicBezTo>
                  <a:cubicBezTo>
                    <a:pt x="100" y="85"/>
                    <a:pt x="100" y="85"/>
                    <a:pt x="100" y="85"/>
                  </a:cubicBezTo>
                  <a:cubicBezTo>
                    <a:pt x="103" y="81"/>
                    <a:pt x="104" y="76"/>
                    <a:pt x="105" y="72"/>
                  </a:cubicBezTo>
                  <a:cubicBezTo>
                    <a:pt x="116" y="71"/>
                    <a:pt x="116" y="71"/>
                    <a:pt x="116" y="71"/>
                  </a:cubicBezTo>
                  <a:cubicBezTo>
                    <a:pt x="118" y="70"/>
                    <a:pt x="119" y="69"/>
                    <a:pt x="119" y="67"/>
                  </a:cubicBezTo>
                  <a:cubicBezTo>
                    <a:pt x="119" y="53"/>
                    <a:pt x="119" y="53"/>
                    <a:pt x="119" y="53"/>
                  </a:cubicBezTo>
                  <a:cubicBezTo>
                    <a:pt x="119" y="51"/>
                    <a:pt x="118" y="50"/>
                    <a:pt x="116" y="50"/>
                  </a:cubicBezTo>
                  <a:close/>
                  <a:moveTo>
                    <a:pt x="112" y="64"/>
                  </a:moveTo>
                  <a:cubicBezTo>
                    <a:pt x="102" y="65"/>
                    <a:pt x="102" y="65"/>
                    <a:pt x="102" y="65"/>
                  </a:cubicBezTo>
                  <a:cubicBezTo>
                    <a:pt x="101" y="65"/>
                    <a:pt x="99" y="66"/>
                    <a:pt x="99" y="68"/>
                  </a:cubicBezTo>
                  <a:cubicBezTo>
                    <a:pt x="98" y="73"/>
                    <a:pt x="96" y="78"/>
                    <a:pt x="93" y="83"/>
                  </a:cubicBezTo>
                  <a:cubicBezTo>
                    <a:pt x="92" y="84"/>
                    <a:pt x="92" y="86"/>
                    <a:pt x="93" y="87"/>
                  </a:cubicBezTo>
                  <a:cubicBezTo>
                    <a:pt x="99" y="95"/>
                    <a:pt x="99" y="95"/>
                    <a:pt x="99" y="95"/>
                  </a:cubicBezTo>
                  <a:cubicBezTo>
                    <a:pt x="94" y="100"/>
                    <a:pt x="94" y="100"/>
                    <a:pt x="94" y="100"/>
                  </a:cubicBezTo>
                  <a:cubicBezTo>
                    <a:pt x="86" y="94"/>
                    <a:pt x="86" y="94"/>
                    <a:pt x="86" y="94"/>
                  </a:cubicBezTo>
                  <a:cubicBezTo>
                    <a:pt x="85" y="93"/>
                    <a:pt x="83" y="93"/>
                    <a:pt x="82" y="94"/>
                  </a:cubicBezTo>
                  <a:cubicBezTo>
                    <a:pt x="77" y="97"/>
                    <a:pt x="72" y="99"/>
                    <a:pt x="67" y="100"/>
                  </a:cubicBezTo>
                  <a:cubicBezTo>
                    <a:pt x="66" y="100"/>
                    <a:pt x="64" y="102"/>
                    <a:pt x="64" y="103"/>
                  </a:cubicBezTo>
                  <a:cubicBezTo>
                    <a:pt x="63" y="113"/>
                    <a:pt x="63" y="113"/>
                    <a:pt x="63" y="113"/>
                  </a:cubicBezTo>
                  <a:cubicBezTo>
                    <a:pt x="55" y="113"/>
                    <a:pt x="55" y="113"/>
                    <a:pt x="55" y="113"/>
                  </a:cubicBezTo>
                  <a:cubicBezTo>
                    <a:pt x="54" y="103"/>
                    <a:pt x="54" y="103"/>
                    <a:pt x="54" y="103"/>
                  </a:cubicBezTo>
                  <a:cubicBezTo>
                    <a:pt x="54" y="102"/>
                    <a:pt x="53" y="100"/>
                    <a:pt x="51" y="100"/>
                  </a:cubicBezTo>
                  <a:cubicBezTo>
                    <a:pt x="46" y="99"/>
                    <a:pt x="41" y="97"/>
                    <a:pt x="37" y="94"/>
                  </a:cubicBezTo>
                  <a:cubicBezTo>
                    <a:pt x="35" y="93"/>
                    <a:pt x="34" y="93"/>
                    <a:pt x="32" y="94"/>
                  </a:cubicBezTo>
                  <a:cubicBezTo>
                    <a:pt x="25" y="100"/>
                    <a:pt x="25" y="100"/>
                    <a:pt x="25" y="100"/>
                  </a:cubicBezTo>
                  <a:cubicBezTo>
                    <a:pt x="19" y="95"/>
                    <a:pt x="19" y="95"/>
                    <a:pt x="19" y="95"/>
                  </a:cubicBezTo>
                  <a:cubicBezTo>
                    <a:pt x="25" y="87"/>
                    <a:pt x="25" y="87"/>
                    <a:pt x="25" y="87"/>
                  </a:cubicBezTo>
                  <a:cubicBezTo>
                    <a:pt x="26" y="86"/>
                    <a:pt x="26" y="84"/>
                    <a:pt x="26" y="83"/>
                  </a:cubicBezTo>
                  <a:cubicBezTo>
                    <a:pt x="23" y="78"/>
                    <a:pt x="20" y="73"/>
                    <a:pt x="19" y="68"/>
                  </a:cubicBezTo>
                  <a:cubicBezTo>
                    <a:pt x="19" y="66"/>
                    <a:pt x="18" y="65"/>
                    <a:pt x="16" y="65"/>
                  </a:cubicBezTo>
                  <a:cubicBezTo>
                    <a:pt x="7" y="64"/>
                    <a:pt x="7" y="64"/>
                    <a:pt x="7" y="64"/>
                  </a:cubicBezTo>
                  <a:cubicBezTo>
                    <a:pt x="7" y="56"/>
                    <a:pt x="7" y="56"/>
                    <a:pt x="7" y="56"/>
                  </a:cubicBezTo>
                  <a:cubicBezTo>
                    <a:pt x="16" y="55"/>
                    <a:pt x="16" y="55"/>
                    <a:pt x="16" y="55"/>
                  </a:cubicBezTo>
                  <a:cubicBezTo>
                    <a:pt x="18" y="55"/>
                    <a:pt x="19" y="54"/>
                    <a:pt x="19" y="52"/>
                  </a:cubicBezTo>
                  <a:cubicBezTo>
                    <a:pt x="20" y="47"/>
                    <a:pt x="23" y="42"/>
                    <a:pt x="26" y="37"/>
                  </a:cubicBezTo>
                  <a:cubicBezTo>
                    <a:pt x="26" y="36"/>
                    <a:pt x="26" y="35"/>
                    <a:pt x="25" y="33"/>
                  </a:cubicBezTo>
                  <a:cubicBezTo>
                    <a:pt x="19" y="26"/>
                    <a:pt x="19" y="26"/>
                    <a:pt x="19" y="26"/>
                  </a:cubicBezTo>
                  <a:cubicBezTo>
                    <a:pt x="25" y="20"/>
                    <a:pt x="25" y="20"/>
                    <a:pt x="25" y="20"/>
                  </a:cubicBezTo>
                  <a:cubicBezTo>
                    <a:pt x="32" y="26"/>
                    <a:pt x="32" y="26"/>
                    <a:pt x="32" y="26"/>
                  </a:cubicBezTo>
                  <a:cubicBezTo>
                    <a:pt x="34" y="27"/>
                    <a:pt x="35" y="27"/>
                    <a:pt x="37" y="26"/>
                  </a:cubicBezTo>
                  <a:cubicBezTo>
                    <a:pt x="41" y="23"/>
                    <a:pt x="46" y="21"/>
                    <a:pt x="51" y="20"/>
                  </a:cubicBezTo>
                  <a:cubicBezTo>
                    <a:pt x="53" y="20"/>
                    <a:pt x="54" y="19"/>
                    <a:pt x="54" y="17"/>
                  </a:cubicBezTo>
                  <a:cubicBezTo>
                    <a:pt x="55" y="7"/>
                    <a:pt x="55" y="7"/>
                    <a:pt x="55" y="7"/>
                  </a:cubicBezTo>
                  <a:cubicBezTo>
                    <a:pt x="63" y="7"/>
                    <a:pt x="63" y="7"/>
                    <a:pt x="63" y="7"/>
                  </a:cubicBezTo>
                  <a:cubicBezTo>
                    <a:pt x="64" y="17"/>
                    <a:pt x="64" y="17"/>
                    <a:pt x="64" y="17"/>
                  </a:cubicBezTo>
                  <a:cubicBezTo>
                    <a:pt x="64" y="19"/>
                    <a:pt x="66" y="20"/>
                    <a:pt x="67" y="20"/>
                  </a:cubicBezTo>
                  <a:cubicBezTo>
                    <a:pt x="72" y="21"/>
                    <a:pt x="77" y="23"/>
                    <a:pt x="82" y="26"/>
                  </a:cubicBezTo>
                  <a:cubicBezTo>
                    <a:pt x="83" y="27"/>
                    <a:pt x="85" y="27"/>
                    <a:pt x="86" y="26"/>
                  </a:cubicBezTo>
                  <a:cubicBezTo>
                    <a:pt x="94" y="20"/>
                    <a:pt x="94" y="20"/>
                    <a:pt x="94" y="20"/>
                  </a:cubicBezTo>
                  <a:cubicBezTo>
                    <a:pt x="99" y="26"/>
                    <a:pt x="99" y="26"/>
                    <a:pt x="99" y="26"/>
                  </a:cubicBezTo>
                  <a:cubicBezTo>
                    <a:pt x="93" y="33"/>
                    <a:pt x="93" y="33"/>
                    <a:pt x="93" y="33"/>
                  </a:cubicBezTo>
                  <a:cubicBezTo>
                    <a:pt x="92" y="35"/>
                    <a:pt x="92" y="36"/>
                    <a:pt x="93" y="37"/>
                  </a:cubicBezTo>
                  <a:cubicBezTo>
                    <a:pt x="96" y="42"/>
                    <a:pt x="98" y="47"/>
                    <a:pt x="99" y="52"/>
                  </a:cubicBezTo>
                  <a:cubicBezTo>
                    <a:pt x="99" y="54"/>
                    <a:pt x="101" y="55"/>
                    <a:pt x="102" y="55"/>
                  </a:cubicBezTo>
                  <a:cubicBezTo>
                    <a:pt x="112" y="56"/>
                    <a:pt x="112" y="56"/>
                    <a:pt x="112" y="56"/>
                  </a:cubicBezTo>
                  <a:lnTo>
                    <a:pt x="112" y="64"/>
                  </a:lnTo>
                  <a:close/>
                  <a:moveTo>
                    <a:pt x="112" y="64"/>
                  </a:moveTo>
                  <a:cubicBezTo>
                    <a:pt x="112" y="64"/>
                    <a:pt x="112" y="64"/>
                    <a:pt x="112" y="6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048;p81">
              <a:extLst>
                <a:ext uri="{FF2B5EF4-FFF2-40B4-BE49-F238E27FC236}">
                  <a16:creationId xmlns:a16="http://schemas.microsoft.com/office/drawing/2014/main" id="{C091B56E-C1F6-0DC6-ACF2-F27F4618AB67}"/>
                </a:ext>
              </a:extLst>
            </p:cNvPr>
            <p:cNvSpPr/>
            <p:nvPr/>
          </p:nvSpPr>
          <p:spPr>
            <a:xfrm>
              <a:off x="2593243" y="3762343"/>
              <a:ext cx="83708" cy="88359"/>
            </a:xfrm>
            <a:custGeom>
              <a:avLst/>
              <a:gdLst/>
              <a:ahLst/>
              <a:cxnLst/>
              <a:rect l="l" t="t" r="r" b="b"/>
              <a:pathLst>
                <a:path w="30" h="32" extrusionOk="0">
                  <a:moveTo>
                    <a:pt x="18" y="2"/>
                  </a:moveTo>
                  <a:cubicBezTo>
                    <a:pt x="18" y="1"/>
                    <a:pt x="16" y="0"/>
                    <a:pt x="15" y="0"/>
                  </a:cubicBezTo>
                  <a:cubicBezTo>
                    <a:pt x="13" y="0"/>
                    <a:pt x="12" y="1"/>
                    <a:pt x="11" y="2"/>
                  </a:cubicBezTo>
                  <a:cubicBezTo>
                    <a:pt x="11" y="2"/>
                    <a:pt x="0" y="27"/>
                    <a:pt x="0" y="27"/>
                  </a:cubicBezTo>
                  <a:cubicBezTo>
                    <a:pt x="0" y="29"/>
                    <a:pt x="0" y="31"/>
                    <a:pt x="2" y="32"/>
                  </a:cubicBezTo>
                  <a:cubicBezTo>
                    <a:pt x="3" y="32"/>
                    <a:pt x="3" y="32"/>
                    <a:pt x="4" y="32"/>
                  </a:cubicBezTo>
                  <a:cubicBezTo>
                    <a:pt x="5" y="32"/>
                    <a:pt x="6" y="31"/>
                    <a:pt x="7" y="30"/>
                  </a:cubicBezTo>
                  <a:cubicBezTo>
                    <a:pt x="9" y="26"/>
                    <a:pt x="9" y="26"/>
                    <a:pt x="9" y="26"/>
                  </a:cubicBezTo>
                  <a:cubicBezTo>
                    <a:pt x="21" y="26"/>
                    <a:pt x="21" y="26"/>
                    <a:pt x="21" y="26"/>
                  </a:cubicBezTo>
                  <a:cubicBezTo>
                    <a:pt x="22" y="30"/>
                    <a:pt x="22" y="30"/>
                    <a:pt x="22" y="30"/>
                  </a:cubicBezTo>
                  <a:cubicBezTo>
                    <a:pt x="23" y="31"/>
                    <a:pt x="24" y="32"/>
                    <a:pt x="26" y="32"/>
                  </a:cubicBezTo>
                  <a:cubicBezTo>
                    <a:pt x="26" y="32"/>
                    <a:pt x="27" y="32"/>
                    <a:pt x="27" y="32"/>
                  </a:cubicBezTo>
                  <a:cubicBezTo>
                    <a:pt x="29" y="31"/>
                    <a:pt x="30" y="29"/>
                    <a:pt x="29" y="27"/>
                  </a:cubicBezTo>
                  <a:cubicBezTo>
                    <a:pt x="29" y="27"/>
                    <a:pt x="18" y="2"/>
                    <a:pt x="18" y="2"/>
                  </a:cubicBezTo>
                  <a:close/>
                  <a:moveTo>
                    <a:pt x="11" y="19"/>
                  </a:moveTo>
                  <a:cubicBezTo>
                    <a:pt x="15" y="11"/>
                    <a:pt x="15" y="11"/>
                    <a:pt x="15" y="11"/>
                  </a:cubicBezTo>
                  <a:cubicBezTo>
                    <a:pt x="18" y="19"/>
                    <a:pt x="18" y="19"/>
                    <a:pt x="18" y="19"/>
                  </a:cubicBezTo>
                  <a:lnTo>
                    <a:pt x="11" y="19"/>
                  </a:lnTo>
                  <a:close/>
                  <a:moveTo>
                    <a:pt x="11" y="19"/>
                  </a:moveTo>
                  <a:cubicBezTo>
                    <a:pt x="11" y="19"/>
                    <a:pt x="11" y="19"/>
                    <a:pt x="11" y="1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049;p81">
              <a:extLst>
                <a:ext uri="{FF2B5EF4-FFF2-40B4-BE49-F238E27FC236}">
                  <a16:creationId xmlns:a16="http://schemas.microsoft.com/office/drawing/2014/main" id="{6F4885F3-E064-3A6A-41F6-2FF7CA4430A7}"/>
                </a:ext>
              </a:extLst>
            </p:cNvPr>
            <p:cNvSpPr/>
            <p:nvPr/>
          </p:nvSpPr>
          <p:spPr>
            <a:xfrm>
              <a:off x="2745545" y="3762343"/>
              <a:ext cx="19765" cy="88359"/>
            </a:xfrm>
            <a:custGeom>
              <a:avLst/>
              <a:gdLst/>
              <a:ahLst/>
              <a:cxnLst/>
              <a:rect l="l" t="t" r="r" b="b"/>
              <a:pathLst>
                <a:path w="7" h="32" extrusionOk="0">
                  <a:moveTo>
                    <a:pt x="4" y="0"/>
                  </a:moveTo>
                  <a:cubicBezTo>
                    <a:pt x="2" y="0"/>
                    <a:pt x="0" y="2"/>
                    <a:pt x="0" y="3"/>
                  </a:cubicBezTo>
                  <a:cubicBezTo>
                    <a:pt x="0" y="29"/>
                    <a:pt x="0" y="29"/>
                    <a:pt x="0" y="29"/>
                  </a:cubicBezTo>
                  <a:cubicBezTo>
                    <a:pt x="0" y="30"/>
                    <a:pt x="2" y="32"/>
                    <a:pt x="4" y="32"/>
                  </a:cubicBezTo>
                  <a:cubicBezTo>
                    <a:pt x="6" y="32"/>
                    <a:pt x="7" y="30"/>
                    <a:pt x="7" y="29"/>
                  </a:cubicBezTo>
                  <a:cubicBezTo>
                    <a:pt x="7" y="3"/>
                    <a:pt x="7" y="3"/>
                    <a:pt x="7" y="3"/>
                  </a:cubicBezTo>
                  <a:cubicBezTo>
                    <a:pt x="7" y="2"/>
                    <a:pt x="6" y="0"/>
                    <a:pt x="4" y="0"/>
                  </a:cubicBezTo>
                  <a:close/>
                  <a:moveTo>
                    <a:pt x="4" y="0"/>
                  </a:moveTo>
                  <a:cubicBezTo>
                    <a:pt x="4" y="0"/>
                    <a:pt x="4" y="0"/>
                    <a:pt x="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050;p81">
              <a:extLst>
                <a:ext uri="{FF2B5EF4-FFF2-40B4-BE49-F238E27FC236}">
                  <a16:creationId xmlns:a16="http://schemas.microsoft.com/office/drawing/2014/main" id="{07195335-1659-082A-C5A9-B32032E18791}"/>
                </a:ext>
              </a:extLst>
            </p:cNvPr>
            <p:cNvSpPr/>
            <p:nvPr/>
          </p:nvSpPr>
          <p:spPr>
            <a:xfrm>
              <a:off x="2679276" y="3762343"/>
              <a:ext cx="60456" cy="88359"/>
            </a:xfrm>
            <a:custGeom>
              <a:avLst/>
              <a:gdLst/>
              <a:ahLst/>
              <a:cxnLst/>
              <a:rect l="l" t="t" r="r" b="b"/>
              <a:pathLst>
                <a:path w="22" h="32" extrusionOk="0">
                  <a:moveTo>
                    <a:pt x="11" y="0"/>
                  </a:moveTo>
                  <a:cubicBezTo>
                    <a:pt x="4" y="0"/>
                    <a:pt x="4" y="0"/>
                    <a:pt x="4" y="0"/>
                  </a:cubicBezTo>
                  <a:cubicBezTo>
                    <a:pt x="3" y="0"/>
                    <a:pt x="2" y="0"/>
                    <a:pt x="1" y="1"/>
                  </a:cubicBezTo>
                  <a:cubicBezTo>
                    <a:pt x="1" y="2"/>
                    <a:pt x="0" y="3"/>
                    <a:pt x="0" y="3"/>
                  </a:cubicBezTo>
                  <a:cubicBezTo>
                    <a:pt x="0" y="29"/>
                    <a:pt x="0" y="29"/>
                    <a:pt x="0" y="29"/>
                  </a:cubicBezTo>
                  <a:cubicBezTo>
                    <a:pt x="0" y="30"/>
                    <a:pt x="2" y="32"/>
                    <a:pt x="4" y="32"/>
                  </a:cubicBezTo>
                  <a:cubicBezTo>
                    <a:pt x="6" y="32"/>
                    <a:pt x="7" y="30"/>
                    <a:pt x="7" y="29"/>
                  </a:cubicBezTo>
                  <a:cubicBezTo>
                    <a:pt x="7" y="21"/>
                    <a:pt x="7" y="21"/>
                    <a:pt x="7" y="21"/>
                  </a:cubicBezTo>
                  <a:cubicBezTo>
                    <a:pt x="9" y="21"/>
                    <a:pt x="10" y="21"/>
                    <a:pt x="11" y="21"/>
                  </a:cubicBezTo>
                  <a:cubicBezTo>
                    <a:pt x="17" y="21"/>
                    <a:pt x="22" y="16"/>
                    <a:pt x="22" y="11"/>
                  </a:cubicBezTo>
                  <a:cubicBezTo>
                    <a:pt x="22" y="5"/>
                    <a:pt x="17" y="0"/>
                    <a:pt x="11" y="0"/>
                  </a:cubicBezTo>
                  <a:close/>
                  <a:moveTo>
                    <a:pt x="11" y="14"/>
                  </a:moveTo>
                  <a:cubicBezTo>
                    <a:pt x="10" y="14"/>
                    <a:pt x="9" y="14"/>
                    <a:pt x="7" y="14"/>
                  </a:cubicBezTo>
                  <a:cubicBezTo>
                    <a:pt x="7" y="13"/>
                    <a:pt x="7" y="11"/>
                    <a:pt x="7" y="11"/>
                  </a:cubicBezTo>
                  <a:cubicBezTo>
                    <a:pt x="7" y="10"/>
                    <a:pt x="7" y="8"/>
                    <a:pt x="7" y="7"/>
                  </a:cubicBezTo>
                  <a:cubicBezTo>
                    <a:pt x="11" y="7"/>
                    <a:pt x="11" y="7"/>
                    <a:pt x="11" y="7"/>
                  </a:cubicBezTo>
                  <a:cubicBezTo>
                    <a:pt x="13" y="7"/>
                    <a:pt x="15" y="9"/>
                    <a:pt x="15" y="11"/>
                  </a:cubicBezTo>
                  <a:cubicBezTo>
                    <a:pt x="15" y="12"/>
                    <a:pt x="13" y="14"/>
                    <a:pt x="11" y="14"/>
                  </a:cubicBezTo>
                  <a:close/>
                  <a:moveTo>
                    <a:pt x="11" y="14"/>
                  </a:moveTo>
                  <a:cubicBezTo>
                    <a:pt x="11" y="14"/>
                    <a:pt x="11" y="14"/>
                    <a:pt x="11" y="1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1969;p81">
            <a:extLst>
              <a:ext uri="{FF2B5EF4-FFF2-40B4-BE49-F238E27FC236}">
                <a16:creationId xmlns:a16="http://schemas.microsoft.com/office/drawing/2014/main" id="{B67C1A21-8C82-88FF-12BA-DD8CF315A883}"/>
              </a:ext>
            </a:extLst>
          </p:cNvPr>
          <p:cNvGrpSpPr/>
          <p:nvPr/>
        </p:nvGrpSpPr>
        <p:grpSpPr>
          <a:xfrm>
            <a:off x="4993952" y="2905877"/>
            <a:ext cx="306210" cy="280408"/>
            <a:chOff x="6203138" y="2317215"/>
            <a:chExt cx="372034" cy="329020"/>
          </a:xfrm>
        </p:grpSpPr>
        <p:sp>
          <p:nvSpPr>
            <p:cNvPr id="43" name="Google Shape;1970;p81">
              <a:extLst>
                <a:ext uri="{FF2B5EF4-FFF2-40B4-BE49-F238E27FC236}">
                  <a16:creationId xmlns:a16="http://schemas.microsoft.com/office/drawing/2014/main" id="{24D32759-34A8-09A0-690A-2768BBABBE98}"/>
                </a:ext>
              </a:extLst>
            </p:cNvPr>
            <p:cNvSpPr/>
            <p:nvPr/>
          </p:nvSpPr>
          <p:spPr>
            <a:xfrm>
              <a:off x="6203138" y="2317215"/>
              <a:ext cx="372034" cy="329020"/>
            </a:xfrm>
            <a:custGeom>
              <a:avLst/>
              <a:gdLst/>
              <a:ahLst/>
              <a:cxnLst/>
              <a:rect l="l" t="t" r="r" b="b"/>
              <a:pathLst>
                <a:path w="135" h="119" extrusionOk="0">
                  <a:moveTo>
                    <a:pt x="131" y="0"/>
                  </a:moveTo>
                  <a:cubicBezTo>
                    <a:pt x="3" y="0"/>
                    <a:pt x="3" y="0"/>
                    <a:pt x="3" y="0"/>
                  </a:cubicBezTo>
                  <a:cubicBezTo>
                    <a:pt x="1" y="0"/>
                    <a:pt x="0" y="2"/>
                    <a:pt x="0" y="4"/>
                  </a:cubicBezTo>
                  <a:cubicBezTo>
                    <a:pt x="0" y="115"/>
                    <a:pt x="0" y="115"/>
                    <a:pt x="0" y="115"/>
                  </a:cubicBezTo>
                  <a:cubicBezTo>
                    <a:pt x="0" y="117"/>
                    <a:pt x="1" y="119"/>
                    <a:pt x="3" y="119"/>
                  </a:cubicBezTo>
                  <a:cubicBezTo>
                    <a:pt x="131" y="119"/>
                    <a:pt x="131" y="119"/>
                    <a:pt x="131" y="119"/>
                  </a:cubicBezTo>
                  <a:cubicBezTo>
                    <a:pt x="133" y="119"/>
                    <a:pt x="135" y="117"/>
                    <a:pt x="135" y="115"/>
                  </a:cubicBezTo>
                  <a:cubicBezTo>
                    <a:pt x="135" y="4"/>
                    <a:pt x="135" y="4"/>
                    <a:pt x="135" y="4"/>
                  </a:cubicBezTo>
                  <a:cubicBezTo>
                    <a:pt x="135" y="2"/>
                    <a:pt x="133" y="0"/>
                    <a:pt x="131" y="0"/>
                  </a:cubicBezTo>
                  <a:close/>
                  <a:moveTo>
                    <a:pt x="127" y="111"/>
                  </a:moveTo>
                  <a:cubicBezTo>
                    <a:pt x="7" y="111"/>
                    <a:pt x="7" y="111"/>
                    <a:pt x="7" y="111"/>
                  </a:cubicBezTo>
                  <a:cubicBezTo>
                    <a:pt x="7" y="8"/>
                    <a:pt x="7" y="8"/>
                    <a:pt x="7" y="8"/>
                  </a:cubicBezTo>
                  <a:cubicBezTo>
                    <a:pt x="127" y="8"/>
                    <a:pt x="127" y="8"/>
                    <a:pt x="127" y="8"/>
                  </a:cubicBezTo>
                  <a:lnTo>
                    <a:pt x="127" y="111"/>
                  </a:lnTo>
                  <a:close/>
                  <a:moveTo>
                    <a:pt x="127" y="111"/>
                  </a:moveTo>
                  <a:cubicBezTo>
                    <a:pt x="127" y="111"/>
                    <a:pt x="127" y="111"/>
                    <a:pt x="127" y="1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971;p81">
              <a:extLst>
                <a:ext uri="{FF2B5EF4-FFF2-40B4-BE49-F238E27FC236}">
                  <a16:creationId xmlns:a16="http://schemas.microsoft.com/office/drawing/2014/main" id="{C787429F-9F9D-C11E-3E78-3ADB19B17715}"/>
                </a:ext>
              </a:extLst>
            </p:cNvPr>
            <p:cNvSpPr/>
            <p:nvPr/>
          </p:nvSpPr>
          <p:spPr>
            <a:xfrm>
              <a:off x="6243829" y="2361394"/>
              <a:ext cx="287164" cy="240661"/>
            </a:xfrm>
            <a:custGeom>
              <a:avLst/>
              <a:gdLst/>
              <a:ahLst/>
              <a:cxnLst/>
              <a:rect l="l" t="t" r="r" b="b"/>
              <a:pathLst>
                <a:path w="104" h="87" extrusionOk="0">
                  <a:moveTo>
                    <a:pt x="4" y="87"/>
                  </a:moveTo>
                  <a:cubicBezTo>
                    <a:pt x="23" y="87"/>
                    <a:pt x="23" y="87"/>
                    <a:pt x="23" y="87"/>
                  </a:cubicBezTo>
                  <a:cubicBezTo>
                    <a:pt x="25" y="87"/>
                    <a:pt x="27" y="85"/>
                    <a:pt x="27" y="83"/>
                  </a:cubicBezTo>
                  <a:cubicBezTo>
                    <a:pt x="27" y="79"/>
                    <a:pt x="27" y="79"/>
                    <a:pt x="27" y="79"/>
                  </a:cubicBezTo>
                  <a:cubicBezTo>
                    <a:pt x="35" y="79"/>
                    <a:pt x="35" y="79"/>
                    <a:pt x="35" y="79"/>
                  </a:cubicBezTo>
                  <a:cubicBezTo>
                    <a:pt x="42" y="79"/>
                    <a:pt x="47" y="74"/>
                    <a:pt x="47" y="67"/>
                  </a:cubicBezTo>
                  <a:cubicBezTo>
                    <a:pt x="47" y="58"/>
                    <a:pt x="47" y="58"/>
                    <a:pt x="47" y="58"/>
                  </a:cubicBezTo>
                  <a:cubicBezTo>
                    <a:pt x="47" y="56"/>
                    <a:pt x="48" y="55"/>
                    <a:pt x="50" y="55"/>
                  </a:cubicBezTo>
                  <a:cubicBezTo>
                    <a:pt x="54" y="55"/>
                    <a:pt x="54" y="55"/>
                    <a:pt x="54" y="55"/>
                  </a:cubicBezTo>
                  <a:cubicBezTo>
                    <a:pt x="56" y="55"/>
                    <a:pt x="57" y="56"/>
                    <a:pt x="57" y="58"/>
                  </a:cubicBezTo>
                  <a:cubicBezTo>
                    <a:pt x="57" y="67"/>
                    <a:pt x="57" y="67"/>
                    <a:pt x="57" y="67"/>
                  </a:cubicBezTo>
                  <a:cubicBezTo>
                    <a:pt x="57" y="74"/>
                    <a:pt x="62" y="79"/>
                    <a:pt x="69" y="79"/>
                  </a:cubicBezTo>
                  <a:cubicBezTo>
                    <a:pt x="77" y="79"/>
                    <a:pt x="77" y="79"/>
                    <a:pt x="77" y="79"/>
                  </a:cubicBezTo>
                  <a:cubicBezTo>
                    <a:pt x="77" y="83"/>
                    <a:pt x="77" y="83"/>
                    <a:pt x="77" y="83"/>
                  </a:cubicBezTo>
                  <a:cubicBezTo>
                    <a:pt x="77" y="85"/>
                    <a:pt x="79" y="87"/>
                    <a:pt x="81" y="87"/>
                  </a:cubicBezTo>
                  <a:cubicBezTo>
                    <a:pt x="100" y="87"/>
                    <a:pt x="100" y="87"/>
                    <a:pt x="100" y="87"/>
                  </a:cubicBezTo>
                  <a:cubicBezTo>
                    <a:pt x="102" y="87"/>
                    <a:pt x="104" y="85"/>
                    <a:pt x="104" y="83"/>
                  </a:cubicBezTo>
                  <a:cubicBezTo>
                    <a:pt x="104" y="67"/>
                    <a:pt x="104" y="67"/>
                    <a:pt x="104" y="67"/>
                  </a:cubicBezTo>
                  <a:cubicBezTo>
                    <a:pt x="104" y="65"/>
                    <a:pt x="102" y="63"/>
                    <a:pt x="100" y="63"/>
                  </a:cubicBezTo>
                  <a:cubicBezTo>
                    <a:pt x="81" y="63"/>
                    <a:pt x="81" y="63"/>
                    <a:pt x="81" y="63"/>
                  </a:cubicBezTo>
                  <a:cubicBezTo>
                    <a:pt x="79" y="63"/>
                    <a:pt x="77" y="65"/>
                    <a:pt x="77" y="67"/>
                  </a:cubicBezTo>
                  <a:cubicBezTo>
                    <a:pt x="77" y="71"/>
                    <a:pt x="77" y="71"/>
                    <a:pt x="77" y="71"/>
                  </a:cubicBezTo>
                  <a:cubicBezTo>
                    <a:pt x="69" y="71"/>
                    <a:pt x="69" y="71"/>
                    <a:pt x="69" y="71"/>
                  </a:cubicBezTo>
                  <a:cubicBezTo>
                    <a:pt x="67" y="71"/>
                    <a:pt x="65" y="69"/>
                    <a:pt x="65" y="67"/>
                  </a:cubicBezTo>
                  <a:cubicBezTo>
                    <a:pt x="65" y="58"/>
                    <a:pt x="65" y="58"/>
                    <a:pt x="65" y="58"/>
                  </a:cubicBezTo>
                  <a:cubicBezTo>
                    <a:pt x="65" y="56"/>
                    <a:pt x="64" y="54"/>
                    <a:pt x="64" y="53"/>
                  </a:cubicBezTo>
                  <a:cubicBezTo>
                    <a:pt x="66" y="51"/>
                    <a:pt x="67" y="50"/>
                    <a:pt x="68" y="47"/>
                  </a:cubicBezTo>
                  <a:cubicBezTo>
                    <a:pt x="68" y="47"/>
                    <a:pt x="68" y="47"/>
                    <a:pt x="68" y="47"/>
                  </a:cubicBezTo>
                  <a:cubicBezTo>
                    <a:pt x="77" y="47"/>
                    <a:pt x="77" y="47"/>
                    <a:pt x="77" y="47"/>
                  </a:cubicBezTo>
                  <a:cubicBezTo>
                    <a:pt x="77" y="51"/>
                    <a:pt x="77" y="51"/>
                    <a:pt x="77" y="51"/>
                  </a:cubicBezTo>
                  <a:cubicBezTo>
                    <a:pt x="77" y="53"/>
                    <a:pt x="79" y="55"/>
                    <a:pt x="81" y="55"/>
                  </a:cubicBezTo>
                  <a:cubicBezTo>
                    <a:pt x="100" y="55"/>
                    <a:pt x="100" y="55"/>
                    <a:pt x="100" y="55"/>
                  </a:cubicBezTo>
                  <a:cubicBezTo>
                    <a:pt x="102" y="55"/>
                    <a:pt x="104" y="53"/>
                    <a:pt x="104" y="51"/>
                  </a:cubicBezTo>
                  <a:cubicBezTo>
                    <a:pt x="104" y="35"/>
                    <a:pt x="104" y="35"/>
                    <a:pt x="104" y="35"/>
                  </a:cubicBezTo>
                  <a:cubicBezTo>
                    <a:pt x="104" y="33"/>
                    <a:pt x="102" y="31"/>
                    <a:pt x="100" y="31"/>
                  </a:cubicBezTo>
                  <a:cubicBezTo>
                    <a:pt x="81" y="31"/>
                    <a:pt x="81" y="31"/>
                    <a:pt x="81" y="31"/>
                  </a:cubicBezTo>
                  <a:cubicBezTo>
                    <a:pt x="79" y="31"/>
                    <a:pt x="77" y="33"/>
                    <a:pt x="77" y="35"/>
                  </a:cubicBezTo>
                  <a:cubicBezTo>
                    <a:pt x="77" y="39"/>
                    <a:pt x="77" y="39"/>
                    <a:pt x="77" y="39"/>
                  </a:cubicBezTo>
                  <a:cubicBezTo>
                    <a:pt x="68" y="39"/>
                    <a:pt x="68" y="39"/>
                    <a:pt x="68" y="39"/>
                  </a:cubicBezTo>
                  <a:cubicBezTo>
                    <a:pt x="68" y="39"/>
                    <a:pt x="68" y="39"/>
                    <a:pt x="68" y="39"/>
                  </a:cubicBezTo>
                  <a:cubicBezTo>
                    <a:pt x="67" y="37"/>
                    <a:pt x="66" y="35"/>
                    <a:pt x="64" y="34"/>
                  </a:cubicBezTo>
                  <a:cubicBezTo>
                    <a:pt x="64" y="32"/>
                    <a:pt x="65" y="31"/>
                    <a:pt x="65" y="29"/>
                  </a:cubicBezTo>
                  <a:cubicBezTo>
                    <a:pt x="65" y="20"/>
                    <a:pt x="65" y="20"/>
                    <a:pt x="65" y="20"/>
                  </a:cubicBezTo>
                  <a:cubicBezTo>
                    <a:pt x="65" y="17"/>
                    <a:pt x="67" y="16"/>
                    <a:pt x="69" y="16"/>
                  </a:cubicBezTo>
                  <a:cubicBezTo>
                    <a:pt x="77" y="16"/>
                    <a:pt x="77" y="16"/>
                    <a:pt x="77" y="16"/>
                  </a:cubicBezTo>
                  <a:cubicBezTo>
                    <a:pt x="77" y="20"/>
                    <a:pt x="77" y="20"/>
                    <a:pt x="77" y="20"/>
                  </a:cubicBezTo>
                  <a:cubicBezTo>
                    <a:pt x="77" y="22"/>
                    <a:pt x="79" y="24"/>
                    <a:pt x="81" y="24"/>
                  </a:cubicBezTo>
                  <a:cubicBezTo>
                    <a:pt x="100" y="24"/>
                    <a:pt x="100" y="24"/>
                    <a:pt x="100" y="24"/>
                  </a:cubicBezTo>
                  <a:cubicBezTo>
                    <a:pt x="102" y="24"/>
                    <a:pt x="104" y="22"/>
                    <a:pt x="104" y="20"/>
                  </a:cubicBezTo>
                  <a:cubicBezTo>
                    <a:pt x="104" y="4"/>
                    <a:pt x="104" y="4"/>
                    <a:pt x="104" y="4"/>
                  </a:cubicBezTo>
                  <a:cubicBezTo>
                    <a:pt x="104" y="2"/>
                    <a:pt x="102" y="0"/>
                    <a:pt x="100" y="0"/>
                  </a:cubicBezTo>
                  <a:cubicBezTo>
                    <a:pt x="81" y="0"/>
                    <a:pt x="81" y="0"/>
                    <a:pt x="81" y="0"/>
                  </a:cubicBezTo>
                  <a:cubicBezTo>
                    <a:pt x="79" y="0"/>
                    <a:pt x="77" y="2"/>
                    <a:pt x="77" y="4"/>
                  </a:cubicBezTo>
                  <a:cubicBezTo>
                    <a:pt x="77" y="8"/>
                    <a:pt x="77" y="8"/>
                    <a:pt x="77" y="8"/>
                  </a:cubicBezTo>
                  <a:cubicBezTo>
                    <a:pt x="69" y="8"/>
                    <a:pt x="69" y="8"/>
                    <a:pt x="69" y="8"/>
                  </a:cubicBezTo>
                  <a:cubicBezTo>
                    <a:pt x="62" y="8"/>
                    <a:pt x="57" y="13"/>
                    <a:pt x="57" y="20"/>
                  </a:cubicBezTo>
                  <a:cubicBezTo>
                    <a:pt x="57" y="29"/>
                    <a:pt x="57" y="29"/>
                    <a:pt x="57" y="29"/>
                  </a:cubicBezTo>
                  <a:cubicBezTo>
                    <a:pt x="57" y="30"/>
                    <a:pt x="56" y="31"/>
                    <a:pt x="54" y="31"/>
                  </a:cubicBezTo>
                  <a:cubicBezTo>
                    <a:pt x="50" y="31"/>
                    <a:pt x="50" y="31"/>
                    <a:pt x="50" y="31"/>
                  </a:cubicBezTo>
                  <a:cubicBezTo>
                    <a:pt x="48" y="31"/>
                    <a:pt x="47" y="30"/>
                    <a:pt x="47" y="29"/>
                  </a:cubicBezTo>
                  <a:cubicBezTo>
                    <a:pt x="47" y="20"/>
                    <a:pt x="47" y="20"/>
                    <a:pt x="47" y="20"/>
                  </a:cubicBezTo>
                  <a:cubicBezTo>
                    <a:pt x="47" y="13"/>
                    <a:pt x="42" y="8"/>
                    <a:pt x="35" y="8"/>
                  </a:cubicBezTo>
                  <a:cubicBezTo>
                    <a:pt x="27" y="8"/>
                    <a:pt x="27" y="8"/>
                    <a:pt x="27" y="8"/>
                  </a:cubicBezTo>
                  <a:cubicBezTo>
                    <a:pt x="27" y="4"/>
                    <a:pt x="27" y="4"/>
                    <a:pt x="27" y="4"/>
                  </a:cubicBezTo>
                  <a:cubicBezTo>
                    <a:pt x="27" y="2"/>
                    <a:pt x="25" y="0"/>
                    <a:pt x="23" y="0"/>
                  </a:cubicBezTo>
                  <a:cubicBezTo>
                    <a:pt x="4" y="0"/>
                    <a:pt x="4" y="0"/>
                    <a:pt x="4" y="0"/>
                  </a:cubicBezTo>
                  <a:cubicBezTo>
                    <a:pt x="2" y="0"/>
                    <a:pt x="0" y="2"/>
                    <a:pt x="0" y="4"/>
                  </a:cubicBezTo>
                  <a:cubicBezTo>
                    <a:pt x="0" y="20"/>
                    <a:pt x="0" y="20"/>
                    <a:pt x="0" y="20"/>
                  </a:cubicBezTo>
                  <a:cubicBezTo>
                    <a:pt x="0" y="22"/>
                    <a:pt x="2" y="24"/>
                    <a:pt x="4" y="24"/>
                  </a:cubicBezTo>
                  <a:cubicBezTo>
                    <a:pt x="23" y="24"/>
                    <a:pt x="23" y="24"/>
                    <a:pt x="23" y="24"/>
                  </a:cubicBezTo>
                  <a:cubicBezTo>
                    <a:pt x="25" y="24"/>
                    <a:pt x="27" y="22"/>
                    <a:pt x="27" y="20"/>
                  </a:cubicBezTo>
                  <a:cubicBezTo>
                    <a:pt x="27" y="16"/>
                    <a:pt x="27" y="16"/>
                    <a:pt x="27" y="16"/>
                  </a:cubicBezTo>
                  <a:cubicBezTo>
                    <a:pt x="35" y="16"/>
                    <a:pt x="35" y="16"/>
                    <a:pt x="35" y="16"/>
                  </a:cubicBezTo>
                  <a:cubicBezTo>
                    <a:pt x="38" y="16"/>
                    <a:pt x="39" y="17"/>
                    <a:pt x="39" y="20"/>
                  </a:cubicBezTo>
                  <a:cubicBezTo>
                    <a:pt x="39" y="29"/>
                    <a:pt x="39" y="29"/>
                    <a:pt x="39" y="29"/>
                  </a:cubicBezTo>
                  <a:cubicBezTo>
                    <a:pt x="39" y="31"/>
                    <a:pt x="40" y="32"/>
                    <a:pt x="41" y="34"/>
                  </a:cubicBezTo>
                  <a:cubicBezTo>
                    <a:pt x="39" y="35"/>
                    <a:pt x="37" y="37"/>
                    <a:pt x="36" y="39"/>
                  </a:cubicBezTo>
                  <a:cubicBezTo>
                    <a:pt x="36" y="39"/>
                    <a:pt x="36" y="39"/>
                    <a:pt x="36" y="39"/>
                  </a:cubicBezTo>
                  <a:cubicBezTo>
                    <a:pt x="27" y="39"/>
                    <a:pt x="27" y="39"/>
                    <a:pt x="27" y="39"/>
                  </a:cubicBezTo>
                  <a:cubicBezTo>
                    <a:pt x="27" y="35"/>
                    <a:pt x="27" y="35"/>
                    <a:pt x="27" y="35"/>
                  </a:cubicBezTo>
                  <a:cubicBezTo>
                    <a:pt x="27" y="33"/>
                    <a:pt x="25" y="31"/>
                    <a:pt x="23" y="31"/>
                  </a:cubicBezTo>
                  <a:cubicBezTo>
                    <a:pt x="4" y="31"/>
                    <a:pt x="4" y="31"/>
                    <a:pt x="4" y="31"/>
                  </a:cubicBezTo>
                  <a:cubicBezTo>
                    <a:pt x="2" y="31"/>
                    <a:pt x="0" y="33"/>
                    <a:pt x="0" y="35"/>
                  </a:cubicBezTo>
                  <a:cubicBezTo>
                    <a:pt x="0" y="51"/>
                    <a:pt x="0" y="51"/>
                    <a:pt x="0" y="51"/>
                  </a:cubicBezTo>
                  <a:cubicBezTo>
                    <a:pt x="0" y="53"/>
                    <a:pt x="2" y="55"/>
                    <a:pt x="4" y="55"/>
                  </a:cubicBezTo>
                  <a:cubicBezTo>
                    <a:pt x="23" y="55"/>
                    <a:pt x="23" y="55"/>
                    <a:pt x="23" y="55"/>
                  </a:cubicBezTo>
                  <a:cubicBezTo>
                    <a:pt x="25" y="55"/>
                    <a:pt x="27" y="53"/>
                    <a:pt x="27" y="51"/>
                  </a:cubicBezTo>
                  <a:cubicBezTo>
                    <a:pt x="27" y="47"/>
                    <a:pt x="27" y="47"/>
                    <a:pt x="27" y="47"/>
                  </a:cubicBezTo>
                  <a:cubicBezTo>
                    <a:pt x="36" y="47"/>
                    <a:pt x="36" y="47"/>
                    <a:pt x="36" y="47"/>
                  </a:cubicBezTo>
                  <a:cubicBezTo>
                    <a:pt x="36" y="47"/>
                    <a:pt x="36" y="47"/>
                    <a:pt x="36" y="47"/>
                  </a:cubicBezTo>
                  <a:cubicBezTo>
                    <a:pt x="37" y="50"/>
                    <a:pt x="39" y="51"/>
                    <a:pt x="41" y="53"/>
                  </a:cubicBezTo>
                  <a:cubicBezTo>
                    <a:pt x="40" y="54"/>
                    <a:pt x="39" y="56"/>
                    <a:pt x="39" y="58"/>
                  </a:cubicBezTo>
                  <a:cubicBezTo>
                    <a:pt x="39" y="67"/>
                    <a:pt x="39" y="67"/>
                    <a:pt x="39" y="67"/>
                  </a:cubicBezTo>
                  <a:cubicBezTo>
                    <a:pt x="39" y="69"/>
                    <a:pt x="38" y="71"/>
                    <a:pt x="35" y="71"/>
                  </a:cubicBezTo>
                  <a:cubicBezTo>
                    <a:pt x="27" y="71"/>
                    <a:pt x="27" y="71"/>
                    <a:pt x="27" y="71"/>
                  </a:cubicBezTo>
                  <a:cubicBezTo>
                    <a:pt x="27" y="67"/>
                    <a:pt x="27" y="67"/>
                    <a:pt x="27" y="67"/>
                  </a:cubicBezTo>
                  <a:cubicBezTo>
                    <a:pt x="27" y="65"/>
                    <a:pt x="25" y="63"/>
                    <a:pt x="23" y="63"/>
                  </a:cubicBezTo>
                  <a:cubicBezTo>
                    <a:pt x="4" y="63"/>
                    <a:pt x="4" y="63"/>
                    <a:pt x="4" y="63"/>
                  </a:cubicBezTo>
                  <a:cubicBezTo>
                    <a:pt x="2" y="63"/>
                    <a:pt x="0" y="65"/>
                    <a:pt x="0" y="67"/>
                  </a:cubicBezTo>
                  <a:cubicBezTo>
                    <a:pt x="0" y="83"/>
                    <a:pt x="0" y="83"/>
                    <a:pt x="0" y="83"/>
                  </a:cubicBezTo>
                  <a:cubicBezTo>
                    <a:pt x="0" y="85"/>
                    <a:pt x="2" y="87"/>
                    <a:pt x="4" y="87"/>
                  </a:cubicBezTo>
                  <a:close/>
                  <a:moveTo>
                    <a:pt x="85" y="71"/>
                  </a:moveTo>
                  <a:cubicBezTo>
                    <a:pt x="96" y="71"/>
                    <a:pt x="96" y="71"/>
                    <a:pt x="96" y="71"/>
                  </a:cubicBezTo>
                  <a:cubicBezTo>
                    <a:pt x="96" y="79"/>
                    <a:pt x="96" y="79"/>
                    <a:pt x="96" y="79"/>
                  </a:cubicBezTo>
                  <a:cubicBezTo>
                    <a:pt x="85" y="79"/>
                    <a:pt x="85" y="79"/>
                    <a:pt x="85" y="79"/>
                  </a:cubicBezTo>
                  <a:lnTo>
                    <a:pt x="85" y="71"/>
                  </a:lnTo>
                  <a:close/>
                  <a:moveTo>
                    <a:pt x="85" y="39"/>
                  </a:moveTo>
                  <a:cubicBezTo>
                    <a:pt x="96" y="39"/>
                    <a:pt x="96" y="39"/>
                    <a:pt x="96" y="39"/>
                  </a:cubicBezTo>
                  <a:cubicBezTo>
                    <a:pt x="96" y="47"/>
                    <a:pt x="96" y="47"/>
                    <a:pt x="96" y="47"/>
                  </a:cubicBezTo>
                  <a:cubicBezTo>
                    <a:pt x="85" y="47"/>
                    <a:pt x="85" y="47"/>
                    <a:pt x="85" y="47"/>
                  </a:cubicBezTo>
                  <a:lnTo>
                    <a:pt x="85" y="39"/>
                  </a:lnTo>
                  <a:close/>
                  <a:moveTo>
                    <a:pt x="85" y="8"/>
                  </a:moveTo>
                  <a:cubicBezTo>
                    <a:pt x="96" y="8"/>
                    <a:pt x="96" y="8"/>
                    <a:pt x="96" y="8"/>
                  </a:cubicBezTo>
                  <a:cubicBezTo>
                    <a:pt x="96" y="16"/>
                    <a:pt x="96" y="16"/>
                    <a:pt x="96" y="16"/>
                  </a:cubicBezTo>
                  <a:cubicBezTo>
                    <a:pt x="85" y="16"/>
                    <a:pt x="85" y="16"/>
                    <a:pt x="85" y="16"/>
                  </a:cubicBezTo>
                  <a:lnTo>
                    <a:pt x="85" y="8"/>
                  </a:lnTo>
                  <a:close/>
                  <a:moveTo>
                    <a:pt x="19" y="16"/>
                  </a:moveTo>
                  <a:cubicBezTo>
                    <a:pt x="8" y="16"/>
                    <a:pt x="8" y="16"/>
                    <a:pt x="8" y="16"/>
                  </a:cubicBezTo>
                  <a:cubicBezTo>
                    <a:pt x="8" y="8"/>
                    <a:pt x="8" y="8"/>
                    <a:pt x="8" y="8"/>
                  </a:cubicBezTo>
                  <a:cubicBezTo>
                    <a:pt x="19" y="8"/>
                    <a:pt x="19" y="8"/>
                    <a:pt x="19" y="8"/>
                  </a:cubicBezTo>
                  <a:lnTo>
                    <a:pt x="19" y="16"/>
                  </a:lnTo>
                  <a:close/>
                  <a:moveTo>
                    <a:pt x="19" y="47"/>
                  </a:moveTo>
                  <a:cubicBezTo>
                    <a:pt x="8" y="47"/>
                    <a:pt x="8" y="47"/>
                    <a:pt x="8" y="47"/>
                  </a:cubicBezTo>
                  <a:cubicBezTo>
                    <a:pt x="8" y="39"/>
                    <a:pt x="8" y="39"/>
                    <a:pt x="8" y="39"/>
                  </a:cubicBezTo>
                  <a:cubicBezTo>
                    <a:pt x="19" y="39"/>
                    <a:pt x="19" y="39"/>
                    <a:pt x="19" y="39"/>
                  </a:cubicBezTo>
                  <a:lnTo>
                    <a:pt x="19" y="47"/>
                  </a:lnTo>
                  <a:close/>
                  <a:moveTo>
                    <a:pt x="57" y="39"/>
                  </a:moveTo>
                  <a:cubicBezTo>
                    <a:pt x="59" y="39"/>
                    <a:pt x="61" y="41"/>
                    <a:pt x="61" y="43"/>
                  </a:cubicBezTo>
                  <a:cubicBezTo>
                    <a:pt x="61" y="46"/>
                    <a:pt x="59" y="47"/>
                    <a:pt x="57" y="47"/>
                  </a:cubicBezTo>
                  <a:cubicBezTo>
                    <a:pt x="48" y="47"/>
                    <a:pt x="48" y="47"/>
                    <a:pt x="48" y="47"/>
                  </a:cubicBezTo>
                  <a:cubicBezTo>
                    <a:pt x="45" y="47"/>
                    <a:pt x="44" y="46"/>
                    <a:pt x="44" y="43"/>
                  </a:cubicBezTo>
                  <a:cubicBezTo>
                    <a:pt x="44" y="41"/>
                    <a:pt x="45" y="39"/>
                    <a:pt x="48" y="39"/>
                  </a:cubicBezTo>
                  <a:lnTo>
                    <a:pt x="57" y="39"/>
                  </a:lnTo>
                  <a:close/>
                  <a:moveTo>
                    <a:pt x="8" y="71"/>
                  </a:moveTo>
                  <a:cubicBezTo>
                    <a:pt x="19" y="71"/>
                    <a:pt x="19" y="71"/>
                    <a:pt x="19" y="71"/>
                  </a:cubicBezTo>
                  <a:cubicBezTo>
                    <a:pt x="19" y="79"/>
                    <a:pt x="19" y="79"/>
                    <a:pt x="19" y="79"/>
                  </a:cubicBezTo>
                  <a:cubicBezTo>
                    <a:pt x="8" y="79"/>
                    <a:pt x="8" y="79"/>
                    <a:pt x="8" y="79"/>
                  </a:cubicBezTo>
                  <a:lnTo>
                    <a:pt x="8" y="71"/>
                  </a:lnTo>
                  <a:close/>
                  <a:moveTo>
                    <a:pt x="8" y="71"/>
                  </a:moveTo>
                  <a:cubicBezTo>
                    <a:pt x="8" y="71"/>
                    <a:pt x="8" y="71"/>
                    <a:pt x="8" y="7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 name="Google Shape;1426;p55">
            <a:extLst>
              <a:ext uri="{FF2B5EF4-FFF2-40B4-BE49-F238E27FC236}">
                <a16:creationId xmlns:a16="http://schemas.microsoft.com/office/drawing/2014/main" id="{386FE94A-B9ED-34AB-BC9C-733BC89158FE}"/>
              </a:ext>
            </a:extLst>
          </p:cNvPr>
          <p:cNvSpPr txBox="1">
            <a:spLocks/>
          </p:cNvSpPr>
          <p:nvPr/>
        </p:nvSpPr>
        <p:spPr>
          <a:xfrm>
            <a:off x="1283505" y="3547749"/>
            <a:ext cx="2679340"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IN" dirty="0" err="1"/>
              <a:t>BlockCypher</a:t>
            </a:r>
            <a:r>
              <a:rPr lang="en-IN" dirty="0"/>
              <a:t> API</a:t>
            </a:r>
            <a:endParaRPr lang="en-US" dirty="0"/>
          </a:p>
        </p:txBody>
      </p:sp>
      <p:grpSp>
        <p:nvGrpSpPr>
          <p:cNvPr id="50" name="Google Shape;2027;p81">
            <a:extLst>
              <a:ext uri="{FF2B5EF4-FFF2-40B4-BE49-F238E27FC236}">
                <a16:creationId xmlns:a16="http://schemas.microsoft.com/office/drawing/2014/main" id="{71A5EED7-C82A-D6D6-357A-88ABA2A14A9D}"/>
              </a:ext>
            </a:extLst>
          </p:cNvPr>
          <p:cNvGrpSpPr/>
          <p:nvPr/>
        </p:nvGrpSpPr>
        <p:grpSpPr>
          <a:xfrm>
            <a:off x="801063" y="1943655"/>
            <a:ext cx="339481" cy="311580"/>
            <a:chOff x="7761031" y="2961302"/>
            <a:chExt cx="339481" cy="311580"/>
          </a:xfrm>
        </p:grpSpPr>
        <p:sp>
          <p:nvSpPr>
            <p:cNvPr id="51" name="Google Shape;2028;p81">
              <a:extLst>
                <a:ext uri="{FF2B5EF4-FFF2-40B4-BE49-F238E27FC236}">
                  <a16:creationId xmlns:a16="http://schemas.microsoft.com/office/drawing/2014/main" id="{C0DCB473-31D9-BF53-03D4-1FE2611D7462}"/>
                </a:ext>
              </a:extLst>
            </p:cNvPr>
            <p:cNvSpPr/>
            <p:nvPr/>
          </p:nvSpPr>
          <p:spPr>
            <a:xfrm>
              <a:off x="7761031" y="2961302"/>
              <a:ext cx="339481" cy="311580"/>
            </a:xfrm>
            <a:custGeom>
              <a:avLst/>
              <a:gdLst/>
              <a:ahLst/>
              <a:cxnLst/>
              <a:rect l="l" t="t" r="r" b="b"/>
              <a:pathLst>
                <a:path w="123" h="113" extrusionOk="0">
                  <a:moveTo>
                    <a:pt x="112" y="0"/>
                  </a:moveTo>
                  <a:cubicBezTo>
                    <a:pt x="10" y="0"/>
                    <a:pt x="10" y="0"/>
                    <a:pt x="10" y="0"/>
                  </a:cubicBezTo>
                  <a:cubicBezTo>
                    <a:pt x="5" y="0"/>
                    <a:pt x="0" y="5"/>
                    <a:pt x="0" y="10"/>
                  </a:cubicBezTo>
                  <a:cubicBezTo>
                    <a:pt x="0" y="103"/>
                    <a:pt x="0" y="103"/>
                    <a:pt x="0" y="103"/>
                  </a:cubicBezTo>
                  <a:cubicBezTo>
                    <a:pt x="0" y="109"/>
                    <a:pt x="5" y="113"/>
                    <a:pt x="10" y="113"/>
                  </a:cubicBezTo>
                  <a:cubicBezTo>
                    <a:pt x="112" y="113"/>
                    <a:pt x="112" y="113"/>
                    <a:pt x="112" y="113"/>
                  </a:cubicBezTo>
                  <a:cubicBezTo>
                    <a:pt x="118" y="113"/>
                    <a:pt x="123" y="109"/>
                    <a:pt x="123" y="103"/>
                  </a:cubicBezTo>
                  <a:cubicBezTo>
                    <a:pt x="123" y="10"/>
                    <a:pt x="123" y="10"/>
                    <a:pt x="123" y="10"/>
                  </a:cubicBezTo>
                  <a:cubicBezTo>
                    <a:pt x="123" y="5"/>
                    <a:pt x="118" y="0"/>
                    <a:pt x="112" y="0"/>
                  </a:cubicBezTo>
                  <a:close/>
                  <a:moveTo>
                    <a:pt x="116" y="103"/>
                  </a:moveTo>
                  <a:cubicBezTo>
                    <a:pt x="116" y="105"/>
                    <a:pt x="114" y="106"/>
                    <a:pt x="112" y="106"/>
                  </a:cubicBezTo>
                  <a:cubicBezTo>
                    <a:pt x="10" y="106"/>
                    <a:pt x="10" y="106"/>
                    <a:pt x="10" y="106"/>
                  </a:cubicBezTo>
                  <a:cubicBezTo>
                    <a:pt x="9" y="106"/>
                    <a:pt x="7" y="105"/>
                    <a:pt x="7" y="103"/>
                  </a:cubicBezTo>
                  <a:cubicBezTo>
                    <a:pt x="7" y="36"/>
                    <a:pt x="7" y="36"/>
                    <a:pt x="7" y="36"/>
                  </a:cubicBezTo>
                  <a:cubicBezTo>
                    <a:pt x="116" y="36"/>
                    <a:pt x="116" y="36"/>
                    <a:pt x="116" y="36"/>
                  </a:cubicBezTo>
                  <a:lnTo>
                    <a:pt x="116" y="103"/>
                  </a:lnTo>
                  <a:close/>
                  <a:moveTo>
                    <a:pt x="116" y="29"/>
                  </a:moveTo>
                  <a:cubicBezTo>
                    <a:pt x="7" y="29"/>
                    <a:pt x="7" y="29"/>
                    <a:pt x="7" y="29"/>
                  </a:cubicBezTo>
                  <a:cubicBezTo>
                    <a:pt x="7" y="10"/>
                    <a:pt x="7" y="10"/>
                    <a:pt x="7" y="10"/>
                  </a:cubicBezTo>
                  <a:cubicBezTo>
                    <a:pt x="7" y="9"/>
                    <a:pt x="9" y="7"/>
                    <a:pt x="10" y="7"/>
                  </a:cubicBezTo>
                  <a:cubicBezTo>
                    <a:pt x="112" y="7"/>
                    <a:pt x="112" y="7"/>
                    <a:pt x="112" y="7"/>
                  </a:cubicBezTo>
                  <a:cubicBezTo>
                    <a:pt x="114" y="7"/>
                    <a:pt x="116" y="9"/>
                    <a:pt x="116" y="10"/>
                  </a:cubicBezTo>
                  <a:lnTo>
                    <a:pt x="116" y="29"/>
                  </a:lnTo>
                  <a:close/>
                  <a:moveTo>
                    <a:pt x="116" y="29"/>
                  </a:moveTo>
                  <a:cubicBezTo>
                    <a:pt x="116" y="29"/>
                    <a:pt x="116" y="29"/>
                    <a:pt x="116" y="2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029;p81">
              <a:extLst>
                <a:ext uri="{FF2B5EF4-FFF2-40B4-BE49-F238E27FC236}">
                  <a16:creationId xmlns:a16="http://schemas.microsoft.com/office/drawing/2014/main" id="{2DEA802E-81FF-1D9B-8FE7-6783DCCF8F7D}"/>
                </a:ext>
              </a:extLst>
            </p:cNvPr>
            <p:cNvSpPr/>
            <p:nvPr/>
          </p:nvSpPr>
          <p:spPr>
            <a:xfrm>
              <a:off x="7901706" y="3079889"/>
              <a:ext cx="58130" cy="69757"/>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7"/>
                    <a:pt x="10" y="7"/>
                  </a:cubicBezTo>
                  <a:cubicBezTo>
                    <a:pt x="12" y="7"/>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030;p81">
              <a:extLst>
                <a:ext uri="{FF2B5EF4-FFF2-40B4-BE49-F238E27FC236}">
                  <a16:creationId xmlns:a16="http://schemas.microsoft.com/office/drawing/2014/main" id="{6BD4AA1F-1F3B-554E-1FB5-2ECCB400CA71}"/>
                </a:ext>
              </a:extLst>
            </p:cNvPr>
            <p:cNvSpPr/>
            <p:nvPr/>
          </p:nvSpPr>
          <p:spPr>
            <a:xfrm>
              <a:off x="7800560" y="3079889"/>
              <a:ext cx="32553" cy="69757"/>
            </a:xfrm>
            <a:custGeom>
              <a:avLst/>
              <a:gdLst/>
              <a:ahLst/>
              <a:cxnLst/>
              <a:rect l="l" t="t" r="r" b="b"/>
              <a:pathLst>
                <a:path w="12" h="25" extrusionOk="0">
                  <a:moveTo>
                    <a:pt x="4" y="7"/>
                  </a:moveTo>
                  <a:cubicBezTo>
                    <a:pt x="4" y="7"/>
                    <a:pt x="4" y="7"/>
                    <a:pt x="4" y="7"/>
                  </a:cubicBezTo>
                  <a:cubicBezTo>
                    <a:pt x="4" y="21"/>
                    <a:pt x="4" y="21"/>
                    <a:pt x="4" y="21"/>
                  </a:cubicBezTo>
                  <a:cubicBezTo>
                    <a:pt x="4" y="23"/>
                    <a:pt x="6" y="25"/>
                    <a:pt x="8" y="25"/>
                  </a:cubicBezTo>
                  <a:cubicBezTo>
                    <a:pt x="10" y="25"/>
                    <a:pt x="12" y="23"/>
                    <a:pt x="12" y="21"/>
                  </a:cubicBezTo>
                  <a:cubicBezTo>
                    <a:pt x="12" y="4"/>
                    <a:pt x="12" y="4"/>
                    <a:pt x="12" y="4"/>
                  </a:cubicBezTo>
                  <a:cubicBezTo>
                    <a:pt x="12" y="2"/>
                    <a:pt x="10" y="0"/>
                    <a:pt x="8" y="0"/>
                  </a:cubicBezTo>
                  <a:cubicBezTo>
                    <a:pt x="8" y="0"/>
                    <a:pt x="8" y="0"/>
                    <a:pt x="8" y="0"/>
                  </a:cubicBezTo>
                  <a:cubicBezTo>
                    <a:pt x="8" y="0"/>
                    <a:pt x="8" y="0"/>
                    <a:pt x="8" y="0"/>
                  </a:cubicBezTo>
                  <a:cubicBezTo>
                    <a:pt x="4" y="0"/>
                    <a:pt x="4" y="0"/>
                    <a:pt x="4" y="0"/>
                  </a:cubicBezTo>
                  <a:cubicBezTo>
                    <a:pt x="2" y="0"/>
                    <a:pt x="0" y="2"/>
                    <a:pt x="0" y="4"/>
                  </a:cubicBezTo>
                  <a:cubicBezTo>
                    <a:pt x="0" y="6"/>
                    <a:pt x="2" y="7"/>
                    <a:pt x="4" y="7"/>
                  </a:cubicBezTo>
                  <a:close/>
                  <a:moveTo>
                    <a:pt x="4" y="7"/>
                  </a:moveTo>
                  <a:cubicBezTo>
                    <a:pt x="4" y="7"/>
                    <a:pt x="4" y="7"/>
                    <a:pt x="4"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031;p81">
              <a:extLst>
                <a:ext uri="{FF2B5EF4-FFF2-40B4-BE49-F238E27FC236}">
                  <a16:creationId xmlns:a16="http://schemas.microsoft.com/office/drawing/2014/main" id="{3D480FC6-1688-A542-A097-9B0FE5AC3A65}"/>
                </a:ext>
              </a:extLst>
            </p:cNvPr>
            <p:cNvSpPr/>
            <p:nvPr/>
          </p:nvSpPr>
          <p:spPr>
            <a:xfrm>
              <a:off x="7800560" y="3165922"/>
              <a:ext cx="60456" cy="68595"/>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8" y="11"/>
                  </a:moveTo>
                  <a:cubicBezTo>
                    <a:pt x="8" y="9"/>
                    <a:pt x="9" y="8"/>
                    <a:pt x="11" y="8"/>
                  </a:cubicBezTo>
                  <a:cubicBezTo>
                    <a:pt x="13" y="8"/>
                    <a:pt x="15" y="9"/>
                    <a:pt x="15" y="11"/>
                  </a:cubicBezTo>
                  <a:cubicBezTo>
                    <a:pt x="15" y="14"/>
                    <a:pt x="15" y="14"/>
                    <a:pt x="15" y="14"/>
                  </a:cubicBezTo>
                  <a:cubicBezTo>
                    <a:pt x="15" y="16"/>
                    <a:pt x="13" y="18"/>
                    <a:pt x="11" y="18"/>
                  </a:cubicBezTo>
                  <a:cubicBezTo>
                    <a:pt x="9" y="18"/>
                    <a:pt x="8" y="16"/>
                    <a:pt x="8" y="14"/>
                  </a:cubicBezTo>
                  <a:lnTo>
                    <a:pt x="8" y="11"/>
                  </a:lnTo>
                  <a:close/>
                  <a:moveTo>
                    <a:pt x="8" y="11"/>
                  </a:moveTo>
                  <a:cubicBezTo>
                    <a:pt x="8" y="11"/>
                    <a:pt x="8" y="11"/>
                    <a:pt x="8"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032;p81">
              <a:extLst>
                <a:ext uri="{FF2B5EF4-FFF2-40B4-BE49-F238E27FC236}">
                  <a16:creationId xmlns:a16="http://schemas.microsoft.com/office/drawing/2014/main" id="{E2425FB6-2FB6-123C-B22E-3EBCF9BCD4A8}"/>
                </a:ext>
              </a:extLst>
            </p:cNvPr>
            <p:cNvSpPr/>
            <p:nvPr/>
          </p:nvSpPr>
          <p:spPr>
            <a:xfrm>
              <a:off x="7901706" y="3165922"/>
              <a:ext cx="58130" cy="68595"/>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8"/>
                    <a:pt x="10" y="8"/>
                  </a:cubicBezTo>
                  <a:cubicBezTo>
                    <a:pt x="12" y="8"/>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033;p81">
              <a:extLst>
                <a:ext uri="{FF2B5EF4-FFF2-40B4-BE49-F238E27FC236}">
                  <a16:creationId xmlns:a16="http://schemas.microsoft.com/office/drawing/2014/main" id="{987376B1-404A-0E27-EFDA-7B87C4055FEB}"/>
                </a:ext>
              </a:extLst>
            </p:cNvPr>
            <p:cNvSpPr/>
            <p:nvPr/>
          </p:nvSpPr>
          <p:spPr>
            <a:xfrm>
              <a:off x="7863340" y="3165922"/>
              <a:ext cx="30228" cy="68595"/>
            </a:xfrm>
            <a:custGeom>
              <a:avLst/>
              <a:gdLst/>
              <a:ahLst/>
              <a:cxnLst/>
              <a:rect l="l" t="t" r="r" b="b"/>
              <a:pathLst>
                <a:path w="11" h="25" extrusionOk="0">
                  <a:moveTo>
                    <a:pt x="7" y="0"/>
                  </a:moveTo>
                  <a:cubicBezTo>
                    <a:pt x="7" y="0"/>
                    <a:pt x="7" y="0"/>
                    <a:pt x="7" y="0"/>
                  </a:cubicBezTo>
                  <a:cubicBezTo>
                    <a:pt x="7" y="0"/>
                    <a:pt x="7" y="0"/>
                    <a:pt x="7" y="0"/>
                  </a:cubicBezTo>
                  <a:cubicBezTo>
                    <a:pt x="3" y="0"/>
                    <a:pt x="3" y="0"/>
                    <a:pt x="3" y="0"/>
                  </a:cubicBezTo>
                  <a:cubicBezTo>
                    <a:pt x="1" y="0"/>
                    <a:pt x="0" y="2"/>
                    <a:pt x="0" y="4"/>
                  </a:cubicBezTo>
                  <a:cubicBezTo>
                    <a:pt x="0" y="6"/>
                    <a:pt x="1" y="8"/>
                    <a:pt x="3" y="8"/>
                  </a:cubicBezTo>
                  <a:cubicBezTo>
                    <a:pt x="4" y="8"/>
                    <a:pt x="4" y="8"/>
                    <a:pt x="4" y="8"/>
                  </a:cubicBezTo>
                  <a:cubicBezTo>
                    <a:pt x="4" y="22"/>
                    <a:pt x="4" y="22"/>
                    <a:pt x="4" y="22"/>
                  </a:cubicBezTo>
                  <a:cubicBezTo>
                    <a:pt x="4" y="23"/>
                    <a:pt x="5" y="25"/>
                    <a:pt x="7" y="25"/>
                  </a:cubicBezTo>
                  <a:cubicBezTo>
                    <a:pt x="9" y="25"/>
                    <a:pt x="11" y="23"/>
                    <a:pt x="11" y="22"/>
                  </a:cubicBezTo>
                  <a:cubicBezTo>
                    <a:pt x="11" y="4"/>
                    <a:pt x="11" y="4"/>
                    <a:pt x="11" y="4"/>
                  </a:cubicBezTo>
                  <a:cubicBezTo>
                    <a:pt x="11" y="2"/>
                    <a:pt x="9" y="0"/>
                    <a:pt x="7" y="0"/>
                  </a:cubicBezTo>
                  <a:close/>
                  <a:moveTo>
                    <a:pt x="7" y="0"/>
                  </a:moveTo>
                  <a:cubicBezTo>
                    <a:pt x="7" y="0"/>
                    <a:pt x="7"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034;p81">
              <a:extLst>
                <a:ext uri="{FF2B5EF4-FFF2-40B4-BE49-F238E27FC236}">
                  <a16:creationId xmlns:a16="http://schemas.microsoft.com/office/drawing/2014/main" id="{A1F98F92-7965-F5B6-6B3C-8ABA95C6F040}"/>
                </a:ext>
              </a:extLst>
            </p:cNvPr>
            <p:cNvSpPr/>
            <p:nvPr/>
          </p:nvSpPr>
          <p:spPr>
            <a:xfrm>
              <a:off x="7963325" y="3165922"/>
              <a:ext cx="30228" cy="68595"/>
            </a:xfrm>
            <a:custGeom>
              <a:avLst/>
              <a:gdLst/>
              <a:ahLst/>
              <a:cxnLst/>
              <a:rect l="l" t="t" r="r" b="b"/>
              <a:pathLst>
                <a:path w="11" h="25" extrusionOk="0">
                  <a:moveTo>
                    <a:pt x="3" y="8"/>
                  </a:moveTo>
                  <a:cubicBezTo>
                    <a:pt x="4" y="8"/>
                    <a:pt x="4" y="8"/>
                    <a:pt x="4" y="8"/>
                  </a:cubicBezTo>
                  <a:cubicBezTo>
                    <a:pt x="4" y="22"/>
                    <a:pt x="4" y="22"/>
                    <a:pt x="4" y="22"/>
                  </a:cubicBezTo>
                  <a:cubicBezTo>
                    <a:pt x="4" y="23"/>
                    <a:pt x="6" y="25"/>
                    <a:pt x="8" y="25"/>
                  </a:cubicBezTo>
                  <a:cubicBezTo>
                    <a:pt x="10" y="25"/>
                    <a:pt x="11" y="23"/>
                    <a:pt x="11" y="22"/>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8"/>
                    <a:pt x="3" y="8"/>
                  </a:cubicBezTo>
                  <a:close/>
                  <a:moveTo>
                    <a:pt x="3" y="8"/>
                  </a:moveTo>
                  <a:cubicBezTo>
                    <a:pt x="3" y="8"/>
                    <a:pt x="3" y="8"/>
                    <a:pt x="3" y="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035;p81">
              <a:extLst>
                <a:ext uri="{FF2B5EF4-FFF2-40B4-BE49-F238E27FC236}">
                  <a16:creationId xmlns:a16="http://schemas.microsoft.com/office/drawing/2014/main" id="{74B05FAB-A15C-9980-4343-0CEDDB2C7853}"/>
                </a:ext>
              </a:extLst>
            </p:cNvPr>
            <p:cNvSpPr/>
            <p:nvPr/>
          </p:nvSpPr>
          <p:spPr>
            <a:xfrm>
              <a:off x="8001690" y="3165922"/>
              <a:ext cx="58130" cy="68595"/>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8"/>
                    <a:pt x="11" y="8"/>
                  </a:cubicBezTo>
                  <a:cubicBezTo>
                    <a:pt x="13" y="8"/>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036;p81">
              <a:extLst>
                <a:ext uri="{FF2B5EF4-FFF2-40B4-BE49-F238E27FC236}">
                  <a16:creationId xmlns:a16="http://schemas.microsoft.com/office/drawing/2014/main" id="{2DB0E88A-862D-CAB8-5CFA-D027489E5768}"/>
                </a:ext>
              </a:extLst>
            </p:cNvPr>
            <p:cNvSpPr/>
            <p:nvPr/>
          </p:nvSpPr>
          <p:spPr>
            <a:xfrm>
              <a:off x="7835438" y="3079889"/>
              <a:ext cx="61619" cy="69757"/>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5" y="9"/>
                    <a:pt x="15" y="11"/>
                  </a:cubicBezTo>
                  <a:cubicBezTo>
                    <a:pt x="15" y="14"/>
                    <a:pt x="15" y="14"/>
                    <a:pt x="15" y="14"/>
                  </a:cubicBezTo>
                  <a:cubicBezTo>
                    <a:pt x="15"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037;p81">
              <a:extLst>
                <a:ext uri="{FF2B5EF4-FFF2-40B4-BE49-F238E27FC236}">
                  <a16:creationId xmlns:a16="http://schemas.microsoft.com/office/drawing/2014/main" id="{BF715689-1DEB-B08E-ECCA-2A476A97BAFA}"/>
                </a:ext>
              </a:extLst>
            </p:cNvPr>
            <p:cNvSpPr/>
            <p:nvPr/>
          </p:nvSpPr>
          <p:spPr>
            <a:xfrm>
              <a:off x="7963325" y="3079889"/>
              <a:ext cx="30228" cy="69757"/>
            </a:xfrm>
            <a:custGeom>
              <a:avLst/>
              <a:gdLst/>
              <a:ahLst/>
              <a:cxnLst/>
              <a:rect l="l" t="t" r="r" b="b"/>
              <a:pathLst>
                <a:path w="11" h="25" extrusionOk="0">
                  <a:moveTo>
                    <a:pt x="3" y="7"/>
                  </a:moveTo>
                  <a:cubicBezTo>
                    <a:pt x="4" y="7"/>
                    <a:pt x="4" y="7"/>
                    <a:pt x="4" y="7"/>
                  </a:cubicBezTo>
                  <a:cubicBezTo>
                    <a:pt x="4" y="21"/>
                    <a:pt x="4" y="21"/>
                    <a:pt x="4" y="21"/>
                  </a:cubicBezTo>
                  <a:cubicBezTo>
                    <a:pt x="4" y="23"/>
                    <a:pt x="6" y="25"/>
                    <a:pt x="8" y="25"/>
                  </a:cubicBezTo>
                  <a:cubicBezTo>
                    <a:pt x="10" y="25"/>
                    <a:pt x="11" y="23"/>
                    <a:pt x="11" y="21"/>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7"/>
                    <a:pt x="3" y="7"/>
                  </a:cubicBezTo>
                  <a:close/>
                  <a:moveTo>
                    <a:pt x="3" y="7"/>
                  </a:moveTo>
                  <a:cubicBezTo>
                    <a:pt x="3" y="7"/>
                    <a:pt x="3" y="7"/>
                    <a:pt x="3"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038;p81">
              <a:extLst>
                <a:ext uri="{FF2B5EF4-FFF2-40B4-BE49-F238E27FC236}">
                  <a16:creationId xmlns:a16="http://schemas.microsoft.com/office/drawing/2014/main" id="{7063AFFF-A4F7-5650-41E9-35C1DAB17D23}"/>
                </a:ext>
              </a:extLst>
            </p:cNvPr>
            <p:cNvSpPr/>
            <p:nvPr/>
          </p:nvSpPr>
          <p:spPr>
            <a:xfrm>
              <a:off x="8001690" y="3079889"/>
              <a:ext cx="58130" cy="69757"/>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039;p81">
              <a:extLst>
                <a:ext uri="{FF2B5EF4-FFF2-40B4-BE49-F238E27FC236}">
                  <a16:creationId xmlns:a16="http://schemas.microsoft.com/office/drawing/2014/main" id="{8817A21C-B639-9EC9-1155-D2F375A8AC2F}"/>
                </a:ext>
              </a:extLst>
            </p:cNvPr>
            <p:cNvSpPr/>
            <p:nvPr/>
          </p:nvSpPr>
          <p:spPr>
            <a:xfrm>
              <a:off x="795983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040;p81">
              <a:extLst>
                <a:ext uri="{FF2B5EF4-FFF2-40B4-BE49-F238E27FC236}">
                  <a16:creationId xmlns:a16="http://schemas.microsoft.com/office/drawing/2014/main" id="{6CC38CCF-2F40-B36D-3B5E-C277E6239B9B}"/>
                </a:ext>
              </a:extLst>
            </p:cNvPr>
            <p:cNvSpPr/>
            <p:nvPr/>
          </p:nvSpPr>
          <p:spPr>
            <a:xfrm>
              <a:off x="8001690" y="3003157"/>
              <a:ext cx="18602"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2041;p81">
              <a:extLst>
                <a:ext uri="{FF2B5EF4-FFF2-40B4-BE49-F238E27FC236}">
                  <a16:creationId xmlns:a16="http://schemas.microsoft.com/office/drawing/2014/main" id="{B6D034E2-5B5D-4EED-D06B-A29ED2E60EE7}"/>
                </a:ext>
              </a:extLst>
            </p:cNvPr>
            <p:cNvSpPr/>
            <p:nvPr/>
          </p:nvSpPr>
          <p:spPr>
            <a:xfrm>
              <a:off x="804005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 name="Rectangle 4">
            <a:extLst>
              <a:ext uri="{FF2B5EF4-FFF2-40B4-BE49-F238E27FC236}">
                <a16:creationId xmlns:a16="http://schemas.microsoft.com/office/drawing/2014/main" id="{0FE96194-7573-A8C3-8ED2-D90F5C42470A}"/>
              </a:ext>
            </a:extLst>
          </p:cNvPr>
          <p:cNvSpPr>
            <a:spLocks noGrp="1" noChangeArrowheads="1"/>
          </p:cNvSpPr>
          <p:nvPr>
            <p:ph type="subTitle" idx="3"/>
          </p:nvPr>
        </p:nvSpPr>
        <p:spPr bwMode="auto">
          <a:xfrm>
            <a:off x="5333654" y="1917243"/>
            <a:ext cx="356650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Traffickers receive payments and store proceeds in cryptocurrencies.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Use of privacy-enhancing tools to hide funds: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i="0" u="none" strike="noStrike" cap="none" normalizeH="0" baseline="0" dirty="0">
                <a:ln>
                  <a:noFill/>
                </a:ln>
                <a:solidFill>
                  <a:schemeClr val="tx1"/>
                </a:solidFill>
                <a:effectLst/>
                <a:latin typeface="Arial" panose="020B0604020202020204" pitchFamily="34" charset="0"/>
              </a:rPr>
              <a:t>Mixers</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        Tumblers</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        Cross-chain bridges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Arial" panose="020B0604020202020204" pitchFamily="34" charset="0"/>
              </a:rPr>
              <a:t>These services obfuscate the trail, making tracing difficult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78"/>
          <p:cNvSpPr txBox="1">
            <a:spLocks noGrp="1"/>
          </p:cNvSpPr>
          <p:nvPr>
            <p:ph type="title"/>
          </p:nvPr>
        </p:nvSpPr>
        <p:spPr>
          <a:xfrm>
            <a:off x="1926157" y="1049904"/>
            <a:ext cx="5370300" cy="90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Conclusion &amp; Future Scope</a:t>
            </a:r>
            <a:endParaRPr sz="2800" dirty="0"/>
          </a:p>
        </p:txBody>
      </p:sp>
      <p:sp>
        <p:nvSpPr>
          <p:cNvPr id="1819" name="Google Shape;1819;p78"/>
          <p:cNvSpPr txBox="1">
            <a:spLocks noGrp="1"/>
          </p:cNvSpPr>
          <p:nvPr>
            <p:ph type="subTitle" idx="1"/>
          </p:nvPr>
        </p:nvSpPr>
        <p:spPr>
          <a:xfrm>
            <a:off x="1115121" y="2114629"/>
            <a:ext cx="7404605" cy="17878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dirty="0"/>
              <a:t>This project presents a focused and practical solution to assist Drug Law Enforcement Agencies in tracing cryptocurrency transactions linked to drug trafficking. By enabling detailed tracking of wallet addresses, detecting anonymization tactics, and linking transactions to real-world identities, the system strengthens the fight against digital drug trade. The intuitive interface and automated reporting further enhance investigative efficiency and accuracy.</a:t>
            </a:r>
            <a:endParaRPr dirty="0"/>
          </a:p>
        </p:txBody>
      </p:sp>
      <p:grpSp>
        <p:nvGrpSpPr>
          <p:cNvPr id="1820" name="Google Shape;1820;p78"/>
          <p:cNvGrpSpPr/>
          <p:nvPr/>
        </p:nvGrpSpPr>
        <p:grpSpPr>
          <a:xfrm>
            <a:off x="-502268" y="-486721"/>
            <a:ext cx="2471175" cy="2747975"/>
            <a:chOff x="7398357" y="-662077"/>
            <a:chExt cx="2471175" cy="2747975"/>
          </a:xfrm>
        </p:grpSpPr>
        <p:sp>
          <p:nvSpPr>
            <p:cNvPr id="1821" name="Google Shape;1821;p78"/>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8"/>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8"/>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8"/>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8"/>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78"/>
          <p:cNvGrpSpPr/>
          <p:nvPr/>
        </p:nvGrpSpPr>
        <p:grpSpPr>
          <a:xfrm>
            <a:off x="7598602" y="3"/>
            <a:ext cx="1664331" cy="1664331"/>
            <a:chOff x="3901550" y="2223725"/>
            <a:chExt cx="1557050" cy="1557050"/>
          </a:xfrm>
        </p:grpSpPr>
        <p:sp>
          <p:nvSpPr>
            <p:cNvPr id="1827" name="Google Shape;1827;p78"/>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8"/>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8"/>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8"/>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8"/>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726</Words>
  <Application>Microsoft Office PowerPoint</Application>
  <PresentationFormat>On-screen Show (16:9)</PresentationFormat>
  <Paragraphs>64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Roboto</vt:lpstr>
      <vt:lpstr>Bebas Neue</vt:lpstr>
      <vt:lpstr>Arial</vt:lpstr>
      <vt:lpstr>Poppins Medium</vt:lpstr>
      <vt:lpstr>Poppins SemiBold</vt:lpstr>
      <vt:lpstr>Calibri</vt:lpstr>
      <vt:lpstr>Topology - Master of Science in Mathematics by Slidesgo</vt:lpstr>
      <vt:lpstr>Topic    : Software solution to identify        the end receiver of a cryptocurrency transaction. Domain  : Cyber Security  Team ID  : T165 Team name  : team name (filled in forms) Team members :Pradeep:2303A51821                                           Mukhesh:2303A51813                                           Shivamani:2303A51806                                           Israel:2303A51825                                           Karan :2303A51816      </vt:lpstr>
      <vt:lpstr>Objective</vt:lpstr>
      <vt:lpstr>Problem Statement</vt:lpstr>
      <vt:lpstr>Existing system</vt:lpstr>
      <vt:lpstr>Proposed system</vt:lpstr>
      <vt:lpstr>Workflow</vt:lpstr>
      <vt:lpstr>System Architecture </vt:lpstr>
      <vt:lpstr>Conclusion &amp;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Shashank Jakku</dc:creator>
  <cp:lastModifiedBy>pradeepmedaboina93@gmail.com</cp:lastModifiedBy>
  <cp:revision>3</cp:revision>
  <dcterms:modified xsi:type="dcterms:W3CDTF">2025-04-04T16:43:56Z</dcterms:modified>
</cp:coreProperties>
</file>