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5" r:id="rId6"/>
    <p:sldId id="266" r:id="rId7"/>
    <p:sldId id="267" r:id="rId8"/>
    <p:sldId id="16140624" r:id="rId9"/>
    <p:sldId id="268" r:id="rId10"/>
    <p:sldId id="16140623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Future salary prediction</a:t>
            </a:r>
            <a:endParaRPr lang="en-IN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Vajinapalli Abhinav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SR University - CSE AIML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GB" sz="2800" dirty="0"/>
              <a:t>Scikit-learn Documentation </a:t>
            </a:r>
            <a:endParaRPr lang="en-US" altLang="en-GB" sz="2800" dirty="0"/>
          </a:p>
          <a:p>
            <a:pPr marL="305435" indent="-305435"/>
            <a:r>
              <a:rPr lang="en-US" altLang="en-GB" sz="2800" dirty="0"/>
              <a:t>Kaggle Datasets </a:t>
            </a:r>
            <a:endParaRPr lang="en-US" altLang="en-GB" sz="2800" dirty="0"/>
          </a:p>
          <a:p>
            <a:pPr marL="305435" indent="-305435"/>
            <a:r>
              <a:rPr lang="en-US" altLang="en-GB" sz="2800" dirty="0"/>
              <a:t>Python Official Docs</a:t>
            </a:r>
            <a:endParaRPr lang="en-US" altLang="en-GB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 panose="020B0604020202020204"/>
                <a:ea typeface="+mn-lt"/>
                <a:cs typeface="+mn-lt"/>
              </a:rPr>
              <a:t>(Technology Used) 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Scope(</a:t>
            </a:r>
            <a:r>
              <a:rPr lang="en-US" sz="2000" b="1" dirty="0" err="1">
                <a:latin typeface="Arial" panose="020B0604020202020204"/>
                <a:ea typeface="+mn-lt"/>
                <a:cs typeface="Arial" panose="020B0604020202020204"/>
              </a:rPr>
              <a:t>Optonal</a:t>
            </a: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)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3673" y="1753887"/>
            <a:ext cx="11029615" cy="4673324"/>
          </a:xfrm>
        </p:spPr>
        <p:txBody>
          <a:bodyPr>
            <a:normAutofit/>
          </a:bodyPr>
          <a:lstStyle/>
          <a:p>
            <a:r>
              <a:rPr lang="en-US" altLang="en-GB" sz="2500" b="1" dirty="0">
                <a:latin typeface="Times New Roman" panose="02020603050405020304" charset="0"/>
                <a:cs typeface="Times New Roman" panose="02020603050405020304" charset="0"/>
              </a:rPr>
              <a:t>Predicting employee salary</a:t>
            </a:r>
            <a:r>
              <a:rPr lang="en-IN" altLang="en-US" sz="25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2500" b="1" dirty="0">
                <a:latin typeface="Times New Roman" panose="02020603050405020304" charset="0"/>
                <a:cs typeface="Times New Roman" panose="02020603050405020304" charset="0"/>
              </a:rPr>
              <a:t>is extremely useful in HR budgeting and forecasting</a:t>
            </a:r>
            <a:r>
              <a:rPr lang="en-IN" altLang="en-US" sz="2500" b="1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500" b="1" dirty="0">
                <a:latin typeface="Times New Roman" panose="02020603050405020304" charset="0"/>
                <a:cs typeface="Times New Roman" panose="02020603050405020304" charset="0"/>
              </a:rPr>
              <a:t>The goal is to project an employee's future 5-year income based on aspects of present income, experience, education, job level, etc.</a:t>
            </a:r>
            <a:endParaRPr lang="en-US" altLang="en-GB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500" b="1" dirty="0">
                <a:latin typeface="Times New Roman" panose="02020603050405020304" charset="0"/>
                <a:cs typeface="Times New Roman" panose="02020603050405020304" charset="0"/>
              </a:rPr>
              <a:t>This helps organizations to understand likely financial burdens.</a:t>
            </a:r>
            <a:endParaRPr lang="en-US" altLang="en-GB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500" b="1" dirty="0">
                <a:latin typeface="Times New Roman" panose="02020603050405020304" charset="0"/>
                <a:cs typeface="Times New Roman" panose="02020603050405020304" charset="0"/>
              </a:rPr>
              <a:t>Salary forecasting in real-time assists in career development planning of an employee.</a:t>
            </a:r>
            <a:endParaRPr lang="en-US" altLang="en-GB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500" b="1" dirty="0">
                <a:latin typeface="Times New Roman" panose="02020603050405020304" charset="0"/>
                <a:cs typeface="Times New Roman" panose="02020603050405020304" charset="0"/>
              </a:rPr>
              <a:t>Manual projections are employed in conventional methods; ML provides precision and automation.</a:t>
            </a:r>
            <a:endParaRPr lang="en-US" altLang="en-GB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/>
            <a:endParaRPr lang="en-IN" altLang="en-US" sz="25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System requirements:</a:t>
            </a:r>
            <a:endParaRPr lang="en-IN" sz="2800" b="1" dirty="0">
              <a:solidFill>
                <a:srgbClr val="0F0F0F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IN" sz="2305" b="1" dirty="0">
                <a:solidFill>
                  <a:srgbClr val="0F0F0F"/>
                </a:solidFill>
              </a:rPr>
              <a:t>Laptop</a:t>
            </a:r>
            <a:endParaRPr lang="en-IN" sz="2305" b="1" dirty="0">
              <a:solidFill>
                <a:srgbClr val="0F0F0F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en-GB" sz="2140" b="1" dirty="0">
                <a:solidFill>
                  <a:srgbClr val="0F0F0F"/>
                </a:solidFill>
              </a:rPr>
              <a:t>Google Colab / Jupyter Notebook  </a:t>
            </a:r>
            <a:endParaRPr lang="en-US" altLang="en-GB" sz="2140" b="1" dirty="0">
              <a:solidFill>
                <a:srgbClr val="0F0F0F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en-GB" sz="2305" b="1" dirty="0">
                <a:solidFill>
                  <a:srgbClr val="0F0F0F"/>
                </a:solidFill>
              </a:rPr>
              <a:t>Python 3 </a:t>
            </a:r>
            <a:endParaRPr lang="en-US" altLang="en-GB" sz="2305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Library required to build the model:</a:t>
            </a:r>
            <a:endParaRPr lang="en-IN" sz="2800" b="1" dirty="0">
              <a:solidFill>
                <a:srgbClr val="0F0F0F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IN" altLang="en-US" sz="2305" b="1" dirty="0">
                <a:solidFill>
                  <a:srgbClr val="0F0F0F"/>
                </a:solidFill>
              </a:rPr>
              <a:t>p</a:t>
            </a:r>
            <a:r>
              <a:rPr lang="en-US" altLang="en-GB" sz="2305" b="1" dirty="0">
                <a:solidFill>
                  <a:srgbClr val="0F0F0F"/>
                </a:solidFill>
              </a:rPr>
              <a:t>ython  </a:t>
            </a:r>
            <a:endParaRPr lang="en-US" altLang="en-GB" sz="2305" b="1" dirty="0">
              <a:solidFill>
                <a:srgbClr val="0F0F0F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en-GB" sz="2305" b="1" dirty="0">
                <a:solidFill>
                  <a:srgbClr val="0F0F0F"/>
                </a:solidFill>
              </a:rPr>
              <a:t>pandas, numpy  </a:t>
            </a:r>
            <a:endParaRPr lang="en-US" altLang="en-GB" sz="2305" b="1" dirty="0">
              <a:solidFill>
                <a:srgbClr val="0F0F0F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en-GB" sz="2305" b="1" dirty="0">
                <a:solidFill>
                  <a:srgbClr val="0F0F0F"/>
                </a:solidFill>
              </a:rPr>
              <a:t>scikit-learn  </a:t>
            </a:r>
            <a:endParaRPr lang="en-US" altLang="en-GB" sz="2305" b="1" dirty="0">
              <a:solidFill>
                <a:srgbClr val="0F0F0F"/>
              </a:solidFill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en-GB" sz="2305" b="1" dirty="0">
                <a:solidFill>
                  <a:srgbClr val="0F0F0F"/>
                </a:solidFill>
              </a:rPr>
              <a:t>seaborn, matplotlib  </a:t>
            </a:r>
            <a:endParaRPr lang="en-US" altLang="en-GB" sz="2305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Step 1: Load dataset (CSV)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Step 2: Preprocessing of data (process categories, missing values)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Step 3: Build future salary with growth rates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Step 4: Introduce noise for real-world variation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Step 5: Train Random Forest Regressor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Step 6: Model Evaluation (MAE, MSE, R</a:t>
            </a:r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</a:rPr>
              <a:t>²</a:t>
            </a: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, Custom Accuracy)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Step 7: Visualize using graphs (scatter plot, bar graph, violin plot)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800" b="1" dirty="0">
                <a:latin typeface="Times New Roman" panose="02020603050405020304" charset="0"/>
                <a:cs typeface="Times New Roman" panose="02020603050405020304" charset="0"/>
              </a:rPr>
              <a:t>Step 8: Try on new data</a:t>
            </a:r>
            <a:endParaRPr lang="en-US" altLang="en-GB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11" name="Content Placeholder 10" descr="Screenshot 2025-07-23 100328"/>
          <p:cNvPicPr>
            <a:picLocks noChangeAspect="1"/>
          </p:cNvPicPr>
          <p:nvPr>
            <p:ph idx="1"/>
          </p:nvPr>
        </p:nvPicPr>
        <p:blipFill>
          <a:blip r:embed="rId1"/>
          <a:srcRect t="12744" r="23205" b="2592"/>
          <a:stretch>
            <a:fillRect/>
          </a:stretch>
        </p:blipFill>
        <p:spPr>
          <a:xfrm>
            <a:off x="821055" y="1232535"/>
            <a:ext cx="4047490" cy="2510155"/>
          </a:xfrm>
          <a:prstGeom prst="rect">
            <a:avLst/>
          </a:prstGeom>
        </p:spPr>
      </p:pic>
      <p:pic>
        <p:nvPicPr>
          <p:cNvPr id="12" name="Picture 11" descr="Screenshot 2025-07-23 100254"/>
          <p:cNvPicPr>
            <a:picLocks noChangeAspect="1"/>
          </p:cNvPicPr>
          <p:nvPr/>
        </p:nvPicPr>
        <p:blipFill>
          <a:blip r:embed="rId2"/>
          <a:srcRect l="2235" t="13206" b="7430"/>
          <a:stretch>
            <a:fillRect/>
          </a:stretch>
        </p:blipFill>
        <p:spPr>
          <a:xfrm>
            <a:off x="5621655" y="1232535"/>
            <a:ext cx="5139055" cy="2346960"/>
          </a:xfrm>
          <a:prstGeom prst="rect">
            <a:avLst/>
          </a:prstGeom>
        </p:spPr>
      </p:pic>
      <p:pic>
        <p:nvPicPr>
          <p:cNvPr id="13" name="Picture 12" descr="Screenshot 2025-07-23 100339"/>
          <p:cNvPicPr>
            <a:picLocks noChangeAspect="1"/>
          </p:cNvPicPr>
          <p:nvPr/>
        </p:nvPicPr>
        <p:blipFill>
          <a:blip r:embed="rId3"/>
          <a:srcRect l="2852" t="13559" b="3344"/>
          <a:stretch>
            <a:fillRect/>
          </a:stretch>
        </p:blipFill>
        <p:spPr>
          <a:xfrm>
            <a:off x="2812415" y="4027805"/>
            <a:ext cx="5285105" cy="2380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1"/>
          <p:cNvSpPr>
            <a:spLocks noGrp="1"/>
          </p:cNvSpPr>
          <p:nvPr/>
        </p:nvSpPr>
        <p:spPr>
          <a:xfrm>
            <a:off x="708025" y="4721225"/>
            <a:ext cx="11029315" cy="138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/>
          </a:p>
          <a:p>
            <a:pPr marL="305435" indent="-305435"/>
            <a:r>
              <a:rPr lang="en-US" altLang="en-GB" sz="2800" b="1" dirty="0"/>
              <a:t>https://github.com/2303A52486/Employee-Salary-Prediction.git</a:t>
            </a:r>
            <a:endParaRPr lang="en-US" altLang="en-GB" sz="2800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8" name="Picture 7" descr="Screenshot 2025-07-23 100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563370"/>
            <a:ext cx="5029200" cy="3362325"/>
          </a:xfrm>
          <a:prstGeom prst="rect">
            <a:avLst/>
          </a:prstGeom>
        </p:spPr>
      </p:pic>
      <p:pic>
        <p:nvPicPr>
          <p:cNvPr id="9" name="Picture 8" descr="Screenshot 2025-07-23 100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65" y="1564005"/>
            <a:ext cx="5477510" cy="3298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GB" sz="2800" dirty="0"/>
              <a:t>Forecast employee future salary accurately using Random Forest.</a:t>
            </a:r>
            <a:endParaRPr lang="en-US" altLang="en-GB" sz="2800" dirty="0"/>
          </a:p>
          <a:p>
            <a:pPr marL="305435" indent="-305435"/>
            <a:r>
              <a:rPr lang="en-US" altLang="en-GB" sz="2800" dirty="0"/>
              <a:t>Attained high R</a:t>
            </a:r>
            <a:r>
              <a:rPr lang="en-US" altLang="en-US" sz="2800" dirty="0"/>
              <a:t>²</a:t>
            </a:r>
            <a:r>
              <a:rPr lang="en-US" altLang="en-GB" sz="2800" dirty="0"/>
              <a:t> ~ 0.9.</a:t>
            </a:r>
            <a:endParaRPr lang="en-US" altLang="en-GB" sz="2800" dirty="0"/>
          </a:p>
          <a:p>
            <a:pPr marL="305435" indent="-305435"/>
            <a:r>
              <a:rPr lang="en-US" altLang="en-GB" sz="2800" dirty="0"/>
              <a:t>Can be integrated with HR systems utilized for compensation planning.</a:t>
            </a:r>
            <a:endParaRPr lang="en-US" altLang="en-GB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IN" altLang="en-US" sz="2800" b="1" dirty="0"/>
              <a:t> E</a:t>
            </a:r>
            <a:r>
              <a:rPr lang="en-US" altLang="en-GB" sz="2800" b="1" dirty="0"/>
              <a:t>xecute as a web application using Streamlit or Flask </a:t>
            </a:r>
            <a:endParaRPr lang="en-US" altLang="en-GB" sz="2800" b="1" dirty="0"/>
          </a:p>
          <a:p>
            <a:pPr marL="305435" indent="-305435"/>
            <a:r>
              <a:rPr lang="en-US" altLang="en-GB" sz="2800" b="1" dirty="0"/>
              <a:t> Employ true real-world HR system data </a:t>
            </a:r>
            <a:endParaRPr lang="en-US" altLang="en-GB" sz="2800" b="1" dirty="0"/>
          </a:p>
          <a:p>
            <a:pPr marL="305435" indent="-305435"/>
            <a:r>
              <a:rPr lang="en-US" altLang="en-GB" sz="2800" b="1" dirty="0"/>
              <a:t> Include Explainable AI (SHAP values)</a:t>
            </a:r>
            <a:endParaRPr lang="en-US" altLang="en-GB" sz="2800" b="1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6E816721-11E4-4989-8472-AB5A7EC20404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1825</Words>
  <Application>WPS Presentation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Arial</vt:lpstr>
      <vt:lpstr>Calibri</vt:lpstr>
      <vt:lpstr>Times New Roman</vt:lpstr>
      <vt:lpstr>Calibri Light</vt:lpstr>
      <vt:lpstr>Wingdings</vt:lpstr>
      <vt:lpstr>Microsoft YaHei</vt:lpstr>
      <vt:lpstr>Arial Unicode MS</vt:lpstr>
      <vt:lpstr>Franklin Gothic Demi</vt:lpstr>
      <vt:lpstr>Franklin Gothic Book</vt:lpstr>
      <vt:lpstr>DividendVTI</vt:lpstr>
      <vt:lpstr>Employee Future salary prediction</vt:lpstr>
      <vt:lpstr>OUTLINE</vt:lpstr>
      <vt:lpstr>Problem Statement</vt:lpstr>
      <vt:lpstr>System  Approach</vt:lpstr>
      <vt:lpstr>Algorithm &amp; Deployment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 Abhinav</cp:lastModifiedBy>
  <cp:revision>40</cp:revision>
  <dcterms:created xsi:type="dcterms:W3CDTF">2021-05-26T16:50:00Z</dcterms:created>
  <dcterms:modified xsi:type="dcterms:W3CDTF">2025-07-23T05:36:16Z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461052C54C3548DBB8E264081B93F140_13</vt:lpwstr>
  </property>
  <property fmtid="{D5CDD505-2E9C-101B-9397-08002B2CF9AE}" pid="4" name="KSOProductBuildVer">
    <vt:lpwstr>2057-12.2.0.21936</vt:lpwstr>
  </property>
</Properties>
</file>