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80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4020202020204" charset="0"/>
      <p:regular r:id="rId11"/>
    </p:embeddedFont>
    <p:embeddedFont>
      <p:font typeface="Poppins Medium" panose="020B0604020202020204" charset="0"/>
      <p:regular r:id="rId12"/>
      <p:bold r:id="rId13"/>
      <p:italic r:id="rId14"/>
      <p:boldItalic r:id="rId15"/>
    </p:embeddedFont>
    <p:embeddedFont>
      <p:font typeface="Poppins SemiBold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ni reddy" userId="90d244d9f21c1760" providerId="LiveId" clId="{FC310209-6788-41CC-959A-B188869EF67F}"/>
    <pc:docChg chg="undo custSel modSld">
      <pc:chgData name="chinni reddy" userId="90d244d9f21c1760" providerId="LiveId" clId="{FC310209-6788-41CC-959A-B188869EF67F}" dt="2025-04-04T18:09:37.594" v="17" actId="14100"/>
      <pc:docMkLst>
        <pc:docMk/>
      </pc:docMkLst>
      <pc:sldChg chg="modSp mod">
        <pc:chgData name="chinni reddy" userId="90d244d9f21c1760" providerId="LiveId" clId="{FC310209-6788-41CC-959A-B188869EF67F}" dt="2025-04-04T18:05:29.958" v="13" actId="113"/>
        <pc:sldMkLst>
          <pc:docMk/>
          <pc:sldMk cId="0" sldId="256"/>
        </pc:sldMkLst>
        <pc:spChg chg="mod">
          <ac:chgData name="chinni reddy" userId="90d244d9f21c1760" providerId="LiveId" clId="{FC310209-6788-41CC-959A-B188869EF67F}" dt="2025-04-04T18:05:29.958" v="13" actId="113"/>
          <ac:spMkLst>
            <pc:docMk/>
            <pc:sldMk cId="0" sldId="256"/>
            <ac:spMk id="1264" creationId="{00000000-0000-0000-0000-000000000000}"/>
          </ac:spMkLst>
        </pc:spChg>
      </pc:sldChg>
      <pc:sldChg chg="modSp mod">
        <pc:chgData name="chinni reddy" userId="90d244d9f21c1760" providerId="LiveId" clId="{FC310209-6788-41CC-959A-B188869EF67F}" dt="2025-04-04T18:09:37.594" v="17" actId="14100"/>
        <pc:sldMkLst>
          <pc:docMk/>
          <pc:sldMk cId="0" sldId="261"/>
        </pc:sldMkLst>
        <pc:spChg chg="mod">
          <ac:chgData name="chinni reddy" userId="90d244d9f21c1760" providerId="LiveId" clId="{FC310209-6788-41CC-959A-B188869EF67F}" dt="2025-04-04T18:09:37.594" v="17" actId="14100"/>
          <ac:spMkLst>
            <pc:docMk/>
            <pc:sldMk cId="0" sldId="261"/>
            <ac:spMk id="1352" creationId="{00000000-0000-0000-0000-000000000000}"/>
          </ac:spMkLst>
        </pc:spChg>
        <pc:picChg chg="mod">
          <ac:chgData name="chinni reddy" userId="90d244d9f21c1760" providerId="LiveId" clId="{FC310209-6788-41CC-959A-B188869EF67F}" dt="2025-04-04T18:09:27.944" v="15" actId="1076"/>
          <ac:picMkLst>
            <pc:docMk/>
            <pc:sldMk cId="0" sldId="261"/>
            <ac:picMk id="5" creationId="{243EC474-6A84-2CB6-D145-87827C6534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1386902" y="1279367"/>
            <a:ext cx="7674218" cy="3524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aseline="-25000">
                <a:solidFill>
                  <a:schemeClr val="bg2"/>
                </a:solidFill>
              </a:rPr>
              <a:t>Topic </a:t>
            </a:r>
            <a:r>
              <a:rPr lang="en" sz="2400" baseline="-25000"/>
              <a:t>		</a:t>
            </a:r>
            <a:r>
              <a:rPr lang="en" sz="2400" baseline="-25000">
                <a:solidFill>
                  <a:schemeClr val="bg2"/>
                </a:solidFill>
              </a:rPr>
              <a:t>:</a:t>
            </a:r>
            <a:r>
              <a:rPr lang="en" sz="2400" baseline="-25000"/>
              <a:t> </a:t>
            </a:r>
            <a:r>
              <a:rPr lang="en" sz="2000" b="1" baseline="-25000"/>
              <a:t>Fake social media accounts and their detections</a:t>
            </a:r>
            <a:br>
              <a:rPr lang="en" sz="2400" baseline="-25000"/>
            </a:br>
            <a:r>
              <a:rPr lang="en" sz="2400" baseline="-25000">
                <a:solidFill>
                  <a:schemeClr val="bg2"/>
                </a:solidFill>
              </a:rPr>
              <a:t>Domain	</a:t>
            </a:r>
            <a:r>
              <a:rPr lang="en" sz="2400" baseline="-25000"/>
              <a:t>	</a:t>
            </a:r>
            <a:r>
              <a:rPr lang="en" sz="2400" baseline="-25000">
                <a:solidFill>
                  <a:schemeClr val="bg2"/>
                </a:solidFill>
              </a:rPr>
              <a:t>:</a:t>
            </a:r>
            <a:r>
              <a:rPr lang="en" sz="2400" baseline="-25000"/>
              <a:t> </a:t>
            </a:r>
            <a:r>
              <a:rPr lang="en" sz="1800" b="1" baseline="-25000"/>
              <a:t>Cyber Security</a:t>
            </a:r>
            <a:br>
              <a:rPr lang="en" sz="2400" baseline="-25000"/>
            </a:br>
            <a:r>
              <a:rPr lang="en" sz="2400" baseline="-25000">
                <a:solidFill>
                  <a:schemeClr val="bg2"/>
                </a:solidFill>
              </a:rPr>
              <a:t>Team ID</a:t>
            </a:r>
            <a:r>
              <a:rPr lang="en" sz="2400" baseline="-25000"/>
              <a:t>		</a:t>
            </a:r>
            <a:r>
              <a:rPr lang="en" sz="2400" baseline="-25000">
                <a:solidFill>
                  <a:schemeClr val="bg2"/>
                </a:solidFill>
              </a:rPr>
              <a:t>:</a:t>
            </a:r>
            <a:r>
              <a:rPr lang="en" sz="2400" baseline="-25000"/>
              <a:t> </a:t>
            </a:r>
            <a:r>
              <a:rPr lang="en" sz="1800" b="1" baseline="-25000"/>
              <a:t>T060</a:t>
            </a:r>
            <a:br>
              <a:rPr lang="en" sz="2400" baseline="-25000"/>
            </a:br>
            <a:r>
              <a:rPr lang="en" sz="2400" baseline="-25000">
                <a:solidFill>
                  <a:schemeClr val="bg2"/>
                </a:solidFill>
              </a:rPr>
              <a:t>Team name	: </a:t>
            </a:r>
            <a:r>
              <a:rPr lang="en-IN" sz="1200" b="1"/>
              <a:t>Syntax Squad </a:t>
            </a:r>
            <a:br>
              <a:rPr lang="en" sz="2400" baseline="-25000">
                <a:solidFill>
                  <a:schemeClr val="bg2"/>
                </a:solidFill>
              </a:rPr>
            </a:br>
            <a:r>
              <a:rPr lang="en" sz="2400" baseline="-25000">
                <a:solidFill>
                  <a:schemeClr val="bg2"/>
                </a:solidFill>
              </a:rPr>
              <a:t>Team members</a:t>
            </a:r>
            <a:r>
              <a:rPr lang="en" sz="2400" baseline="-25000"/>
              <a:t>	</a:t>
            </a:r>
            <a:r>
              <a:rPr lang="en" sz="2400" baseline="-25000">
                <a:solidFill>
                  <a:schemeClr val="bg2"/>
                </a:solidFill>
              </a:rPr>
              <a:t>: </a:t>
            </a:r>
            <a:r>
              <a:rPr lang="en" sz="2400" baseline="-25000"/>
              <a:t>   </a:t>
            </a:r>
            <a:r>
              <a:rPr lang="en" sz="1800" b="1" baseline="-25000"/>
              <a:t>Saiprasanna (2303A51355)</a:t>
            </a:r>
            <a:br>
              <a:rPr lang="en" sz="1800" b="1" baseline="-25000"/>
            </a:br>
            <a:r>
              <a:rPr lang="en" sz="1800" b="1" baseline="-25000"/>
              <a:t>	                              Madhuri        (2303A51295)</a:t>
            </a:r>
            <a:br>
              <a:rPr lang="en" sz="1800" b="1" baseline="-25000"/>
            </a:br>
            <a:r>
              <a:rPr lang="en" sz="1800" b="1" baseline="-25000"/>
              <a:t>	                              Srivarsha      (2303A51337)</a:t>
            </a:r>
            <a:br>
              <a:rPr lang="en" sz="1800" b="1" baseline="-25000"/>
            </a:br>
            <a:r>
              <a:rPr lang="en" sz="1800" b="1" baseline="-25000"/>
              <a:t>		       Nirnaya         (2303A51060)</a:t>
            </a:r>
            <a:br>
              <a:rPr lang="en" sz="1800" b="1" baseline="-25000"/>
            </a:br>
            <a:r>
              <a:rPr lang="en" sz="1800" b="1" baseline="-25000"/>
              <a:t>		       Rashmitha    (2303A51343)</a:t>
            </a:r>
            <a:br>
              <a:rPr lang="en" sz="1800" b="1" baseline="-25000"/>
            </a:br>
            <a:r>
              <a:rPr lang="en" sz="2400" b="1" baseline="-25000"/>
              <a:t>				</a:t>
            </a:r>
            <a:br>
              <a:rPr lang="en" sz="2400" b="1" baseline="-25000"/>
            </a:br>
            <a:endParaRPr sz="2400" b="1" baseline="-2500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955" y="641623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536820" y="158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764281" y="981840"/>
            <a:ext cx="7399800" cy="3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b="1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b="1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Purpose of the Project : 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Wingdings" panose="05000000000000000000" pitchFamily="2" charset="2"/>
              <a:buChar char="Ø"/>
            </a:pP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Detect and Remove Fake Accounts to stop scams and identity theft.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Wingdings" panose="05000000000000000000" pitchFamily="2" charset="2"/>
              <a:buChar char="Ø"/>
            </a:pP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Central Team to track and report fake accounts.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Wingdings" panose="05000000000000000000" pitchFamily="2" charset="2"/>
              <a:buChar char="Ø"/>
            </a:pP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Protect Users and Organizations from online threats.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b="1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Expected Outcomes :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Wingdings" panose="05000000000000000000" pitchFamily="2" charset="2"/>
              <a:buChar char="Ø"/>
            </a:pP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 Quick detection and removal of fake accounts. 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Wingdings" panose="05000000000000000000" pitchFamily="2" charset="2"/>
              <a:buChar char="Ø"/>
            </a:pP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Improved online security for everyone.</a:t>
            </a:r>
            <a:endParaRPr sz="16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822" y="2039460"/>
            <a:ext cx="1552518" cy="1528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13755" y="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BDC0-22B1-13CD-C459-D1D3D9A420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88852" y="301680"/>
            <a:ext cx="8467468" cy="4559880"/>
          </a:xfrm>
        </p:spPr>
        <p:txBody>
          <a:bodyPr/>
          <a:lstStyle/>
          <a:p>
            <a:pPr marL="139700" indent="0" algn="l">
              <a:lnSpc>
                <a:spcPct val="150000"/>
              </a:lnSpc>
            </a:pPr>
            <a:r>
              <a:rPr lang="en-US" sz="1600" b="1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        Issue :</a:t>
            </a: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Fake accounts on social media are growing rapidly, causing serious problems.</a:t>
            </a:r>
            <a:endParaRPr lang="en-IN" sz="16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596900" lvl="1" indent="0" algn="l">
              <a:lnSpc>
                <a:spcPct val="150000"/>
              </a:lnSpc>
            </a:pPr>
            <a:r>
              <a:rPr lang="en-US" sz="1600" b="1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Challenges in the Current System </a:t>
            </a: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Fake accounts are used for </a:t>
            </a:r>
            <a:r>
              <a:rPr lang="en-US" sz="1600" err="1">
                <a:latin typeface="Poppins Medium" panose="00000600000000000000" pitchFamily="2" charset="0"/>
                <a:cs typeface="Poppins Medium" panose="00000600000000000000" pitchFamily="2" charset="0"/>
              </a:rPr>
              <a:t>fraud,cybercrimes</a:t>
            </a: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 &amp; spreading fake news.</a:t>
            </a: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Existing methods for detecting &amp; removing them are slow and ineffective.</a:t>
            </a: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There’s no central system to track and take action on these accounts.</a:t>
            </a:r>
          </a:p>
          <a:p>
            <a:pPr marL="596900" lvl="1" indent="0" algn="l">
              <a:lnSpc>
                <a:spcPct val="150000"/>
              </a:lnSpc>
            </a:pPr>
            <a:r>
              <a:rPr lang="en-US" sz="1600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Key Pain Points:</a:t>
            </a: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Increased risk of scams and crimes.</a:t>
            </a: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Lack of coordination between platforms.</a:t>
            </a: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Slow response in removing harmful accounts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754380" y="-93596"/>
            <a:ext cx="7178040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Existing system</a:t>
            </a:r>
            <a:br>
              <a:rPr lang="en-IN" sz="2800"/>
            </a:br>
            <a:br>
              <a:rPr lang="en-IN"/>
            </a:br>
            <a:r>
              <a:rPr lang="en-IN" sz="2000" err="1">
                <a:solidFill>
                  <a:schemeClr val="bg2"/>
                </a:solidFill>
              </a:rPr>
              <a:t>Comparsion</a:t>
            </a:r>
            <a:r>
              <a:rPr lang="en-IN" sz="2000">
                <a:solidFill>
                  <a:schemeClr val="bg2"/>
                </a:solidFill>
              </a:rPr>
              <a:t> of current vs New system</a:t>
            </a:r>
            <a:endParaRPr>
              <a:solidFill>
                <a:schemeClr val="bg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1B7564-8C9A-A2A1-1B4B-4F9EE67A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98885"/>
              </p:ext>
            </p:extLst>
          </p:nvPr>
        </p:nvGraphicFramePr>
        <p:xfrm>
          <a:off x="1729740" y="1247797"/>
          <a:ext cx="6096000" cy="3279720"/>
        </p:xfrm>
        <a:graphic>
          <a:graphicData uri="http://schemas.openxmlformats.org/drawingml/2006/table">
            <a:tbl>
              <a:tblPr firstRow="1" bandRow="1">
                <a:tableStyleId>{29708D21-40B8-4E8D-B405-9B02CA020B05}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42044127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741003694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951234030"/>
                    </a:ext>
                  </a:extLst>
                </a:gridCol>
              </a:tblGrid>
              <a:tr h="655944">
                <a:tc>
                  <a:txBody>
                    <a:bodyPr/>
                    <a:lstStyle/>
                    <a:p>
                      <a:endParaRPr lang="en-US" b="1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b="1">
                          <a:solidFill>
                            <a:srgbClr val="002060"/>
                          </a:solidFill>
                        </a:rPr>
                        <a:t>FEATURES</a:t>
                      </a:r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2060"/>
                          </a:solidFill>
                        </a:rPr>
                        <a:t>   </a:t>
                      </a:r>
                    </a:p>
                    <a:p>
                      <a:r>
                        <a:rPr lang="en-US" b="1">
                          <a:solidFill>
                            <a:srgbClr val="002060"/>
                          </a:solidFill>
                        </a:rPr>
                        <a:t>CURRENT SYSTEM </a:t>
                      </a:r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2060"/>
                          </a:solidFill>
                        </a:rPr>
                        <a:t>   </a:t>
                      </a:r>
                    </a:p>
                    <a:p>
                      <a:r>
                        <a:rPr lang="en-US" b="1">
                          <a:solidFill>
                            <a:srgbClr val="002060"/>
                          </a:solidFill>
                        </a:rPr>
                        <a:t>NEW SYSTEM</a:t>
                      </a:r>
                      <a:endParaRPr lang="en-IN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97335"/>
                  </a:ext>
                </a:extLst>
              </a:tr>
              <a:tr h="655944">
                <a:tc>
                  <a:txBody>
                    <a:bodyPr/>
                    <a:lstStyle/>
                    <a:p>
                      <a:r>
                        <a:rPr lang="en-US"/>
                        <a:t>Detection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Manual &amp; slow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AI powered &amp; fast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75395"/>
                  </a:ext>
                </a:extLst>
              </a:tr>
              <a:tr h="655944">
                <a:tc>
                  <a:txBody>
                    <a:bodyPr/>
                    <a:lstStyle/>
                    <a:p>
                      <a:r>
                        <a:rPr lang="en-US"/>
                        <a:t>Tracking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No central system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One agency tracks all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20598"/>
                  </a:ext>
                </a:extLst>
              </a:tr>
              <a:tr h="655944">
                <a:tc>
                  <a:txBody>
                    <a:bodyPr/>
                    <a:lstStyle/>
                    <a:p>
                      <a:r>
                        <a:rPr lang="en-US"/>
                        <a:t>Removal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Fake accounts keep coming back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Quick &amp; permanent for all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312192"/>
                  </a:ext>
                </a:extLst>
              </a:tr>
              <a:tr h="655944">
                <a:tc>
                  <a:txBody>
                    <a:bodyPr/>
                    <a:lstStyle/>
                    <a:p>
                      <a:r>
                        <a:rPr lang="en-US"/>
                        <a:t>Efficiency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 consuming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 &amp; effective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138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2BA78B-04B4-649F-40C3-5E8C8E3C1AAC}"/>
              </a:ext>
            </a:extLst>
          </p:cNvPr>
          <p:cNvSpPr txBox="1"/>
          <p:nvPr/>
        </p:nvSpPr>
        <p:spPr>
          <a:xfrm>
            <a:off x="5273040" y="1486994"/>
            <a:ext cx="30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⏳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950841-6C2D-CC55-C785-DE4529CC97C0}"/>
              </a:ext>
            </a:extLst>
          </p:cNvPr>
          <p:cNvSpPr txBox="1"/>
          <p:nvPr/>
        </p:nvSpPr>
        <p:spPr>
          <a:xfrm>
            <a:off x="7299960" y="1462251"/>
            <a:ext cx="434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582168" y="167793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Proposed system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05C4C-F3BF-3DAB-52B0-F8EDF35DCA89}"/>
              </a:ext>
            </a:extLst>
          </p:cNvPr>
          <p:cNvSpPr txBox="1"/>
          <p:nvPr/>
        </p:nvSpPr>
        <p:spPr>
          <a:xfrm>
            <a:off x="916705" y="1092818"/>
            <a:ext cx="49860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🚀 New System : </a:t>
            </a:r>
            <a:r>
              <a:rPr lang="en-US"/>
              <a:t>Smarter Fake Account Detection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 An AI-powered system that quickly finds and removes fake social media accounts.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r>
              <a:rPr lang="en-US" b="1">
                <a:solidFill>
                  <a:schemeClr val="bg2"/>
                </a:solidFill>
              </a:rPr>
              <a:t>     Advantages :</a:t>
            </a:r>
          </a:p>
          <a:p>
            <a:endParaRPr lang="en-US" b="1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>
                <a:solidFill>
                  <a:schemeClr val="accent1">
                    <a:lumMod val="10000"/>
                  </a:schemeClr>
                </a:solidFill>
              </a:rPr>
              <a:t> Faster – AI detects fake accounts instantly.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>
                <a:solidFill>
                  <a:schemeClr val="accent1">
                    <a:lumMod val="10000"/>
                  </a:schemeClr>
                </a:solidFill>
              </a:rPr>
              <a:t> Better Tracking – A central agency monitors fake profiles.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>
                <a:solidFill>
                  <a:schemeClr val="accent1">
                    <a:lumMod val="10000"/>
                  </a:schemeClr>
                </a:solidFill>
              </a:rPr>
              <a:t>Automatic Removal – No waiting, fake accounts get deleted fast.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>
                <a:solidFill>
                  <a:schemeClr val="accent1">
                    <a:lumMod val="10000"/>
                  </a:schemeClr>
                </a:solidFill>
              </a:rPr>
              <a:t> Stronger Security – Protects against scams and misinformation.</a:t>
            </a:r>
          </a:p>
          <a:p>
            <a:r>
              <a:rPr lang="en-IN" b="1">
                <a:solidFill>
                  <a:schemeClr val="bg2"/>
                </a:solidFill>
              </a:rPr>
              <a:t>  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b="1">
              <a:solidFill>
                <a:schemeClr val="bg2"/>
              </a:solidFill>
            </a:endParaRPr>
          </a:p>
          <a:p>
            <a:endParaRPr lang="en-IN" b="1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2B934-41C7-BA90-C952-DF758B6E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69" y="951569"/>
            <a:ext cx="2405814" cy="32858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314539" y="-19917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1650" name="Google Shape;1650;p70"/>
          <p:cNvSpPr txBox="1"/>
          <p:nvPr/>
        </p:nvSpPr>
        <p:spPr>
          <a:xfrm>
            <a:off x="3500550" y="1563021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EF4A64-DAB2-7346-B7D0-BDAE53F0DBB6}"/>
              </a:ext>
            </a:extLst>
          </p:cNvPr>
          <p:cNvSpPr txBox="1"/>
          <p:nvPr/>
        </p:nvSpPr>
        <p:spPr>
          <a:xfrm>
            <a:off x="1829733" y="875670"/>
            <a:ext cx="7470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</a:rPr>
              <a:t>Collect Data    </a:t>
            </a:r>
            <a:r>
              <a:rPr lang="en-US" sz="2400" b="1">
                <a:solidFill>
                  <a:schemeClr val="accent1">
                    <a:lumMod val="10000"/>
                  </a:schemeClr>
                </a:solidFill>
              </a:rPr>
              <a:t>          </a:t>
            </a:r>
            <a:r>
              <a:rPr lang="en-US" sz="1800">
                <a:solidFill>
                  <a:schemeClr val="accent1">
                    <a:lumMod val="10000"/>
                  </a:schemeClr>
                </a:solidFill>
              </a:rPr>
              <a:t>[</a:t>
            </a:r>
            <a:r>
              <a:rPr lang="en-US" sz="1800" b="1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1800" err="1">
                <a:solidFill>
                  <a:schemeClr val="accent1">
                    <a:lumMod val="10000"/>
                  </a:schemeClr>
                </a:solidFill>
              </a:rPr>
              <a:t>scaning</a:t>
            </a:r>
            <a:r>
              <a:rPr lang="en-US" sz="1800">
                <a:solidFill>
                  <a:schemeClr val="accent1">
                    <a:lumMod val="10000"/>
                  </a:schemeClr>
                </a:solidFill>
              </a:rPr>
              <a:t> profiles]</a:t>
            </a:r>
          </a:p>
          <a:p>
            <a:r>
              <a:rPr lang="en-US" sz="2400" b="1">
                <a:solidFill>
                  <a:srgbClr val="7030A0"/>
                </a:solidFill>
              </a:rPr>
              <a:t>         ↓ </a:t>
            </a:r>
          </a:p>
          <a:p>
            <a:r>
              <a:rPr lang="en-US" sz="2400" b="1">
                <a:solidFill>
                  <a:srgbClr val="7030A0"/>
                </a:solidFill>
              </a:rPr>
              <a:t> AI Detection             </a:t>
            </a:r>
            <a:r>
              <a:rPr lang="en-US" sz="1800">
                <a:solidFill>
                  <a:schemeClr val="accent1">
                    <a:lumMod val="10000"/>
                  </a:schemeClr>
                </a:solidFill>
              </a:rPr>
              <a:t>[ spot fake accounts]   </a:t>
            </a:r>
            <a:endParaRPr lang="en-US" sz="240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sz="2400" b="1">
                <a:solidFill>
                  <a:srgbClr val="7030A0"/>
                </a:solidFill>
              </a:rPr>
              <a:t>         ↓ </a:t>
            </a:r>
          </a:p>
          <a:p>
            <a:r>
              <a:rPr lang="en-US" sz="2400" b="1">
                <a:solidFill>
                  <a:srgbClr val="7030A0"/>
                </a:solidFill>
              </a:rPr>
              <a:t>  Verification              </a:t>
            </a:r>
            <a:r>
              <a:rPr lang="en-US" sz="1800">
                <a:solidFill>
                  <a:schemeClr val="accent1">
                    <a:lumMod val="10000"/>
                  </a:schemeClr>
                </a:solidFill>
              </a:rPr>
              <a:t>[ central agency checks]</a:t>
            </a:r>
          </a:p>
          <a:p>
            <a:r>
              <a:rPr lang="en-US" sz="2400" b="1">
                <a:solidFill>
                  <a:srgbClr val="7030A0"/>
                </a:solidFill>
              </a:rPr>
              <a:t>         ↓ </a:t>
            </a:r>
          </a:p>
          <a:p>
            <a:r>
              <a:rPr lang="en-US" sz="2400" b="1">
                <a:solidFill>
                  <a:srgbClr val="7030A0"/>
                </a:solidFill>
              </a:rPr>
              <a:t>Report &amp; Action        </a:t>
            </a:r>
            <a:r>
              <a:rPr lang="en-US" sz="1800">
                <a:solidFill>
                  <a:schemeClr val="accent1">
                    <a:lumMod val="10000"/>
                  </a:schemeClr>
                </a:solidFill>
              </a:rPr>
              <a:t>[ Report to social media]  </a:t>
            </a:r>
            <a:endParaRPr lang="en-US" sz="240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sz="2400" b="1">
                <a:solidFill>
                  <a:srgbClr val="7030A0"/>
                </a:solidFill>
              </a:rPr>
              <a:t>         ↓  </a:t>
            </a:r>
          </a:p>
          <a:p>
            <a:r>
              <a:rPr lang="en-US" sz="2400" b="1">
                <a:solidFill>
                  <a:srgbClr val="7030A0"/>
                </a:solidFill>
              </a:rPr>
              <a:t>Account Removal     </a:t>
            </a:r>
            <a:r>
              <a:rPr lang="en-US" sz="1800">
                <a:solidFill>
                  <a:schemeClr val="accent1">
                    <a:lumMod val="10000"/>
                  </a:schemeClr>
                </a:solidFill>
              </a:rPr>
              <a:t>[ Delete fake account ]</a:t>
            </a:r>
          </a:p>
          <a:p>
            <a:endParaRPr lang="en-US" sz="1200">
              <a:solidFill>
                <a:schemeClr val="accent1">
                  <a:lumMod val="10000"/>
                </a:schemeClr>
              </a:solidFill>
            </a:endParaRPr>
          </a:p>
          <a:p>
            <a:endParaRPr lang="en-US" sz="1200" b="1">
              <a:solidFill>
                <a:srgbClr val="7030A0"/>
              </a:solidFill>
            </a:endParaRPr>
          </a:p>
          <a:p>
            <a:endParaRPr lang="en-US" sz="1200" b="1">
              <a:solidFill>
                <a:srgbClr val="7030A0"/>
              </a:solidFill>
            </a:endParaRPr>
          </a:p>
          <a:p>
            <a:endParaRPr lang="en-US" sz="1200" b="1">
              <a:solidFill>
                <a:srgbClr val="7030A0"/>
              </a:solidFill>
            </a:endParaRPr>
          </a:p>
          <a:p>
            <a:endParaRPr lang="en-US" sz="1200" b="1">
              <a:solidFill>
                <a:srgbClr val="7030A0"/>
              </a:solidFill>
            </a:endParaRPr>
          </a:p>
          <a:p>
            <a:endParaRPr lang="en-US" sz="1200" b="1">
              <a:solidFill>
                <a:srgbClr val="7030A0"/>
              </a:solidFill>
            </a:endParaRPr>
          </a:p>
          <a:p>
            <a:endParaRPr lang="en-US" sz="1200" b="1">
              <a:solidFill>
                <a:srgbClr val="7030A0"/>
              </a:solidFill>
            </a:endParaRPr>
          </a:p>
          <a:p>
            <a:r>
              <a:rPr lang="en-IN" sz="12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574734" y="-55232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System Architecture </a:t>
            </a:r>
            <a:endParaRPr/>
          </a:p>
        </p:txBody>
      </p:sp>
      <p:sp>
        <p:nvSpPr>
          <p:cNvPr id="1411" name="TextBox 1410">
            <a:extLst>
              <a:ext uri="{FF2B5EF4-FFF2-40B4-BE49-F238E27FC236}">
                <a16:creationId xmlns:a16="http://schemas.microsoft.com/office/drawing/2014/main" id="{4A85FC36-98A5-D3FA-ABB8-C08011CC1811}"/>
              </a:ext>
            </a:extLst>
          </p:cNvPr>
          <p:cNvSpPr txBox="1"/>
          <p:nvPr/>
        </p:nvSpPr>
        <p:spPr>
          <a:xfrm>
            <a:off x="3022907" y="860734"/>
            <a:ext cx="404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</a:t>
            </a:r>
            <a:r>
              <a:rPr lang="en-US" b="1">
                <a:solidFill>
                  <a:srgbClr val="FF0000"/>
                </a:solidFill>
              </a:rPr>
              <a:t>Collect Data             </a:t>
            </a:r>
          </a:p>
          <a:p>
            <a:r>
              <a:rPr lang="en-US"/>
              <a:t>[  Get user info &amp; reports]</a:t>
            </a:r>
            <a:endParaRPr lang="en-IN"/>
          </a:p>
        </p:txBody>
      </p:sp>
      <p:sp>
        <p:nvSpPr>
          <p:cNvPr id="1412" name="Arrow: Down 1411">
            <a:extLst>
              <a:ext uri="{FF2B5EF4-FFF2-40B4-BE49-F238E27FC236}">
                <a16:creationId xmlns:a16="http://schemas.microsoft.com/office/drawing/2014/main" id="{E7E1DDF2-CA03-9DBC-22DB-D17150564598}"/>
              </a:ext>
            </a:extLst>
          </p:cNvPr>
          <p:cNvSpPr/>
          <p:nvPr/>
        </p:nvSpPr>
        <p:spPr>
          <a:xfrm>
            <a:off x="3938236" y="1412227"/>
            <a:ext cx="135673" cy="2570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3" name="TextBox 1412">
            <a:extLst>
              <a:ext uri="{FF2B5EF4-FFF2-40B4-BE49-F238E27FC236}">
                <a16:creationId xmlns:a16="http://schemas.microsoft.com/office/drawing/2014/main" id="{9716C018-9AC4-E008-626D-8CD0E0141BFC}"/>
              </a:ext>
            </a:extLst>
          </p:cNvPr>
          <p:cNvSpPr txBox="1"/>
          <p:nvPr/>
        </p:nvSpPr>
        <p:spPr>
          <a:xfrm>
            <a:off x="3042424" y="1725780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Detect Fake Accounts </a:t>
            </a:r>
          </a:p>
          <a:p>
            <a:r>
              <a:rPr lang="en-US"/>
              <a:t>      [ Use AI &amp; filters ]</a:t>
            </a:r>
            <a:endParaRPr lang="en-IN"/>
          </a:p>
        </p:txBody>
      </p:sp>
      <p:sp>
        <p:nvSpPr>
          <p:cNvPr id="1414" name="Arrow: Down 1413">
            <a:extLst>
              <a:ext uri="{FF2B5EF4-FFF2-40B4-BE49-F238E27FC236}">
                <a16:creationId xmlns:a16="http://schemas.microsoft.com/office/drawing/2014/main" id="{B23F1F39-DDDF-B4C9-97CD-C0E3D6BB767E}"/>
              </a:ext>
            </a:extLst>
          </p:cNvPr>
          <p:cNvSpPr/>
          <p:nvPr/>
        </p:nvSpPr>
        <p:spPr>
          <a:xfrm>
            <a:off x="3967971" y="2277273"/>
            <a:ext cx="135673" cy="2570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5" name="TextBox 1414">
            <a:extLst>
              <a:ext uri="{FF2B5EF4-FFF2-40B4-BE49-F238E27FC236}">
                <a16:creationId xmlns:a16="http://schemas.microsoft.com/office/drawing/2014/main" id="{D0E75AA4-14E5-5A5D-A187-7C3F4E772AD8}"/>
              </a:ext>
            </a:extLst>
          </p:cNvPr>
          <p:cNvSpPr txBox="1"/>
          <p:nvPr/>
        </p:nvSpPr>
        <p:spPr>
          <a:xfrm>
            <a:off x="2506236" y="2547328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                Verify Information  </a:t>
            </a:r>
          </a:p>
          <a:p>
            <a:r>
              <a:rPr lang="en-US"/>
              <a:t>[Cross-check with database, Avoid mistakes]</a:t>
            </a:r>
            <a:endParaRPr lang="en-IN"/>
          </a:p>
        </p:txBody>
      </p:sp>
      <p:sp>
        <p:nvSpPr>
          <p:cNvPr id="1416" name="TextBox 1415">
            <a:extLst>
              <a:ext uri="{FF2B5EF4-FFF2-40B4-BE49-F238E27FC236}">
                <a16:creationId xmlns:a16="http://schemas.microsoft.com/office/drawing/2014/main" id="{83E4FCFF-9FCB-54A2-5824-7146045203F6}"/>
              </a:ext>
            </a:extLst>
          </p:cNvPr>
          <p:cNvSpPr txBox="1"/>
          <p:nvPr/>
        </p:nvSpPr>
        <p:spPr>
          <a:xfrm>
            <a:off x="3036849" y="3388704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          </a:t>
            </a:r>
            <a:r>
              <a:rPr lang="en-US" b="1">
                <a:solidFill>
                  <a:srgbClr val="FF0000"/>
                </a:solidFill>
              </a:rPr>
              <a:t>Take Action </a:t>
            </a:r>
          </a:p>
          <a:p>
            <a:r>
              <a:rPr lang="en-US"/>
              <a:t>[Report or remove accounts]</a:t>
            </a:r>
            <a:endParaRPr lang="en-IN"/>
          </a:p>
        </p:txBody>
      </p:sp>
      <p:sp>
        <p:nvSpPr>
          <p:cNvPr id="1418" name="Arrow: Down 1417">
            <a:extLst>
              <a:ext uri="{FF2B5EF4-FFF2-40B4-BE49-F238E27FC236}">
                <a16:creationId xmlns:a16="http://schemas.microsoft.com/office/drawing/2014/main" id="{5F35CA4E-3936-9E42-7E4D-F0E341DE99CB}"/>
              </a:ext>
            </a:extLst>
          </p:cNvPr>
          <p:cNvSpPr/>
          <p:nvPr/>
        </p:nvSpPr>
        <p:spPr>
          <a:xfrm>
            <a:off x="4006073" y="3114046"/>
            <a:ext cx="135673" cy="2570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714156" y="-11372"/>
            <a:ext cx="5883644" cy="1567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 &amp; Future Scope</a:t>
            </a:r>
            <a:endParaRPr sz="360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702990" y="-665140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895792" y="-562315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E3C71778-4EFC-5603-4A33-F4F02D79E46C}"/>
              </a:ext>
            </a:extLst>
          </p:cNvPr>
          <p:cNvSpPr/>
          <p:nvPr/>
        </p:nvSpPr>
        <p:spPr>
          <a:xfrm>
            <a:off x="1970828" y="3823954"/>
            <a:ext cx="5370300" cy="113742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/>
              <a:t>Empowering cybersecurity with AI-driven solutions, we pave the way for a </a:t>
            </a:r>
            <a:r>
              <a:rPr lang="en-US" b="1"/>
              <a:t>trust and free digital space</a:t>
            </a:r>
            <a:r>
              <a:rPr lang="en-US"/>
              <a:t>. </a:t>
            </a:r>
            <a:r>
              <a:rPr lang="en-IN"/>
              <a:t>🔐🌍🚀</a:t>
            </a:r>
            <a:endParaRPr lang="en-US"/>
          </a:p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E754A-F795-1F2F-67FF-D4CB000735CC}"/>
              </a:ext>
            </a:extLst>
          </p:cNvPr>
          <p:cNvSpPr txBox="1"/>
          <p:nvPr/>
        </p:nvSpPr>
        <p:spPr>
          <a:xfrm>
            <a:off x="1641911" y="1243897"/>
            <a:ext cx="58836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0"/>
            <a:endParaRPr lang="en-US"/>
          </a:p>
          <a:p>
            <a:pPr>
              <a:buNone/>
            </a:pPr>
            <a:r>
              <a:rPr lang="en-US"/>
              <a:t>AI-powered tools and monitoring can quickly detect and remove fake accounts, ensuring online safety.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>
                <a:solidFill>
                  <a:schemeClr val="bg1"/>
                </a:solidFill>
              </a:rPr>
              <a:t>Future Scope:</a:t>
            </a:r>
          </a:p>
          <a:p>
            <a:pPr>
              <a:buNone/>
            </a:pP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Smarter AI for better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Real-time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Global teamwork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Stronger verification systems</a:t>
            </a:r>
          </a:p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Topology - Master of Science in Mathematics by Slidesgo</vt:lpstr>
      <vt:lpstr>Topic   : Fake social media accounts and their detections Domain  : Cyber Security Team ID  : T060 Team name : Syntax Squad  Team members :    Saiprasanna (2303A51355)                                Madhuri        (2303A51295)                                Srivarsha      (2303A51337)          Nirnaya         (2303A51060)          Rashmitha    (2303A51343)      </vt:lpstr>
      <vt:lpstr>Objective</vt:lpstr>
      <vt:lpstr>Problem Statement</vt:lpstr>
      <vt:lpstr>Existing system  Comparsion of current vs New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revision>1</cp:revision>
  <dcterms:modified xsi:type="dcterms:W3CDTF">2025-04-04T18:10:00Z</dcterms:modified>
</cp:coreProperties>
</file>