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3" r:id="rId6"/>
    <p:sldId id="264" r:id="rId7"/>
    <p:sldId id="265" r:id="rId8"/>
    <p:sldId id="280" r:id="rId9"/>
    <p:sldId id="294" r:id="rId10"/>
    <p:sldId id="288" r:id="rId11"/>
  </p:sldIdLst>
  <p:sldSz cx="9144000" cy="5143500" type="screen16x9"/>
  <p:notesSz cx="6858000" cy="9144000"/>
  <p:embeddedFontLst>
    <p:embeddedFont>
      <p:font typeface="Poppins SemiBold" panose="00000700000000000000"/>
      <p:bold r:id="rId15"/>
    </p:embeddedFont>
    <p:embeddedFont>
      <p:font typeface="Roboto" panose="02000000000000000000"/>
      <p:regular r:id="rId16"/>
    </p:embeddedFont>
    <p:embeddedFont>
      <p:font typeface="Poppins Medium" panose="00000600000000000000"/>
      <p:regular r:id="rId17"/>
      <p:bold r:id="rId18"/>
      <p:italic r:id="rId19"/>
      <p:boldItalic r:id="rId20"/>
    </p:embeddedFont>
    <p:embeddedFont>
      <p:font typeface="Bebas Neue" panose="020B0606020202050201"/>
      <p:regular r:id="rId21"/>
    </p:embeddedFont>
    <p:embeddedFont>
      <p:font typeface="Poppins Medium" panose="000006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1386902" y="1279367"/>
            <a:ext cx="7674218" cy="3524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aseline="-25000" dirty="0">
                <a:solidFill>
                  <a:schemeClr val="bg2"/>
                </a:solidFill>
              </a:rPr>
              <a:t>Topic </a:t>
            </a:r>
            <a:r>
              <a:rPr lang="en-GB" sz="2400" baseline="-25000" dirty="0"/>
              <a:t>		</a:t>
            </a:r>
            <a:r>
              <a:rPr lang="en-GB" sz="2400" baseline="-25000" dirty="0">
                <a:solidFill>
                  <a:schemeClr val="bg2"/>
                </a:solidFill>
              </a:rPr>
              <a:t>:</a:t>
            </a:r>
            <a:r>
              <a:rPr lang="en-GB" sz="2400" baseline="-25000" dirty="0"/>
              <a:t> </a:t>
            </a:r>
            <a:r>
              <a:rPr lang="en-GB" sz="2000" b="1" baseline="-25000" dirty="0"/>
              <a:t>Fake social media accounts and their detections</a:t>
            </a:r>
            <a:br>
              <a:rPr lang="en-GB" sz="2400" baseline="-25000" dirty="0"/>
            </a:br>
            <a:r>
              <a:rPr lang="en-GB" sz="2400" baseline="-25000" dirty="0">
                <a:solidFill>
                  <a:schemeClr val="bg2"/>
                </a:solidFill>
              </a:rPr>
              <a:t>Domain	</a:t>
            </a:r>
            <a:r>
              <a:rPr lang="en-GB" sz="2400" baseline="-25000" dirty="0"/>
              <a:t>	</a:t>
            </a:r>
            <a:r>
              <a:rPr lang="en-GB" sz="2400" baseline="-25000" dirty="0">
                <a:solidFill>
                  <a:schemeClr val="bg2"/>
                </a:solidFill>
              </a:rPr>
              <a:t>:</a:t>
            </a:r>
            <a:r>
              <a:rPr lang="en-GB" sz="2400" baseline="-25000" dirty="0"/>
              <a:t> </a:t>
            </a:r>
            <a:r>
              <a:rPr lang="en-GB" sz="1800" b="1" baseline="-25000" dirty="0"/>
              <a:t>Cyber Security</a:t>
            </a:r>
            <a:br>
              <a:rPr lang="en-GB" sz="2400" baseline="-25000" dirty="0"/>
            </a:br>
            <a:r>
              <a:rPr lang="en-GB" sz="2400" baseline="-25000" dirty="0">
                <a:solidFill>
                  <a:schemeClr val="bg2"/>
                </a:solidFill>
              </a:rPr>
              <a:t>Team ID</a:t>
            </a:r>
            <a:r>
              <a:rPr lang="en-GB" sz="2400" baseline="-25000" dirty="0"/>
              <a:t>		</a:t>
            </a:r>
            <a:r>
              <a:rPr lang="en-GB" sz="2400" baseline="-25000" dirty="0">
                <a:solidFill>
                  <a:schemeClr val="bg2"/>
                </a:solidFill>
              </a:rPr>
              <a:t>:</a:t>
            </a:r>
            <a:r>
              <a:rPr lang="en-GB" sz="2400" baseline="-25000" dirty="0"/>
              <a:t> </a:t>
            </a:r>
            <a:r>
              <a:rPr lang="en-GB" sz="1800" b="1" baseline="-25000" dirty="0"/>
              <a:t>T060</a:t>
            </a:r>
            <a:br>
              <a:rPr lang="en-GB" sz="2400" baseline="-25000" dirty="0"/>
            </a:br>
            <a:r>
              <a:rPr lang="en-GB" sz="2400" baseline="-25000" dirty="0">
                <a:solidFill>
                  <a:schemeClr val="bg2"/>
                </a:solidFill>
              </a:rPr>
              <a:t>Team name	: </a:t>
            </a:r>
            <a:r>
              <a:rPr lang="en-IN" sz="1200" b="1" dirty="0"/>
              <a:t>Syntax Squad </a:t>
            </a:r>
            <a:br>
              <a:rPr lang="en-GB" sz="2400" baseline="-25000" dirty="0">
                <a:solidFill>
                  <a:schemeClr val="bg2"/>
                </a:solidFill>
              </a:rPr>
            </a:br>
            <a:r>
              <a:rPr lang="en-GB" sz="2400" baseline="-25000" dirty="0">
                <a:solidFill>
                  <a:schemeClr val="bg2"/>
                </a:solidFill>
              </a:rPr>
              <a:t>Team members</a:t>
            </a:r>
            <a:r>
              <a:rPr lang="en-GB" sz="2400" baseline="-25000" dirty="0"/>
              <a:t>	</a:t>
            </a:r>
            <a:r>
              <a:rPr lang="en-GB" sz="2400" baseline="-25000" dirty="0">
                <a:solidFill>
                  <a:schemeClr val="bg2"/>
                </a:solidFill>
              </a:rPr>
              <a:t>: </a:t>
            </a:r>
            <a:r>
              <a:rPr lang="en-GB" sz="2400" baseline="-25000" dirty="0"/>
              <a:t>   </a:t>
            </a:r>
            <a:r>
              <a:rPr lang="en-GB" sz="1800" b="1" baseline="-25000" dirty="0"/>
              <a:t>Saiprasanna (2303A51355)</a:t>
            </a:r>
            <a:br>
              <a:rPr lang="en-GB" sz="1800" b="1" baseline="-25000" dirty="0"/>
            </a:br>
            <a:r>
              <a:rPr lang="en-GB" sz="1800" b="1" baseline="-25000" dirty="0"/>
              <a:t>	                              </a:t>
            </a:r>
            <a:r>
              <a:rPr lang="en-US" altLang="en-GB" sz="1800" b="1" baseline="-25000" dirty="0"/>
              <a:t>      </a:t>
            </a:r>
            <a:r>
              <a:rPr lang="en-GB" sz="1800" b="1" baseline="-25000" dirty="0"/>
              <a:t>Madhuri        (2303A51295)</a:t>
            </a:r>
            <a:br>
              <a:rPr lang="en-GB" sz="1800" b="1" baseline="-25000" dirty="0"/>
            </a:br>
            <a:r>
              <a:rPr lang="en-GB" sz="1800" b="1" baseline="-25000" dirty="0"/>
              <a:t>	                              </a:t>
            </a:r>
            <a:r>
              <a:rPr lang="en-US" altLang="en-GB" sz="1800" b="1" baseline="-25000" dirty="0"/>
              <a:t>     </a:t>
            </a:r>
            <a:r>
              <a:rPr lang="en-GB" sz="1800" b="1" baseline="-25000" dirty="0"/>
              <a:t>Srivarsha      (2303A51337)</a:t>
            </a:r>
            <a:br>
              <a:rPr lang="en-GB" sz="1800" b="1" baseline="-25000" dirty="0"/>
            </a:br>
            <a:r>
              <a:rPr lang="en-GB" sz="1800" b="1" baseline="-25000" dirty="0"/>
              <a:t>		       Nirnaya         (2303A51060)</a:t>
            </a:r>
            <a:br>
              <a:rPr lang="en-GB" sz="1800" b="1" baseline="-25000" dirty="0"/>
            </a:br>
            <a:r>
              <a:rPr lang="en-GB" sz="1800" b="1" baseline="-25000" dirty="0"/>
              <a:t>		       Rashmitha    (2303A51343)</a:t>
            </a:r>
            <a:br>
              <a:rPr lang="en-GB" sz="1800" b="1" baseline="-25000" dirty="0"/>
            </a:br>
            <a:r>
              <a:rPr lang="en-GB" sz="2400" b="1" baseline="-25000" dirty="0"/>
              <a:t>				</a:t>
            </a:r>
            <a:br>
              <a:rPr lang="en-GB" sz="2400" b="1" baseline="-25000" dirty="0"/>
            </a:br>
            <a:endParaRPr sz="2400" b="1" baseline="-25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55" y="641623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536820" y="158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764281" y="981840"/>
            <a:ext cx="7399800" cy="3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Purpose of the Project : </a:t>
            </a:r>
            <a:endParaRPr lang="en-US" sz="1600" b="1" dirty="0">
              <a:solidFill>
                <a:schemeClr val="bg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Detect and Remove Fake Accounts to stop scams and identity theft.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Central Team to track and report fake accounts.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Protect Users and Organizations from online threats.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Expected Outcomes :</a:t>
            </a:r>
            <a:endParaRPr lang="en-US" sz="1600" b="1" dirty="0">
              <a:solidFill>
                <a:schemeClr val="bg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Quick detection and removal of fake accounts. 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Improved online security for everyone.</a:t>
            </a:r>
            <a:endParaRPr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3042" y="2159820"/>
            <a:ext cx="1552518" cy="1528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13755" y="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3"/>
          </p:nvPr>
        </p:nvSpPr>
        <p:spPr>
          <a:xfrm>
            <a:off x="188852" y="301680"/>
            <a:ext cx="8467468" cy="4559880"/>
          </a:xfrm>
        </p:spPr>
        <p:txBody>
          <a:bodyPr/>
          <a:lstStyle/>
          <a:p>
            <a:pPr marL="139700" indent="0" algn="l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       Issue :</a:t>
            </a:r>
            <a:endParaRPr lang="en-US" sz="1600" b="1" dirty="0">
              <a:solidFill>
                <a:schemeClr val="bg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Fake accounts on social media are growing rapidly, causing serious problems.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596900" lvl="1" indent="0" algn="l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Challenges in the Current System 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Fake accounts are used for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fraud,cybercrimes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&amp; spreading fake news.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Existing methods for detecting &amp; removing them are slow and ineffective.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There’s no central system to track and take action on these accounts.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596900" lvl="1" indent="0" algn="l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Key Pain Points:</a:t>
            </a:r>
            <a:endParaRPr lang="en-US" sz="1600" dirty="0">
              <a:solidFill>
                <a:schemeClr val="bg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Increased risk of scams and crimes.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Lack of coordination between platforms.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Slow response in removing harmful accounts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754380" y="-93596"/>
            <a:ext cx="7178040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Existing system</a:t>
            </a:r>
            <a:br>
              <a:rPr lang="en-IN" sz="2800" dirty="0"/>
            </a:br>
            <a:br>
              <a:rPr lang="en-IN" dirty="0"/>
            </a:br>
            <a:r>
              <a:rPr lang="en-IN" sz="2000" dirty="0" err="1">
                <a:solidFill>
                  <a:schemeClr val="bg2"/>
                </a:solidFill>
              </a:rPr>
              <a:t>Comparsion</a:t>
            </a:r>
            <a:r>
              <a:rPr lang="en-IN" sz="2000" dirty="0">
                <a:solidFill>
                  <a:schemeClr val="bg2"/>
                </a:solidFill>
              </a:rPr>
              <a:t> of current vs New system</a:t>
            </a:r>
            <a:endParaRPr dirty="0">
              <a:solidFill>
                <a:schemeClr val="bg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29740" y="1247797"/>
          <a:ext cx="6096000" cy="3279720"/>
        </p:xfrm>
        <a:graphic>
          <a:graphicData uri="http://schemas.openxmlformats.org/drawingml/2006/table">
            <a:tbl>
              <a:tblPr firstRow="1" bandRow="1">
                <a:tableStyleId>{29708D21-40B8-4E8D-B405-9B02CA020B05}</a:tableStyleId>
              </a:tblPr>
              <a:tblGrid>
                <a:gridCol w="1630680"/>
                <a:gridCol w="2514600"/>
                <a:gridCol w="1950720"/>
              </a:tblGrid>
              <a:tr h="655944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FEATURES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  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CURRENT SYSTEM 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  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NEW SYSTEM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55944">
                <a:tc>
                  <a:txBody>
                    <a:bodyPr/>
                    <a:lstStyle/>
                    <a:p>
                      <a:r>
                        <a:rPr lang="en-US" dirty="0"/>
                        <a:t>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Manual &amp; slow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powered &amp; fast</a:t>
                      </a:r>
                      <a:endParaRPr lang="en-IN" dirty="0"/>
                    </a:p>
                  </a:txBody>
                  <a:tcPr/>
                </a:tc>
              </a:tr>
              <a:tr h="655944">
                <a:tc>
                  <a:txBody>
                    <a:bodyPr/>
                    <a:lstStyle/>
                    <a:p>
                      <a:r>
                        <a:rPr lang="en-US" dirty="0"/>
                        <a:t>Tracking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 central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agency tracks all</a:t>
                      </a:r>
                      <a:endParaRPr lang="en-IN" dirty="0"/>
                    </a:p>
                  </a:txBody>
                  <a:tcPr/>
                </a:tc>
              </a:tr>
              <a:tr h="655944">
                <a:tc>
                  <a:txBody>
                    <a:bodyPr/>
                    <a:lstStyle/>
                    <a:p>
                      <a:r>
                        <a:rPr lang="en-US" dirty="0"/>
                        <a:t>Removal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Fake accounts keep coming 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&amp; permanent for all</a:t>
                      </a:r>
                      <a:endParaRPr lang="en-IN" dirty="0"/>
                    </a:p>
                  </a:txBody>
                  <a:tcPr/>
                </a:tc>
              </a:tr>
              <a:tr h="655944"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consuming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&amp; effective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73040" y="1486994"/>
            <a:ext cx="30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⏳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299960" y="1462251"/>
            <a:ext cx="434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🚀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582168" y="167793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6705" y="1092818"/>
            <a:ext cx="49860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🚀 New System : </a:t>
            </a:r>
            <a:r>
              <a:rPr lang="en-US" dirty="0"/>
              <a:t>Smarter Fake Account Detection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An AI-powered system that quickly finds and removes fake social media accounts.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>
                <a:solidFill>
                  <a:schemeClr val="bg2"/>
                </a:solidFill>
              </a:rPr>
              <a:t>     Advantages :</a:t>
            </a:r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 Faster – AI detects fake accounts instantly.</a:t>
            </a:r>
            <a:endParaRPr lang="en-IN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 Better Tracking – A central agency monitors fake profiles.</a:t>
            </a:r>
            <a:endParaRPr lang="en-IN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Automatic Removal – No waiting, fake accounts get deleted fast.</a:t>
            </a:r>
            <a:endParaRPr lang="en-IN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 Stronger Security – Protects against scams and misinformation.</a:t>
            </a:r>
            <a:endParaRPr lang="en-IN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IN" b="1" dirty="0">
                <a:solidFill>
                  <a:schemeClr val="bg2"/>
                </a:solidFill>
              </a:rPr>
              <a:t>    </a:t>
            </a:r>
            <a:endParaRPr lang="en-IN" b="1" dirty="0">
              <a:solidFill>
                <a:schemeClr val="bg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469" y="951569"/>
            <a:ext cx="2405814" cy="32858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314539" y="-19917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50" name="Google Shape;1650;p70"/>
          <p:cNvSpPr txBox="1"/>
          <p:nvPr/>
        </p:nvSpPr>
        <p:spPr>
          <a:xfrm>
            <a:off x="3500550" y="1563021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dirty="0">
              <a:solidFill>
                <a:schemeClr val="dk1"/>
              </a:solidFill>
              <a:latin typeface="Poppins Medium" panose="00000600000000000000"/>
              <a:ea typeface="Poppins Medium" panose="00000600000000000000"/>
              <a:cs typeface="Poppins Medium" panose="00000600000000000000"/>
              <a:sym typeface="Poppins Medium" panose="0000060000000000000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9733" y="875670"/>
            <a:ext cx="7470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Collect Data    </a:t>
            </a: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</a:rPr>
              <a:t>     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</a:t>
            </a:r>
            <a:r>
              <a:rPr lang="en-US" sz="18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scaning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profiles]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   ↓ 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AI Detection        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 spot fake accounts]   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   ↓ 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Verification         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 central agency checks]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   ↓ 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Report &amp; Action   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 Report to social media]  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   ↓  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Account Removal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 Delete fake account ]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r>
              <a:rPr lang="en-IN" sz="1200" dirty="0"/>
              <a:t> </a:t>
            </a: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574734" y="-55232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11" name="TextBox 1410"/>
          <p:cNvSpPr txBox="1"/>
          <p:nvPr/>
        </p:nvSpPr>
        <p:spPr>
          <a:xfrm>
            <a:off x="3022907" y="860734"/>
            <a:ext cx="404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b="1" dirty="0">
                <a:solidFill>
                  <a:srgbClr val="FF0000"/>
                </a:solidFill>
              </a:rPr>
              <a:t>Collect Data            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[  Get user info &amp; reports]</a:t>
            </a:r>
            <a:endParaRPr lang="en-IN" dirty="0"/>
          </a:p>
        </p:txBody>
      </p:sp>
      <p:sp>
        <p:nvSpPr>
          <p:cNvPr id="1412" name="Arrow: Down 1411"/>
          <p:cNvSpPr/>
          <p:nvPr/>
        </p:nvSpPr>
        <p:spPr>
          <a:xfrm>
            <a:off x="3938236" y="1412227"/>
            <a:ext cx="135673" cy="25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3" name="TextBox 1412"/>
          <p:cNvSpPr txBox="1"/>
          <p:nvPr/>
        </p:nvSpPr>
        <p:spPr>
          <a:xfrm>
            <a:off x="3042424" y="172578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Detect Fake Accounts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      [ Use AI &amp; filters ]</a:t>
            </a:r>
            <a:endParaRPr lang="en-IN" dirty="0"/>
          </a:p>
        </p:txBody>
      </p:sp>
      <p:sp>
        <p:nvSpPr>
          <p:cNvPr id="1414" name="Arrow: Down 1413"/>
          <p:cNvSpPr/>
          <p:nvPr/>
        </p:nvSpPr>
        <p:spPr>
          <a:xfrm>
            <a:off x="3967971" y="2277273"/>
            <a:ext cx="135673" cy="25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5" name="TextBox 1414"/>
          <p:cNvSpPr txBox="1"/>
          <p:nvPr/>
        </p:nvSpPr>
        <p:spPr>
          <a:xfrm>
            <a:off x="2506236" y="2547328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   Verify Information 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[Cross-check with database, Avoid mistakes]</a:t>
            </a:r>
            <a:endParaRPr lang="en-IN" dirty="0"/>
          </a:p>
        </p:txBody>
      </p:sp>
      <p:sp>
        <p:nvSpPr>
          <p:cNvPr id="1416" name="TextBox 1415"/>
          <p:cNvSpPr txBox="1"/>
          <p:nvPr/>
        </p:nvSpPr>
        <p:spPr>
          <a:xfrm>
            <a:off x="3036849" y="3388704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</a:t>
            </a:r>
            <a:r>
              <a:rPr lang="en-US" b="1" dirty="0">
                <a:solidFill>
                  <a:srgbClr val="FF0000"/>
                </a:solidFill>
              </a:rPr>
              <a:t>Take Action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[Report or remove accounts]</a:t>
            </a:r>
            <a:endParaRPr lang="en-IN" dirty="0"/>
          </a:p>
        </p:txBody>
      </p:sp>
      <p:sp>
        <p:nvSpPr>
          <p:cNvPr id="1418" name="Arrow: Down 1417"/>
          <p:cNvSpPr/>
          <p:nvPr/>
        </p:nvSpPr>
        <p:spPr>
          <a:xfrm>
            <a:off x="4006073" y="3114046"/>
            <a:ext cx="135673" cy="25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714156" y="-11372"/>
            <a:ext cx="5883644" cy="1567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Conclusion &amp; Future Scope</a:t>
            </a:r>
            <a:endParaRPr sz="3600"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702990" y="-665140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895792" y="-562315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Flowchart: Terminator 1"/>
          <p:cNvSpPr/>
          <p:nvPr/>
        </p:nvSpPr>
        <p:spPr>
          <a:xfrm>
            <a:off x="1970828" y="3823954"/>
            <a:ext cx="5370300" cy="113742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Empowering cybersecurity with AI-driven solutions, we pave the way for a </a:t>
            </a:r>
            <a:r>
              <a:rPr lang="en-US" b="1" dirty="0"/>
              <a:t>trust and free digital space</a:t>
            </a:r>
            <a:r>
              <a:rPr lang="en-US" dirty="0"/>
              <a:t>. </a:t>
            </a:r>
            <a:r>
              <a:rPr lang="en-IN" dirty="0"/>
              <a:t>🔐🌍🚀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41911" y="1243897"/>
            <a:ext cx="58836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/>
            <a:endParaRPr lang="en-US" dirty="0"/>
          </a:p>
          <a:p>
            <a:pPr>
              <a:buNone/>
            </a:pPr>
            <a:r>
              <a:rPr lang="en-US" dirty="0"/>
              <a:t>AI-powered tools and monitoring can quickly detect and remove fake accounts, ensuring online safety.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Future Scope: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Smarter AI for better detection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monitoring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Global teamwork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Stronger verification systems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WPS Slides</Application>
  <PresentationFormat>On-screen Show (16:9)</PresentationFormat>
  <Paragraphs>128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Poppins SemiBold</vt:lpstr>
      <vt:lpstr>Roboto</vt:lpstr>
      <vt:lpstr>Poppins Medium</vt:lpstr>
      <vt:lpstr>Bebas Neue</vt:lpstr>
      <vt:lpstr>Poppins Medium</vt:lpstr>
      <vt:lpstr>Courier New</vt:lpstr>
      <vt:lpstr>Microsoft YaHei</vt:lpstr>
      <vt:lpstr>Arial Unicode MS</vt:lpstr>
      <vt:lpstr>Topology - Master of Science in Mathematics by Slidesgo</vt:lpstr>
      <vt:lpstr>Topic 		: Fake social media accounts and their detections Domain		: Cyber Security Team ID		: T060 Team name	: Syntax Squad  Team members	:    Saiprasanna (2303A51355) 	                              Madhuri        (2303A51295) 	                              Srivarsha      (2303A51337) 		       Nirnaya         (2303A51060) 		       Rashmitha    (2303A51343) 				 </vt:lpstr>
      <vt:lpstr>Objective</vt:lpstr>
      <vt:lpstr>Problem Statement</vt:lpstr>
      <vt:lpstr>Existing system  Comparsion of current vs New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Jakku</dc:creator>
  <cp:lastModifiedBy>Madhuri Mandala</cp:lastModifiedBy>
  <cp:revision>4</cp:revision>
  <dcterms:created xsi:type="dcterms:W3CDTF">2025-04-04T18:12:07Z</dcterms:created>
  <dcterms:modified xsi:type="dcterms:W3CDTF">2025-04-04T18:12:59Z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2ABD2855AF314DF4A70FBE9261A7E591_13</vt:lpwstr>
  </property>
  <property fmtid="{D5CDD505-2E9C-101B-9397-08002B2CF9AE}" pid="3" name="KSOProductBuildVer">
    <vt:lpwstr>1033-12.2.0.20782</vt:lpwstr>
  </property>
</Properties>
</file>