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10"/>
  </p:notesMasterIdLst>
  <p:sldIdLst>
    <p:sldId id="256" r:id="rId2"/>
    <p:sldId id="261" r:id="rId3"/>
    <p:sldId id="263" r:id="rId4"/>
    <p:sldId id="264" r:id="rId5"/>
    <p:sldId id="265" r:id="rId6"/>
    <p:sldId id="280" r:id="rId7"/>
    <p:sldId id="294" r:id="rId8"/>
    <p:sldId id="288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Poppins Medium" panose="00000600000000000000" pitchFamily="2" charset="0"/>
      <p:regular r:id="rId12"/>
      <p:bold r:id="rId13"/>
      <p:italic r:id="rId14"/>
      <p:boldItalic r:id="rId15"/>
    </p:embeddedFont>
    <p:embeddedFont>
      <p:font typeface="Poppins SemiBold" panose="00000700000000000000" pitchFamily="2" charset="0"/>
      <p:regular r:id="rId16"/>
      <p:bold r:id="rId17"/>
      <p:italic r:id="rId18"/>
      <p:boldItalic r:id="rId19"/>
    </p:embeddedFont>
    <p:embeddedFont>
      <p:font typeface="Roboto" panose="020000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708D21-40B8-4E8D-B405-9B02CA020B05}">
  <a:tblStyle styleId="{29708D21-40B8-4E8D-B405-9B02CA020B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65" r:id="rId5"/>
    <p:sldLayoutId id="2147483669" r:id="rId6"/>
    <p:sldLayoutId id="2147483670" r:id="rId7"/>
    <p:sldLayoutId id="2147483682" r:id="rId8"/>
    <p:sldLayoutId id="2147483687" r:id="rId9"/>
    <p:sldLayoutId id="214748368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2097041" y="2399937"/>
            <a:ext cx="5957299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Topic : </a:t>
            </a:r>
            <a:r>
              <a:rPr lang="en-US" sz="1600" dirty="0"/>
              <a:t>Voice-Controlled Gaming Tools for Enhanced Learning in the Skill Ecosystem</a:t>
            </a:r>
            <a:br>
              <a:rPr lang="en" sz="1600" dirty="0"/>
            </a:br>
            <a:r>
              <a:rPr lang="en" sz="2000" dirty="0"/>
              <a:t>Domain	       : </a:t>
            </a:r>
            <a:r>
              <a:rPr lang="en" sz="1600" dirty="0"/>
              <a:t>Student Innovation</a:t>
            </a:r>
            <a:br>
              <a:rPr lang="en" sz="2000" dirty="0"/>
            </a:br>
            <a:r>
              <a:rPr lang="en" sz="2000" dirty="0"/>
              <a:t>Team ID	       : T</a:t>
            </a:r>
            <a:r>
              <a:rPr lang="en" sz="1600" dirty="0"/>
              <a:t>062</a:t>
            </a:r>
            <a:br>
              <a:rPr lang="en" sz="2000" dirty="0"/>
            </a:br>
            <a:r>
              <a:rPr lang="en" sz="2000" dirty="0"/>
              <a:t>Team name           : </a:t>
            </a:r>
            <a:r>
              <a:rPr lang="en" sz="1600" dirty="0"/>
              <a:t>Code Crackers</a:t>
            </a:r>
            <a:br>
              <a:rPr lang="en" sz="2000" dirty="0"/>
            </a:br>
            <a:r>
              <a:rPr lang="en" sz="2000" dirty="0"/>
              <a:t>Team members    : </a:t>
            </a:r>
            <a:r>
              <a:rPr lang="en" sz="1600" dirty="0"/>
              <a:t>M.Hindu(2303A51296)</a:t>
            </a:r>
            <a:br>
              <a:rPr lang="en" sz="1600" dirty="0"/>
            </a:br>
            <a:r>
              <a:rPr lang="en" sz="1600" dirty="0"/>
              <a:t>	                             S.Arthi(2303A51595)</a:t>
            </a:r>
            <a:br>
              <a:rPr lang="en" sz="1600" dirty="0"/>
            </a:br>
            <a:r>
              <a:rPr lang="en" sz="1600" dirty="0"/>
              <a:t>	                             K.Harshitha(2303A51588)</a:t>
            </a:r>
            <a:br>
              <a:rPr lang="en" sz="1600" dirty="0"/>
            </a:br>
            <a:r>
              <a:rPr lang="en" sz="1600" dirty="0"/>
              <a:t>	                             P.Sri Nithya(2303A51546)</a:t>
            </a:r>
            <a:br>
              <a:rPr lang="en" sz="1600" dirty="0"/>
            </a:br>
            <a:r>
              <a:rPr lang="en" sz="1600" dirty="0"/>
              <a:t>			 </a:t>
            </a:r>
            <a:br>
              <a:rPr lang="en" sz="1600" dirty="0"/>
            </a:br>
            <a:r>
              <a:rPr lang="en" sz="2000" dirty="0"/>
              <a:t>				</a:t>
            </a:r>
            <a:br>
              <a:rPr lang="en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318168" y="310806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E83D50D-1027-53DE-7327-D765EB951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>
            <a:extLst>
              <a:ext uri="{FF2B5EF4-FFF2-40B4-BE49-F238E27FC236}">
                <a16:creationId xmlns:a16="http://schemas.microsoft.com/office/drawing/2014/main" id="{5199BA3A-83F9-EB34-9128-28C603B9E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185515" y="560781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Objective</a:t>
            </a:r>
            <a:br>
              <a:rPr lang="en-US" sz="2800" dirty="0"/>
            </a:br>
            <a:br>
              <a:rPr lang="en-US" dirty="0"/>
            </a:b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3EC474-6A84-2CB6-D145-87827C65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5667" y="2843016"/>
            <a:ext cx="2278721" cy="224311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0F3B60E-497E-3AF8-0214-26A07431D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34833"/>
            <a:ext cx="65" cy="92333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BFFB95-E832-36E2-6E2F-39A71D2B8E6D}"/>
              </a:ext>
            </a:extLst>
          </p:cNvPr>
          <p:cNvCxnSpPr>
            <a:cxnSpLocks/>
          </p:cNvCxnSpPr>
          <p:nvPr/>
        </p:nvCxnSpPr>
        <p:spPr>
          <a:xfrm flipV="1">
            <a:off x="1272540" y="1120140"/>
            <a:ext cx="358140" cy="192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>
            <a:extLst>
              <a:ext uri="{FF2B5EF4-FFF2-40B4-BE49-F238E27FC236}">
                <a16:creationId xmlns:a16="http://schemas.microsoft.com/office/drawing/2014/main" id="{17805938-D1A0-4031-6CDE-FDA4882FB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512" y="648384"/>
            <a:ext cx="1976628" cy="224311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F351CB-7F6F-17F2-5F2E-B8524F42C1C0}"/>
              </a:ext>
            </a:extLst>
          </p:cNvPr>
          <p:cNvSpPr txBox="1"/>
          <p:nvPr/>
        </p:nvSpPr>
        <p:spPr>
          <a:xfrm>
            <a:off x="883920" y="1258732"/>
            <a:ext cx="58902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develop voice-controlled gaming tools that enhance skill-based learning through interactive, immersive, and accessible experiences tailored for the skill ecosystem.</a:t>
            </a:r>
          </a:p>
          <a:p>
            <a:r>
              <a:rPr lang="en-US" b="1" dirty="0"/>
              <a:t>Goals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Voice-controlled, hands-free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Real-world skill simulation through games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Instant feedback for better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Inclusive and accessible for all learners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AI-powered personalized learning</a:t>
            </a:r>
          </a:p>
          <a:p>
            <a:r>
              <a:rPr lang="en-US" b="1" dirty="0"/>
              <a:t>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Improved engagement &amp; retention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Practical, job-ready skill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Inclusive learning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Gamified progress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Scalable across skill programs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757800" y="195065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AE6E21A-6945-DA81-8EBE-293F0C355088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624840" y="771065"/>
            <a:ext cx="82981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Problem Statement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:Traditional skill training methods are often boring, non-interactive, and inaccessible. They lack real-time feedback, don't adapt to individual needs, and offer limited engagement, especially for learners with disabilities or diverse skill levels.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i="0" u="sng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Challenges in the Current Scenario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Voice-controlled, hands-free interaction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Real-world skill simulation through games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Instant feedback for better learning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Inclusive and accessible for all learners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AI-powered personalized learning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Boosts engagement &amp; retention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Builds practical, job-ready skills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Supports inclusive education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Adds fun, gamified assessments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✅ Works across multiple training programs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483480" y="166120"/>
            <a:ext cx="784491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C4CDB526-1DA0-185F-5F76-531CA24E70A2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50180" y="863964"/>
            <a:ext cx="7944240" cy="2640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Career Counseling</a:t>
            </a:r>
            <a:r>
              <a:rPr lang="en-US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– </a:t>
            </a:r>
            <a:r>
              <a:rPr lang="en-US" sz="24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People get basic advice from counselors, but it's not always personalized.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Online Tests</a:t>
            </a:r>
            <a:r>
              <a:rPr lang="en-US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–</a:t>
            </a:r>
            <a:r>
              <a:rPr lang="en-US" sz="24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Quizzes that give general career ideas, not based on your full profile.</a:t>
            </a:r>
            <a:endParaRPr lang="en-US" sz="18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Manual Job Research</a:t>
            </a:r>
            <a:r>
              <a:rPr lang="en-US" sz="20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– </a:t>
            </a:r>
            <a:r>
              <a:rPr lang="en-US" sz="24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You have to search on your own to understand job trends and required skills.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>
                  <a:lumMod val="10000"/>
                </a:schemeClr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544440" y="15088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5F117484-CB25-D719-1A4E-80A757851BC4}"/>
              </a:ext>
            </a:extLst>
          </p:cNvPr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723900" y="683748"/>
            <a:ext cx="757427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sz="1800" b="1" i="0" u="sng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What is the New System?</a:t>
            </a:r>
          </a:p>
          <a:p>
            <a:pPr algn="l"/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An </a:t>
            </a: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AI-based platform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that gives </a:t>
            </a:r>
            <a:r>
              <a:rPr lang="en-US" sz="18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personalized career suggestions </a:t>
            </a:r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based on</a:t>
            </a:r>
          </a:p>
          <a:p>
            <a:pPr algn="l"/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your skills, interests, strengths, and experience. It helps you plan your future</a:t>
            </a:r>
          </a:p>
          <a:p>
            <a:pPr algn="l"/>
            <a:r>
              <a:rPr lang="en-US" sz="18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career in a smart and easy way.</a:t>
            </a:r>
          </a:p>
          <a:p>
            <a:pPr algn="l"/>
            <a:endParaRPr lang="en-US" sz="18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The main advantage of this system is its </a:t>
            </a:r>
            <a: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personalized approach</a:t>
            </a: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, which ensures that </a:t>
            </a:r>
          </a:p>
          <a:p>
            <a:pPr algn="l"/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each user receives career suggestions tailored to their unique profile.</a:t>
            </a:r>
          </a:p>
          <a:p>
            <a:pPr algn="l"/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 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It also provides insights into</a:t>
            </a:r>
            <a:r>
              <a:rPr lang="en-US" sz="160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 future job trends</a:t>
            </a: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, making it easier to plan long-term goals.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The platform includes features such as skill gap analysis, career growth roadmaps, and a user-friendly interface that simplifies the decision-making process. </a:t>
            </a:r>
          </a:p>
          <a:p>
            <a:pPr algn="l"/>
            <a:endParaRPr lang="en-US" sz="16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This modern system not only improves career satisfaction but also helps users stay</a:t>
            </a:r>
          </a:p>
          <a:p>
            <a:pPr algn="l"/>
            <a:r>
              <a:rPr lang="en-US" sz="1600" b="0" i="0" dirty="0">
                <a:solidFill>
                  <a:schemeClr val="accent1">
                    <a:lumMod val="10000"/>
                  </a:schemeClr>
                </a:solidFill>
                <a:effectLst/>
                <a:latin typeface="ui-sans-serif"/>
              </a:rPr>
              <a:t>competitive in a rapidly changing job market.</a:t>
            </a:r>
            <a:endParaRPr lang="en-US" sz="1800" b="0" i="0" dirty="0">
              <a:solidFill>
                <a:schemeClr val="accent1">
                  <a:lumMod val="10000"/>
                </a:schemeClr>
              </a:solidFill>
              <a:effectLst/>
              <a:latin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95088" y="376706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2" name="Google Shape;1642;p70"/>
          <p:cNvSpPr txBox="1"/>
          <p:nvPr/>
        </p:nvSpPr>
        <p:spPr>
          <a:xfrm>
            <a:off x="895100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01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3" name="Google Shape;1643;p70"/>
          <p:cNvSpPr txBox="1"/>
          <p:nvPr/>
        </p:nvSpPr>
        <p:spPr>
          <a:xfrm>
            <a:off x="895088" y="3350170"/>
            <a:ext cx="2142900" cy="854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Identify Learning Needs – Find skill gaps and areas for improvement.</a:t>
            </a:r>
          </a:p>
        </p:txBody>
      </p:sp>
      <p:sp>
        <p:nvSpPr>
          <p:cNvPr id="1644" name="Google Shape;1644;p70"/>
          <p:cNvSpPr txBox="1"/>
          <p:nvPr/>
        </p:nvSpPr>
        <p:spPr>
          <a:xfrm>
            <a:off x="2197775" y="2141072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02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5" name="Google Shape;1645;p70"/>
          <p:cNvSpPr txBox="1"/>
          <p:nvPr/>
        </p:nvSpPr>
        <p:spPr>
          <a:xfrm>
            <a:off x="2197774" y="1093764"/>
            <a:ext cx="2303921" cy="108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Design Voice-Controlled Games – Create interactive, hands-on learning experiences.</a:t>
            </a:r>
          </a:p>
        </p:txBody>
      </p:sp>
      <p:sp>
        <p:nvSpPr>
          <p:cNvPr id="1646" name="Google Shape;1646;p70"/>
          <p:cNvSpPr txBox="1"/>
          <p:nvPr/>
        </p:nvSpPr>
        <p:spPr>
          <a:xfrm>
            <a:off x="3499972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03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7" name="Google Shape;1647;p70"/>
          <p:cNvSpPr txBox="1"/>
          <p:nvPr/>
        </p:nvSpPr>
        <p:spPr>
          <a:xfrm>
            <a:off x="3560932" y="3353019"/>
            <a:ext cx="2142900" cy="1084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Implement AI Personalization – Adjust difficulty based on learner progress.</a:t>
            </a:r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04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873532" y="1297212"/>
            <a:ext cx="2303922" cy="820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Gamified Assessments – Provide real-time feedback and skill tracking.</a:t>
            </a: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Step 05</a:t>
            </a:r>
            <a:endParaRPr sz="20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651" name="Google Shape;1651;p70"/>
          <p:cNvSpPr txBox="1"/>
          <p:nvPr/>
        </p:nvSpPr>
        <p:spPr>
          <a:xfrm>
            <a:off x="6106021" y="3350196"/>
            <a:ext cx="2142900" cy="115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Gamified Assessments – Provide real-time feedback and skill tracking.</a:t>
            </a:r>
          </a:p>
        </p:txBody>
      </p:sp>
      <p:sp>
        <p:nvSpPr>
          <p:cNvPr id="1652" name="Google Shape;1652;p70"/>
          <p:cNvSpPr/>
          <p:nvPr/>
        </p:nvSpPr>
        <p:spPr>
          <a:xfrm>
            <a:off x="1303372" y="2755038"/>
            <a:ext cx="6536100" cy="113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53" name="Google Shape;1653;p70"/>
          <p:cNvCxnSpPr>
            <a:stCxn id="1642" idx="0"/>
          </p:cNvCxnSpPr>
          <p:nvPr/>
        </p:nvCxnSpPr>
        <p:spPr>
          <a:xfrm rot="10800000">
            <a:off x="1966550" y="2867150"/>
            <a:ext cx="0" cy="18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4" name="Google Shape;1654;p70"/>
          <p:cNvCxnSpPr/>
          <p:nvPr/>
        </p:nvCxnSpPr>
        <p:spPr>
          <a:xfrm>
            <a:off x="3269225" y="2566664"/>
            <a:ext cx="0" cy="18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5" name="Google Shape;1655;p70"/>
          <p:cNvCxnSpPr>
            <a:stCxn id="1646" idx="0"/>
            <a:endCxn id="1652" idx="2"/>
          </p:cNvCxnSpPr>
          <p:nvPr/>
        </p:nvCxnSpPr>
        <p:spPr>
          <a:xfrm rot="10800000">
            <a:off x="4571422" y="2868050"/>
            <a:ext cx="0" cy="1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6" name="Google Shape;1656;p70"/>
          <p:cNvCxnSpPr/>
          <p:nvPr/>
        </p:nvCxnSpPr>
        <p:spPr>
          <a:xfrm>
            <a:off x="5867150" y="2559076"/>
            <a:ext cx="0" cy="195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7" name="Google Shape;1657;p70"/>
          <p:cNvCxnSpPr>
            <a:stCxn id="1650" idx="0"/>
          </p:cNvCxnSpPr>
          <p:nvPr/>
        </p:nvCxnSpPr>
        <p:spPr>
          <a:xfrm rot="10800000">
            <a:off x="7177454" y="2865950"/>
            <a:ext cx="0" cy="18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062649" y="1720812"/>
            <a:ext cx="4747095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Languages used (C, C++, python,  html, CSS, </a:t>
            </a:r>
            <a:r>
              <a:rPr lang="en-US" dirty="0" err="1"/>
              <a:t>Js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java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63429" y="1274257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096652" y="2302011"/>
            <a:ext cx="3522170" cy="3624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Database: Firebase / MongoDB / SQL</a:t>
            </a:r>
            <a:endParaRPr dirty="0"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263800" y="1574247"/>
            <a:ext cx="3522170" cy="3420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Show the System’s Technical Structure </a:t>
            </a:r>
            <a:r>
              <a:rPr lang="en-US" sz="1200" dirty="0"/>
              <a:t>– Present the architecture of voice-controlled gaming tools..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Use a Layered or Block Diagram </a:t>
            </a:r>
            <a:r>
              <a:rPr lang="en-US" sz="1200" dirty="0"/>
              <a:t>– Clearly visualize how different components interact..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Label Different Components &amp; Interactions </a:t>
            </a:r>
            <a:r>
              <a:rPr lang="en-US" sz="1200" dirty="0"/>
              <a:t>– Identify AI, voice recognition, game logic, and user interface..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dirty="0"/>
              <a:t> </a:t>
            </a:r>
            <a:r>
              <a:rPr lang="en-US" sz="1200" b="1" dirty="0"/>
              <a:t>Keep Explanations Brief &amp; To the Point </a:t>
            </a:r>
            <a:r>
              <a:rPr lang="en-US" sz="1200" dirty="0"/>
              <a:t>– Focus on essential details without complexity..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200" b="1" dirty="0"/>
              <a:t>Maintain a Clean, Organized Layout </a:t>
            </a:r>
            <a:r>
              <a:rPr lang="en-US" sz="1200" dirty="0"/>
              <a:t>– Ensure clarity and readability for better understanding..</a:t>
            </a:r>
            <a:endParaRPr sz="1200"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145622" y="1152582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4" name="Google Shape;1426;p55">
            <a:extLst>
              <a:ext uri="{FF2B5EF4-FFF2-40B4-BE49-F238E27FC236}">
                <a16:creationId xmlns:a16="http://schemas.microsoft.com/office/drawing/2014/main" id="{B030D0B9-8DF8-F8FE-9EA6-7C7EF1CCF1AA}"/>
              </a:ext>
            </a:extLst>
          </p:cNvPr>
          <p:cNvSpPr txBox="1">
            <a:spLocks/>
          </p:cNvSpPr>
          <p:nvPr/>
        </p:nvSpPr>
        <p:spPr>
          <a:xfrm>
            <a:off x="1141708" y="2696988"/>
            <a:ext cx="3576941" cy="387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Security: Data encryption &amp; authentication</a:t>
            </a:r>
          </a:p>
        </p:txBody>
      </p:sp>
      <p:sp>
        <p:nvSpPr>
          <p:cNvPr id="5" name="Google Shape;1426;p55">
            <a:extLst>
              <a:ext uri="{FF2B5EF4-FFF2-40B4-BE49-F238E27FC236}">
                <a16:creationId xmlns:a16="http://schemas.microsoft.com/office/drawing/2014/main" id="{12A44FEC-F0E3-B36B-5F19-B54D49443C54}"/>
              </a:ext>
            </a:extLst>
          </p:cNvPr>
          <p:cNvSpPr txBox="1">
            <a:spLocks/>
          </p:cNvSpPr>
          <p:nvPr/>
        </p:nvSpPr>
        <p:spPr>
          <a:xfrm>
            <a:off x="1141708" y="3133639"/>
            <a:ext cx="4241902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Cloud Services: AWS / Google Cloud for hosting</a:t>
            </a:r>
          </a:p>
        </p:txBody>
      </p:sp>
      <p:grpSp>
        <p:nvGrpSpPr>
          <p:cNvPr id="7" name="Google Shape;1902;p81">
            <a:extLst>
              <a:ext uri="{FF2B5EF4-FFF2-40B4-BE49-F238E27FC236}">
                <a16:creationId xmlns:a16="http://schemas.microsoft.com/office/drawing/2014/main" id="{CCB8DBD3-ECEB-D61F-53C4-E0C73D1D017B}"/>
              </a:ext>
            </a:extLst>
          </p:cNvPr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>
              <a:extLst>
                <a:ext uri="{FF2B5EF4-FFF2-40B4-BE49-F238E27FC236}">
                  <a16:creationId xmlns:a16="http://schemas.microsoft.com/office/drawing/2014/main" id="{1B4F486C-613E-5A48-775C-71926E67DBD9}"/>
                </a:ext>
              </a:extLst>
            </p:cNvPr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>
              <a:extLst>
                <a:ext uri="{FF2B5EF4-FFF2-40B4-BE49-F238E27FC236}">
                  <a16:creationId xmlns:a16="http://schemas.microsoft.com/office/drawing/2014/main" id="{A1B903D4-9F74-0441-6416-B8FE641DEBB1}"/>
                </a:ext>
              </a:extLst>
            </p:cNvPr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>
            <a:extLst>
              <a:ext uri="{FF2B5EF4-FFF2-40B4-BE49-F238E27FC236}">
                <a16:creationId xmlns:a16="http://schemas.microsoft.com/office/drawing/2014/main" id="{001FF1D7-CCCB-3573-9A1F-F93A5D77DC52}"/>
              </a:ext>
            </a:extLst>
          </p:cNvPr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>
            <a:extLst>
              <a:ext uri="{FF2B5EF4-FFF2-40B4-BE49-F238E27FC236}">
                <a16:creationId xmlns:a16="http://schemas.microsoft.com/office/drawing/2014/main" id="{94FA3C0E-F8CB-63F8-426E-CEC05D7C62E3}"/>
              </a:ext>
            </a:extLst>
          </p:cNvPr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>
            <a:extLst>
              <a:ext uri="{FF2B5EF4-FFF2-40B4-BE49-F238E27FC236}">
                <a16:creationId xmlns:a16="http://schemas.microsoft.com/office/drawing/2014/main" id="{7B10C7C6-D49E-AA4F-D689-AEE67D986589}"/>
              </a:ext>
            </a:extLst>
          </p:cNvPr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>
              <a:extLst>
                <a:ext uri="{FF2B5EF4-FFF2-40B4-BE49-F238E27FC236}">
                  <a16:creationId xmlns:a16="http://schemas.microsoft.com/office/drawing/2014/main" id="{BA65CF28-250C-C8B2-5632-92EB3B93454C}"/>
                </a:ext>
              </a:extLst>
            </p:cNvPr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>
              <a:extLst>
                <a:ext uri="{FF2B5EF4-FFF2-40B4-BE49-F238E27FC236}">
                  <a16:creationId xmlns:a16="http://schemas.microsoft.com/office/drawing/2014/main" id="{72860106-414F-E8D1-45AA-D9A0DEA51E0B}"/>
                </a:ext>
              </a:extLst>
            </p:cNvPr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>
            <a:extLst>
              <a:ext uri="{FF2B5EF4-FFF2-40B4-BE49-F238E27FC236}">
                <a16:creationId xmlns:a16="http://schemas.microsoft.com/office/drawing/2014/main" id="{9BC32F00-A771-2C5B-DB70-0F123E6CCB7F}"/>
              </a:ext>
            </a:extLst>
          </p:cNvPr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>
              <a:extLst>
                <a:ext uri="{FF2B5EF4-FFF2-40B4-BE49-F238E27FC236}">
                  <a16:creationId xmlns:a16="http://schemas.microsoft.com/office/drawing/2014/main" id="{600D19DF-D7B8-A089-A7BD-97234B503621}"/>
                </a:ext>
              </a:extLst>
            </p:cNvPr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>
              <a:extLst>
                <a:ext uri="{FF2B5EF4-FFF2-40B4-BE49-F238E27FC236}">
                  <a16:creationId xmlns:a16="http://schemas.microsoft.com/office/drawing/2014/main" id="{EE7D476E-F622-CB9D-28AE-B03EA221824C}"/>
                </a:ext>
              </a:extLst>
            </p:cNvPr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>
              <a:extLst>
                <a:ext uri="{FF2B5EF4-FFF2-40B4-BE49-F238E27FC236}">
                  <a16:creationId xmlns:a16="http://schemas.microsoft.com/office/drawing/2014/main" id="{CAAE08BA-4B9E-A73E-34CC-1139FDA58874}"/>
                </a:ext>
              </a:extLst>
            </p:cNvPr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>
              <a:extLst>
                <a:ext uri="{FF2B5EF4-FFF2-40B4-BE49-F238E27FC236}">
                  <a16:creationId xmlns:a16="http://schemas.microsoft.com/office/drawing/2014/main" id="{9534ADAE-D0C2-7F8A-02B1-0B814615D5D2}"/>
                </a:ext>
              </a:extLst>
            </p:cNvPr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>
              <a:extLst>
                <a:ext uri="{FF2B5EF4-FFF2-40B4-BE49-F238E27FC236}">
                  <a16:creationId xmlns:a16="http://schemas.microsoft.com/office/drawing/2014/main" id="{031B79FD-D595-852B-F0FB-4CB35BDA3C69}"/>
                </a:ext>
              </a:extLst>
            </p:cNvPr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>
              <a:extLst>
                <a:ext uri="{FF2B5EF4-FFF2-40B4-BE49-F238E27FC236}">
                  <a16:creationId xmlns:a16="http://schemas.microsoft.com/office/drawing/2014/main" id="{E7F233D3-F99B-334F-9DB4-E76892AF0DE6}"/>
                </a:ext>
              </a:extLst>
            </p:cNvPr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>
              <a:extLst>
                <a:ext uri="{FF2B5EF4-FFF2-40B4-BE49-F238E27FC236}">
                  <a16:creationId xmlns:a16="http://schemas.microsoft.com/office/drawing/2014/main" id="{1D97E90A-C213-C2F8-A4AC-B174D9E453B7}"/>
                </a:ext>
              </a:extLst>
            </p:cNvPr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>
              <a:extLst>
                <a:ext uri="{FF2B5EF4-FFF2-40B4-BE49-F238E27FC236}">
                  <a16:creationId xmlns:a16="http://schemas.microsoft.com/office/drawing/2014/main" id="{49AD0CEE-E31F-091C-BE25-C2701CEBCC80}"/>
                </a:ext>
              </a:extLst>
            </p:cNvPr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>
              <a:extLst>
                <a:ext uri="{FF2B5EF4-FFF2-40B4-BE49-F238E27FC236}">
                  <a16:creationId xmlns:a16="http://schemas.microsoft.com/office/drawing/2014/main" id="{096A50AB-EAB8-0778-F300-3F7DC9C8ACF3}"/>
                </a:ext>
              </a:extLst>
            </p:cNvPr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>
              <a:extLst>
                <a:ext uri="{FF2B5EF4-FFF2-40B4-BE49-F238E27FC236}">
                  <a16:creationId xmlns:a16="http://schemas.microsoft.com/office/drawing/2014/main" id="{CB166C8D-1602-696E-9F35-23C387C80566}"/>
                </a:ext>
              </a:extLst>
            </p:cNvPr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>
              <a:extLst>
                <a:ext uri="{FF2B5EF4-FFF2-40B4-BE49-F238E27FC236}">
                  <a16:creationId xmlns:a16="http://schemas.microsoft.com/office/drawing/2014/main" id="{7DC31CDE-FFD5-284D-EC8A-76B8486497EE}"/>
                </a:ext>
              </a:extLst>
            </p:cNvPr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>
              <a:extLst>
                <a:ext uri="{FF2B5EF4-FFF2-40B4-BE49-F238E27FC236}">
                  <a16:creationId xmlns:a16="http://schemas.microsoft.com/office/drawing/2014/main" id="{F3185A89-45E9-ACC1-D6FB-334CD7E1497A}"/>
                </a:ext>
              </a:extLst>
            </p:cNvPr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>
              <a:extLst>
                <a:ext uri="{FF2B5EF4-FFF2-40B4-BE49-F238E27FC236}">
                  <a16:creationId xmlns:a16="http://schemas.microsoft.com/office/drawing/2014/main" id="{99D33069-06AF-B575-0C86-110BCAB7A669}"/>
                </a:ext>
              </a:extLst>
            </p:cNvPr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>
            <a:extLst>
              <a:ext uri="{FF2B5EF4-FFF2-40B4-BE49-F238E27FC236}">
                <a16:creationId xmlns:a16="http://schemas.microsoft.com/office/drawing/2014/main" id="{619AFDCC-43B7-7622-22C0-3575804DD78B}"/>
              </a:ext>
            </a:extLst>
          </p:cNvPr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>
              <a:extLst>
                <a:ext uri="{FF2B5EF4-FFF2-40B4-BE49-F238E27FC236}">
                  <a16:creationId xmlns:a16="http://schemas.microsoft.com/office/drawing/2014/main" id="{6C78E95C-AF6C-0240-CBF8-C94593B47503}"/>
                </a:ext>
              </a:extLst>
            </p:cNvPr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>
              <a:extLst>
                <a:ext uri="{FF2B5EF4-FFF2-40B4-BE49-F238E27FC236}">
                  <a16:creationId xmlns:a16="http://schemas.microsoft.com/office/drawing/2014/main" id="{C091B56E-C1F6-0DC6-ACF2-F27F4618AB67}"/>
                </a:ext>
              </a:extLst>
            </p:cNvPr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>
              <a:extLst>
                <a:ext uri="{FF2B5EF4-FFF2-40B4-BE49-F238E27FC236}">
                  <a16:creationId xmlns:a16="http://schemas.microsoft.com/office/drawing/2014/main" id="{6F4885F3-E064-3A6A-41F6-2FF7CA4430A7}"/>
                </a:ext>
              </a:extLst>
            </p:cNvPr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>
              <a:extLst>
                <a:ext uri="{FF2B5EF4-FFF2-40B4-BE49-F238E27FC236}">
                  <a16:creationId xmlns:a16="http://schemas.microsoft.com/office/drawing/2014/main" id="{07195335-1659-082A-C5A9-B32032E18791}"/>
                </a:ext>
              </a:extLst>
            </p:cNvPr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>
            <a:extLst>
              <a:ext uri="{FF2B5EF4-FFF2-40B4-BE49-F238E27FC236}">
                <a16:creationId xmlns:a16="http://schemas.microsoft.com/office/drawing/2014/main" id="{B67C1A21-8C82-88FF-12BA-DD8CF315A883}"/>
              </a:ext>
            </a:extLst>
          </p:cNvPr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>
              <a:extLst>
                <a:ext uri="{FF2B5EF4-FFF2-40B4-BE49-F238E27FC236}">
                  <a16:creationId xmlns:a16="http://schemas.microsoft.com/office/drawing/2014/main" id="{24D32759-34A8-09A0-690A-2768BBABBE98}"/>
                </a:ext>
              </a:extLst>
            </p:cNvPr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>
              <a:extLst>
                <a:ext uri="{FF2B5EF4-FFF2-40B4-BE49-F238E27FC236}">
                  <a16:creationId xmlns:a16="http://schemas.microsoft.com/office/drawing/2014/main" id="{C787429F-9F9D-C11E-3E78-3ADB19B17715}"/>
                </a:ext>
              </a:extLst>
            </p:cNvPr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>
            <a:extLst>
              <a:ext uri="{FF2B5EF4-FFF2-40B4-BE49-F238E27FC236}">
                <a16:creationId xmlns:a16="http://schemas.microsoft.com/office/drawing/2014/main" id="{386FE94A-B9ED-34AB-BC9C-733BC89158FE}"/>
              </a:ext>
            </a:extLst>
          </p:cNvPr>
          <p:cNvSpPr txBox="1">
            <a:spLocks/>
          </p:cNvSpPr>
          <p:nvPr/>
        </p:nvSpPr>
        <p:spPr>
          <a:xfrm>
            <a:off x="1151643" y="3542705"/>
            <a:ext cx="3522169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APIs Used: Speech-to-text, AI processing</a:t>
            </a:r>
          </a:p>
        </p:txBody>
      </p:sp>
      <p:sp>
        <p:nvSpPr>
          <p:cNvPr id="49" name="Google Shape;1426;p55">
            <a:extLst>
              <a:ext uri="{FF2B5EF4-FFF2-40B4-BE49-F238E27FC236}">
                <a16:creationId xmlns:a16="http://schemas.microsoft.com/office/drawing/2014/main" id="{09158948-9A7E-53E7-CD49-1E386B351979}"/>
              </a:ext>
            </a:extLst>
          </p:cNvPr>
          <p:cNvSpPr txBox="1">
            <a:spLocks/>
          </p:cNvSpPr>
          <p:nvPr/>
        </p:nvSpPr>
        <p:spPr>
          <a:xfrm>
            <a:off x="1141708" y="3966862"/>
            <a:ext cx="388049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dirty="0"/>
              <a:t>Diagram Analysis: System flow &amp; interactions</a:t>
            </a:r>
          </a:p>
        </p:txBody>
      </p:sp>
      <p:grpSp>
        <p:nvGrpSpPr>
          <p:cNvPr id="50" name="Google Shape;2027;p81">
            <a:extLst>
              <a:ext uri="{FF2B5EF4-FFF2-40B4-BE49-F238E27FC236}">
                <a16:creationId xmlns:a16="http://schemas.microsoft.com/office/drawing/2014/main" id="{71A5EED7-C82A-D6D6-357A-88ABA2A14A9D}"/>
              </a:ext>
            </a:extLst>
          </p:cNvPr>
          <p:cNvGrpSpPr/>
          <p:nvPr/>
        </p:nvGrpSpPr>
        <p:grpSpPr>
          <a:xfrm>
            <a:off x="742933" y="1829608"/>
            <a:ext cx="339481" cy="311580"/>
            <a:chOff x="7761031" y="2961302"/>
            <a:chExt cx="339481" cy="311580"/>
          </a:xfrm>
        </p:grpSpPr>
        <p:sp>
          <p:nvSpPr>
            <p:cNvPr id="51" name="Google Shape;2028;p81">
              <a:extLst>
                <a:ext uri="{FF2B5EF4-FFF2-40B4-BE49-F238E27FC236}">
                  <a16:creationId xmlns:a16="http://schemas.microsoft.com/office/drawing/2014/main" id="{C0DCB473-31D9-BF53-03D4-1FE2611D7462}"/>
                </a:ext>
              </a:extLst>
            </p:cNvPr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>
              <a:extLst>
                <a:ext uri="{FF2B5EF4-FFF2-40B4-BE49-F238E27FC236}">
                  <a16:creationId xmlns:a16="http://schemas.microsoft.com/office/drawing/2014/main" id="{2DEA802E-81FF-1D9B-8FE7-6783DCCF8F7D}"/>
                </a:ext>
              </a:extLst>
            </p:cNvPr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>
              <a:extLst>
                <a:ext uri="{FF2B5EF4-FFF2-40B4-BE49-F238E27FC236}">
                  <a16:creationId xmlns:a16="http://schemas.microsoft.com/office/drawing/2014/main" id="{6BD4AA1F-1F3B-554E-1FB5-2ECCB400CA71}"/>
                </a:ext>
              </a:extLst>
            </p:cNvPr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>
              <a:extLst>
                <a:ext uri="{FF2B5EF4-FFF2-40B4-BE49-F238E27FC236}">
                  <a16:creationId xmlns:a16="http://schemas.microsoft.com/office/drawing/2014/main" id="{3D480FC6-1688-A542-A097-9B0FE5AC3A65}"/>
                </a:ext>
              </a:extLst>
            </p:cNvPr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>
              <a:extLst>
                <a:ext uri="{FF2B5EF4-FFF2-40B4-BE49-F238E27FC236}">
                  <a16:creationId xmlns:a16="http://schemas.microsoft.com/office/drawing/2014/main" id="{E2425FB6-2FB6-123C-B22E-3EBCF9BCD4A8}"/>
                </a:ext>
              </a:extLst>
            </p:cNvPr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>
              <a:extLst>
                <a:ext uri="{FF2B5EF4-FFF2-40B4-BE49-F238E27FC236}">
                  <a16:creationId xmlns:a16="http://schemas.microsoft.com/office/drawing/2014/main" id="{987376B1-404A-0E27-EFDA-7B87C4055FEB}"/>
                </a:ext>
              </a:extLst>
            </p:cNvPr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>
              <a:extLst>
                <a:ext uri="{FF2B5EF4-FFF2-40B4-BE49-F238E27FC236}">
                  <a16:creationId xmlns:a16="http://schemas.microsoft.com/office/drawing/2014/main" id="{A1F98F92-7965-F5B6-6B3C-8ABA95C6F040}"/>
                </a:ext>
              </a:extLst>
            </p:cNvPr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>
              <a:extLst>
                <a:ext uri="{FF2B5EF4-FFF2-40B4-BE49-F238E27FC236}">
                  <a16:creationId xmlns:a16="http://schemas.microsoft.com/office/drawing/2014/main" id="{74B05FAB-A15C-9980-4343-0CEDDB2C7853}"/>
                </a:ext>
              </a:extLst>
            </p:cNvPr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>
              <a:extLst>
                <a:ext uri="{FF2B5EF4-FFF2-40B4-BE49-F238E27FC236}">
                  <a16:creationId xmlns:a16="http://schemas.microsoft.com/office/drawing/2014/main" id="{2DB0E88A-862D-CAB8-5CFA-D027489E5768}"/>
                </a:ext>
              </a:extLst>
            </p:cNvPr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>
              <a:extLst>
                <a:ext uri="{FF2B5EF4-FFF2-40B4-BE49-F238E27FC236}">
                  <a16:creationId xmlns:a16="http://schemas.microsoft.com/office/drawing/2014/main" id="{BF715689-1DEB-B08E-ECCA-2A476A97BAFA}"/>
                </a:ext>
              </a:extLst>
            </p:cNvPr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>
              <a:extLst>
                <a:ext uri="{FF2B5EF4-FFF2-40B4-BE49-F238E27FC236}">
                  <a16:creationId xmlns:a16="http://schemas.microsoft.com/office/drawing/2014/main" id="{7063AFFF-A4F7-5650-41E9-35C1DAB17D23}"/>
                </a:ext>
              </a:extLst>
            </p:cNvPr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>
              <a:extLst>
                <a:ext uri="{FF2B5EF4-FFF2-40B4-BE49-F238E27FC236}">
                  <a16:creationId xmlns:a16="http://schemas.microsoft.com/office/drawing/2014/main" id="{8817A21C-B639-9EC9-1155-D2F375A8AC2F}"/>
                </a:ext>
              </a:extLst>
            </p:cNvPr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>
              <a:extLst>
                <a:ext uri="{FF2B5EF4-FFF2-40B4-BE49-F238E27FC236}">
                  <a16:creationId xmlns:a16="http://schemas.microsoft.com/office/drawing/2014/main" id="{6CC38CCF-2F40-B36D-3B5E-C277E6239B9B}"/>
                </a:ext>
              </a:extLst>
            </p:cNvPr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>
              <a:extLst>
                <a:ext uri="{FF2B5EF4-FFF2-40B4-BE49-F238E27FC236}">
                  <a16:creationId xmlns:a16="http://schemas.microsoft.com/office/drawing/2014/main" id="{B6D034E2-5B5D-4EED-D06B-A29ED2E60EE7}"/>
                </a:ext>
              </a:extLst>
            </p:cNvPr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1981973" y="271082"/>
            <a:ext cx="5370300" cy="6810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Conclusion &amp; Future Scope</a:t>
            </a:r>
            <a:endParaRPr sz="2800" dirty="0"/>
          </a:p>
        </p:txBody>
      </p:sp>
      <p:sp>
        <p:nvSpPr>
          <p:cNvPr id="1819" name="Google Shape;1819;p78"/>
          <p:cNvSpPr txBox="1">
            <a:spLocks noGrp="1"/>
          </p:cNvSpPr>
          <p:nvPr>
            <p:ph type="subTitle" idx="1"/>
          </p:nvPr>
        </p:nvSpPr>
        <p:spPr>
          <a:xfrm>
            <a:off x="586202" y="1533596"/>
            <a:ext cx="8067984" cy="268111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Interactive Learning </a:t>
            </a:r>
            <a:r>
              <a:rPr lang="en-US" dirty="0"/>
              <a:t>– Voice-controlled games make learning fun and engaging.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Inclusive &amp; Accessible </a:t>
            </a:r>
            <a:r>
              <a:rPr lang="en-US" dirty="0"/>
              <a:t>– Helps all learners, including those with disabilities.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Skill Development </a:t>
            </a:r>
            <a:r>
              <a:rPr lang="en-US" dirty="0"/>
              <a:t>– Simulates real-world tasks to build practical skills.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Gamified Assessments </a:t>
            </a:r>
            <a:r>
              <a:rPr lang="en-US" dirty="0"/>
              <a:t>– Tracks progress and gives instant feedback.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dirty="0"/>
              <a:t>Scalable &amp; Versatile </a:t>
            </a:r>
            <a:r>
              <a:rPr lang="en-US" dirty="0"/>
              <a:t>– Can be used across different skill 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Future Improvements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🔹 </a:t>
            </a:r>
            <a:r>
              <a:rPr lang="en-US" b="1" dirty="0"/>
              <a:t>AI-Powered Personalization </a:t>
            </a:r>
            <a:r>
              <a:rPr lang="en-US" dirty="0"/>
              <a:t>– Games adapt to each learner’s progress.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Multilingual Support </a:t>
            </a:r>
            <a:r>
              <a:rPr lang="en-US" dirty="0"/>
              <a:t>– Add more languages for wider accessibility.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🔹 </a:t>
            </a:r>
            <a:r>
              <a:rPr lang="en-US" b="1" dirty="0"/>
              <a:t>AR/VR Integration </a:t>
            </a:r>
            <a:r>
              <a:rPr lang="en-US" dirty="0"/>
              <a:t>– Create more immersive learning experiences.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🔹 </a:t>
            </a:r>
            <a:r>
              <a:rPr lang="en-US" b="1" dirty="0"/>
              <a:t>Industry Collaboration </a:t>
            </a:r>
            <a:r>
              <a:rPr lang="en-US" dirty="0"/>
              <a:t>– Work with real-world experts to improve training.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679448" y="-9439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07256" y="1641276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755</Words>
  <Application>Microsoft Office PowerPoint</Application>
  <PresentationFormat>On-screen Show (16:9)</PresentationFormat>
  <Paragraphs>83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Wingdings</vt:lpstr>
      <vt:lpstr>ui-sans-serif</vt:lpstr>
      <vt:lpstr>Arial</vt:lpstr>
      <vt:lpstr>Roboto</vt:lpstr>
      <vt:lpstr>Poppins SemiBold</vt:lpstr>
      <vt:lpstr>Poppins Medium</vt:lpstr>
      <vt:lpstr>Bebas Neue</vt:lpstr>
      <vt:lpstr>Calibri</vt:lpstr>
      <vt:lpstr>Topology - Master of Science in Mathematics by Slidesgo</vt:lpstr>
      <vt:lpstr>Topic : Voice-Controlled Gaming Tools for Enhanced Learning in the Skill Ecosystem Domain        : Student Innovation Team ID        : T062 Team name           : Code Crackers Team members    : M.Hindu(2303A51296)                               S.Arthi(2303A51595)                               K.Harshitha(2303A51588)                               P.Sri Nithya(2303A51546)           </vt:lpstr>
      <vt:lpstr>Objective  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Shashank Jakku</dc:creator>
  <cp:lastModifiedBy>Srinithya Polineni</cp:lastModifiedBy>
  <cp:revision>3</cp:revision>
  <dcterms:modified xsi:type="dcterms:W3CDTF">2025-04-05T00:09:00Z</dcterms:modified>
</cp:coreProperties>
</file>