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96" r:id="rId7"/>
    <p:sldId id="297" r:id="rId8"/>
    <p:sldId id="294" r:id="rId9"/>
    <p:sldId id="295" r:id="rId10"/>
    <p:sldId id="298" r:id="rId11"/>
    <p:sldId id="28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3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YA KATTA" userId="7afba89f87eeab89" providerId="LiveId" clId="{A352FFE1-CE97-453C-9BEA-8E81286A619E}"/>
    <pc:docChg chg="modSld">
      <pc:chgData name="LASYA KATTA" userId="7afba89f87eeab89" providerId="LiveId" clId="{A352FFE1-CE97-453C-9BEA-8E81286A619E}" dt="2025-04-04T18:03:12.268" v="1" actId="14100"/>
      <pc:docMkLst>
        <pc:docMk/>
      </pc:docMkLst>
      <pc:sldChg chg="modSp mod">
        <pc:chgData name="LASYA KATTA" userId="7afba89f87eeab89" providerId="LiveId" clId="{A352FFE1-CE97-453C-9BEA-8E81286A619E}" dt="2025-04-04T18:03:12.268" v="1" actId="14100"/>
        <pc:sldMkLst>
          <pc:docMk/>
          <pc:sldMk cId="0" sldId="256"/>
        </pc:sldMkLst>
        <pc:spChg chg="mod">
          <ac:chgData name="LASYA KATTA" userId="7afba89f87eeab89" providerId="LiveId" clId="{A352FFE1-CE97-453C-9BEA-8E81286A619E}" dt="2025-04-04T18:03:12.268" v="1" actId="14100"/>
          <ac:spMkLst>
            <pc:docMk/>
            <pc:sldMk cId="0" sldId="256"/>
            <ac:spMk id="12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A820C427-6D0B-9686-9442-84606BA3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351F206F-3419-B65C-B3F6-E34A1BDD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2835EE52-F0DD-4566-24B5-D485175EE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9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>
          <a:extLst>
            <a:ext uri="{FF2B5EF4-FFF2-40B4-BE49-F238E27FC236}">
              <a16:creationId xmlns:a16="http://schemas.microsoft.com/office/drawing/2014/main" id="{8F7D7254-C66B-4D80-F6D1-8F06692D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>
            <a:extLst>
              <a:ext uri="{FF2B5EF4-FFF2-40B4-BE49-F238E27FC236}">
                <a16:creationId xmlns:a16="http://schemas.microsoft.com/office/drawing/2014/main" id="{E5FDA0CE-168F-49C5-55B9-ED0E12DDE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>
            <a:extLst>
              <a:ext uri="{FF2B5EF4-FFF2-40B4-BE49-F238E27FC236}">
                <a16:creationId xmlns:a16="http://schemas.microsoft.com/office/drawing/2014/main" id="{4CB14016-1320-A502-0FFF-23F42A643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6CA29442-3ED9-F8C1-953E-0A524215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E63B3328-05D8-588D-1483-6736EEEA5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2D47977E-E6B7-8B57-6135-33EE9BFAC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0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89CED3C5-5073-FDA7-CD19-6CBEEB13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D3964A7B-A3A9-F162-CEFD-40E4AA00C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A8CB63CE-1430-3383-8965-03243CC58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3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238941"/>
            <a:ext cx="5957299" cy="2332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-US" sz="1600" dirty="0"/>
              <a:t>Enhancing Monitoring and Management of Research, IPR, Innovation, and Start-ups in Gujarat State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-IN" sz="1600" dirty="0"/>
              <a:t>Student 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-IN" sz="1600" dirty="0"/>
              <a:t>T071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Fushion5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K. Lasya(2303A51724)</a:t>
            </a:r>
            <a:br>
              <a:rPr lang="en" sz="1600" dirty="0"/>
            </a:br>
            <a:r>
              <a:rPr lang="en" sz="1600" dirty="0"/>
              <a:t>			  T. Pranathi(2303A51733)</a:t>
            </a:r>
            <a:br>
              <a:rPr lang="en" sz="1600" dirty="0"/>
            </a:br>
            <a:r>
              <a:rPr lang="en" sz="1600" dirty="0"/>
              <a:t>			  J. Varshini(2303A51758)</a:t>
            </a:r>
            <a:br>
              <a:rPr lang="en" sz="1600" dirty="0"/>
            </a:br>
            <a:r>
              <a:rPr lang="en" sz="1600" dirty="0"/>
              <a:t>			  G. Aasritha(2303A51756)</a:t>
            </a:r>
            <a:br>
              <a:rPr lang="en" sz="1600" dirty="0"/>
            </a:br>
            <a:r>
              <a:rPr lang="en" sz="1600" dirty="0"/>
              <a:t>			  A.Harika(2303A51376)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179D7EA3-B2D7-3E8B-96D6-4CEF181E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>
            <a:extLst>
              <a:ext uri="{FF2B5EF4-FFF2-40B4-BE49-F238E27FC236}">
                <a16:creationId xmlns:a16="http://schemas.microsoft.com/office/drawing/2014/main" id="{ABAA5BB1-F95A-2CCF-12F5-E2EE99E9BA1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76034" y="972312"/>
            <a:ext cx="4112583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Add file handling for data </a:t>
            </a:r>
            <a:r>
              <a:rPr lang="en-IN" dirty="0" err="1"/>
              <a:t>persistance</a:t>
            </a:r>
            <a:endParaRPr dirty="0"/>
          </a:p>
        </p:txBody>
      </p:sp>
      <p:sp>
        <p:nvSpPr>
          <p:cNvPr id="1427" name="Google Shape;1427;p55">
            <a:extLst>
              <a:ext uri="{FF2B5EF4-FFF2-40B4-BE49-F238E27FC236}">
                <a16:creationId xmlns:a16="http://schemas.microsoft.com/office/drawing/2014/main" id="{7BA6B276-3476-198D-8699-FEF9644583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5432" y="446156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1428" name="Google Shape;1428;p55">
            <a:extLst>
              <a:ext uri="{FF2B5EF4-FFF2-40B4-BE49-F238E27FC236}">
                <a16:creationId xmlns:a16="http://schemas.microsoft.com/office/drawing/2014/main" id="{488B5363-5BFC-462D-58F7-6E5A457096F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76034" y="1407805"/>
            <a:ext cx="36379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Integrate search &amp; sorting algorithms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E2F892F0-36D8-7720-C981-0D3CC9149D72}"/>
              </a:ext>
            </a:extLst>
          </p:cNvPr>
          <p:cNvSpPr txBox="1">
            <a:spLocks/>
          </p:cNvSpPr>
          <p:nvPr/>
        </p:nvSpPr>
        <p:spPr>
          <a:xfrm>
            <a:off x="1976034" y="1779923"/>
            <a:ext cx="3325844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3. Create login system with user roles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FC13A146-8F65-4C70-638B-6B54CD120F1F}"/>
              </a:ext>
            </a:extLst>
          </p:cNvPr>
          <p:cNvSpPr txBox="1">
            <a:spLocks/>
          </p:cNvSpPr>
          <p:nvPr/>
        </p:nvSpPr>
        <p:spPr>
          <a:xfrm>
            <a:off x="1976034" y="2177440"/>
            <a:ext cx="454059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4. Add filtering based on project status or researcher</a:t>
            </a:r>
          </a:p>
        </p:txBody>
      </p:sp>
      <p:sp>
        <p:nvSpPr>
          <p:cNvPr id="7" name="Google Shape;1426;p55">
            <a:extLst>
              <a:ext uri="{FF2B5EF4-FFF2-40B4-BE49-F238E27FC236}">
                <a16:creationId xmlns:a16="http://schemas.microsoft.com/office/drawing/2014/main" id="{4DB97239-B1ED-302B-DF4B-34B1DCD6B402}"/>
              </a:ext>
            </a:extLst>
          </p:cNvPr>
          <p:cNvSpPr txBox="1">
            <a:spLocks/>
          </p:cNvSpPr>
          <p:nvPr/>
        </p:nvSpPr>
        <p:spPr>
          <a:xfrm>
            <a:off x="1976034" y="2558677"/>
            <a:ext cx="43987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5. Transition to GUI or web version(optional future)</a:t>
            </a:r>
          </a:p>
        </p:txBody>
      </p:sp>
    </p:spTree>
    <p:extLst>
      <p:ext uri="{BB962C8B-B14F-4D97-AF65-F5344CB8AC3E}">
        <p14:creationId xmlns:p14="http://schemas.microsoft.com/office/powerpoint/2010/main" val="181619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693483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2228302" y="1962912"/>
            <a:ext cx="5370300" cy="1939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The project successfully implements a basic research monitoring system using 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It includes project entry and display functionalities via a console UI.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This system helps build foundational understanding of DAA and system design.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Can be enhanced further with real-time storage, sorting, and user access control.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5474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390200"/>
            <a:ext cx="5582838" cy="313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 a centralized web application for managing research, IPR, innovations, and start-ups in Gujarat.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Ensure data transparency, accessibility, and better decision-making through unified monitoring.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Provide a seamless platform for stakeholders including researchers, entrepreneurs, policy makers, and IPR professionals.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Optimize resource allocation based on real-time analytics.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1770" y="1629832"/>
            <a:ext cx="5733410" cy="2821768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Fragmented systems for managing research, IPR, and start-ups across multiple departments.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transparency and real-time monitoring.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Difficulty in resource allocation and progress tracking.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Inefficient management of IPRs and innovation growth due to disjointed systems.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11140" y="387996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963996"/>
            <a:ext cx="58187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Research, IPR, and start-up data are managed separately by different departments.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No centralized platform for unified monitoring or tracking.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Resource allocation is done manually without real-time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Start-up support and mentorship are scattered across incubators.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IPR filing and tracking are slow and inefficient.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29679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773054"/>
            <a:ext cx="61008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A C-based console application to manage research, IPR, and start-up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Centralized data storage for easy access and better organization.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Features to add, view, and track project records efficiently.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Improved transparency and accountability through structured data flow.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Enables better monitoring and resource planning for stakeholders.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>
          <a:extLst>
            <a:ext uri="{FF2B5EF4-FFF2-40B4-BE49-F238E27FC236}">
              <a16:creationId xmlns:a16="http://schemas.microsoft.com/office/drawing/2014/main" id="{6B7C70EE-B476-77D9-C4EE-8329473B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>
            <a:extLst>
              <a:ext uri="{FF2B5EF4-FFF2-40B4-BE49-F238E27FC236}">
                <a16:creationId xmlns:a16="http://schemas.microsoft.com/office/drawing/2014/main" id="{19C00BFF-1F75-66E9-3FE4-99F75293D9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98D61-A8D0-4866-D6C4-40B5ED26E4C2}"/>
              </a:ext>
            </a:extLst>
          </p:cNvPr>
          <p:cNvSpPr/>
          <p:nvPr/>
        </p:nvSpPr>
        <p:spPr>
          <a:xfrm>
            <a:off x="438912" y="1591056"/>
            <a:ext cx="1030224" cy="414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DEF1E-6587-68F1-7A51-9E314A623137}"/>
              </a:ext>
            </a:extLst>
          </p:cNvPr>
          <p:cNvSpPr/>
          <p:nvPr/>
        </p:nvSpPr>
        <p:spPr>
          <a:xfrm>
            <a:off x="2328672" y="1389888"/>
            <a:ext cx="1694688" cy="99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Menu</a:t>
            </a:r>
          </a:p>
          <a:p>
            <a:pPr algn="ctr"/>
            <a:r>
              <a:rPr lang="en-IN" dirty="0"/>
              <a:t>1. Add Project </a:t>
            </a:r>
          </a:p>
          <a:p>
            <a:pPr algn="ctr"/>
            <a:r>
              <a:rPr lang="en-IN" dirty="0"/>
              <a:t>2. List Project</a:t>
            </a:r>
          </a:p>
          <a:p>
            <a:pPr algn="ctr"/>
            <a:r>
              <a:rPr lang="en-IN" dirty="0"/>
              <a:t>0. 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6DEDD-10B7-F127-F7E0-AE57EFFAECDE}"/>
              </a:ext>
            </a:extLst>
          </p:cNvPr>
          <p:cNvSpPr/>
          <p:nvPr/>
        </p:nvSpPr>
        <p:spPr>
          <a:xfrm>
            <a:off x="4730496" y="1371600"/>
            <a:ext cx="1328928" cy="63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4A3882-9E78-7E79-C8F0-6A6EDCBCB4C0}"/>
              </a:ext>
            </a:extLst>
          </p:cNvPr>
          <p:cNvCxnSpPr/>
          <p:nvPr/>
        </p:nvCxnSpPr>
        <p:spPr>
          <a:xfrm>
            <a:off x="1524000" y="1810512"/>
            <a:ext cx="676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F5904-EE27-B45B-7A61-6D84B537724D}"/>
              </a:ext>
            </a:extLst>
          </p:cNvPr>
          <p:cNvCxnSpPr/>
          <p:nvPr/>
        </p:nvCxnSpPr>
        <p:spPr>
          <a:xfrm>
            <a:off x="4066032" y="1725168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5EB923-1F1F-42B3-B765-DD2AF044AE1F}"/>
              </a:ext>
            </a:extLst>
          </p:cNvPr>
          <p:cNvCxnSpPr>
            <a:stCxn id="8" idx="2"/>
          </p:cNvCxnSpPr>
          <p:nvPr/>
        </p:nvCxnSpPr>
        <p:spPr>
          <a:xfrm>
            <a:off x="5394960" y="2005584"/>
            <a:ext cx="6096" cy="42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FD9DC2-5432-FC1D-1CA0-AEA14109D75E}"/>
              </a:ext>
            </a:extLst>
          </p:cNvPr>
          <p:cNvCxnSpPr>
            <a:cxnSpLocks/>
          </p:cNvCxnSpPr>
          <p:nvPr/>
        </p:nvCxnSpPr>
        <p:spPr>
          <a:xfrm>
            <a:off x="4066032" y="2432304"/>
            <a:ext cx="3425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8DE5E-9D88-87A8-9648-4D0A7C352FD1}"/>
              </a:ext>
            </a:extLst>
          </p:cNvPr>
          <p:cNvCxnSpPr/>
          <p:nvPr/>
        </p:nvCxnSpPr>
        <p:spPr>
          <a:xfrm>
            <a:off x="4066032" y="24079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B88F9-FC69-AB6F-BBDE-7467ED3D95B8}"/>
              </a:ext>
            </a:extLst>
          </p:cNvPr>
          <p:cNvCxnSpPr/>
          <p:nvPr/>
        </p:nvCxnSpPr>
        <p:spPr>
          <a:xfrm>
            <a:off x="5705856" y="2432304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23830-6A8A-4CAA-1BCC-4114A077C568}"/>
              </a:ext>
            </a:extLst>
          </p:cNvPr>
          <p:cNvCxnSpPr/>
          <p:nvPr/>
        </p:nvCxnSpPr>
        <p:spPr>
          <a:xfrm>
            <a:off x="7491984" y="2432304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DE4359-7F42-37A7-9741-5B1F38A598CB}"/>
              </a:ext>
            </a:extLst>
          </p:cNvPr>
          <p:cNvSpPr/>
          <p:nvPr/>
        </p:nvSpPr>
        <p:spPr>
          <a:xfrm>
            <a:off x="3694176" y="2755392"/>
            <a:ext cx="1133852" cy="475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Project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82D2F-66BE-837F-1B7B-9B6F2BE3DDE0}"/>
              </a:ext>
            </a:extLst>
          </p:cNvPr>
          <p:cNvSpPr/>
          <p:nvPr/>
        </p:nvSpPr>
        <p:spPr>
          <a:xfrm>
            <a:off x="5212080" y="2810256"/>
            <a:ext cx="1322824" cy="420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FC7AD-88B1-2EDD-073A-883851A781CB}"/>
              </a:ext>
            </a:extLst>
          </p:cNvPr>
          <p:cNvSpPr/>
          <p:nvPr/>
        </p:nvSpPr>
        <p:spPr>
          <a:xfrm>
            <a:off x="6809224" y="2804160"/>
            <a:ext cx="1322824" cy="420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053FAD-8DBB-1CEA-8A68-05FED4929D6C}"/>
              </a:ext>
            </a:extLst>
          </p:cNvPr>
          <p:cNvCxnSpPr>
            <a:stCxn id="26" idx="2"/>
          </p:cNvCxnSpPr>
          <p:nvPr/>
        </p:nvCxnSpPr>
        <p:spPr>
          <a:xfrm>
            <a:off x="4261102" y="3230877"/>
            <a:ext cx="0" cy="24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C7626-FC92-0253-45A5-60AE93B8D1BD}"/>
              </a:ext>
            </a:extLst>
          </p:cNvPr>
          <p:cNvCxnSpPr>
            <a:stCxn id="27" idx="2"/>
          </p:cNvCxnSpPr>
          <p:nvPr/>
        </p:nvCxnSpPr>
        <p:spPr>
          <a:xfrm>
            <a:off x="5873492" y="3230870"/>
            <a:ext cx="0" cy="30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366985-83E8-E96A-8FEF-A0BA1D42EA56}"/>
              </a:ext>
            </a:extLst>
          </p:cNvPr>
          <p:cNvCxnSpPr>
            <a:stCxn id="28" idx="2"/>
          </p:cNvCxnSpPr>
          <p:nvPr/>
        </p:nvCxnSpPr>
        <p:spPr>
          <a:xfrm>
            <a:off x="7470636" y="3224774"/>
            <a:ext cx="0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445F4-FA82-2DF1-2E07-57A423FFED30}"/>
              </a:ext>
            </a:extLst>
          </p:cNvPr>
          <p:cNvSpPr/>
          <p:nvPr/>
        </p:nvSpPr>
        <p:spPr>
          <a:xfrm>
            <a:off x="3694176" y="3474720"/>
            <a:ext cx="1304542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Record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C01D26-8E77-562A-D878-68D9D0A80668}"/>
              </a:ext>
            </a:extLst>
          </p:cNvPr>
          <p:cNvSpPr/>
          <p:nvPr/>
        </p:nvSpPr>
        <p:spPr>
          <a:xfrm>
            <a:off x="5327904" y="3535679"/>
            <a:ext cx="1365504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633643-B896-F92B-8E66-C87B33A2F295}"/>
              </a:ext>
            </a:extLst>
          </p:cNvPr>
          <p:cNvSpPr/>
          <p:nvPr/>
        </p:nvSpPr>
        <p:spPr>
          <a:xfrm>
            <a:off x="6992112" y="3535680"/>
            <a:ext cx="1365504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 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E165E0-0350-B56E-5FF7-7CDAA9BE1AE3}"/>
              </a:ext>
            </a:extLst>
          </p:cNvPr>
          <p:cNvSpPr/>
          <p:nvPr/>
        </p:nvSpPr>
        <p:spPr>
          <a:xfrm>
            <a:off x="5090160" y="4255008"/>
            <a:ext cx="1901952" cy="256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 to main menu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B19D21-47E5-4137-856B-5EAA9B5DBDF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261102" y="3840480"/>
            <a:ext cx="829058" cy="5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A5FA0D-D7BF-3F69-55F6-B4FDCFC0C435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6010656" y="3840480"/>
            <a:ext cx="3048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528EA6-5734-C98B-7225-F8E3999856A4}"/>
              </a:ext>
            </a:extLst>
          </p:cNvPr>
          <p:cNvCxnSpPr>
            <a:cxnSpLocks/>
          </p:cNvCxnSpPr>
          <p:nvPr/>
        </p:nvCxnSpPr>
        <p:spPr>
          <a:xfrm flipH="1">
            <a:off x="6608064" y="3846577"/>
            <a:ext cx="1066800" cy="4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4CEFE825-4E55-F66D-A32A-D810B57D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>
            <a:extLst>
              <a:ext uri="{FF2B5EF4-FFF2-40B4-BE49-F238E27FC236}">
                <a16:creationId xmlns:a16="http://schemas.microsoft.com/office/drawing/2014/main" id="{8ECD5D12-0D7C-BD29-34DF-9363CE37C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F7EB8-10A6-6527-AC31-ECD502BA2122}"/>
              </a:ext>
            </a:extLst>
          </p:cNvPr>
          <p:cNvSpPr/>
          <p:nvPr/>
        </p:nvSpPr>
        <p:spPr>
          <a:xfrm>
            <a:off x="963168" y="1328928"/>
            <a:ext cx="1304544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7541B-8F8A-2656-9851-BFC867AC73A0}"/>
              </a:ext>
            </a:extLst>
          </p:cNvPr>
          <p:cNvSpPr/>
          <p:nvPr/>
        </p:nvSpPr>
        <p:spPr>
          <a:xfrm>
            <a:off x="3517392" y="1328928"/>
            <a:ext cx="1493520" cy="627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Module</a:t>
            </a:r>
          </a:p>
          <a:p>
            <a:pPr algn="ctr"/>
            <a:r>
              <a:rPr lang="en-IN" dirty="0"/>
              <a:t>Add/List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8018F-D4E4-0680-9E3D-E9ECD30D7233}"/>
              </a:ext>
            </a:extLst>
          </p:cNvPr>
          <p:cNvSpPr/>
          <p:nvPr/>
        </p:nvSpPr>
        <p:spPr>
          <a:xfrm>
            <a:off x="3517392" y="2365248"/>
            <a:ext cx="1591056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  <a:p>
            <a:pPr algn="ctr"/>
            <a:r>
              <a:rPr lang="en-IN" dirty="0"/>
              <a:t>(Array of Struct)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1B2AD-F734-01D7-497B-BE1BE22E196F}"/>
              </a:ext>
            </a:extLst>
          </p:cNvPr>
          <p:cNvSpPr/>
          <p:nvPr/>
        </p:nvSpPr>
        <p:spPr>
          <a:xfrm>
            <a:off x="3517392" y="3618048"/>
            <a:ext cx="1591056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 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FEEF74-8F94-EBAF-CBF0-BF4501EED73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267712" y="1616928"/>
            <a:ext cx="1249680" cy="2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C244CA-0D86-441A-998B-593BF23B461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264152" y="1956816"/>
            <a:ext cx="48768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C6B73D-A1B1-18FA-85ED-E8495033C5A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312920" y="3157728"/>
            <a:ext cx="0" cy="46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33235" y="1391413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– C Programming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93544" y="914890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292397" y="1780406"/>
            <a:ext cx="285387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 – Dev C++/Terminal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188426" y="1230402"/>
            <a:ext cx="3522170" cy="2372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Show the system’s technical structure.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Use a layered or block diagram.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Label different components and their interactions.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Keep the explanation brief and precise.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Maintain a clean and organized layout.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4915383" y="778767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260427" y="2160176"/>
            <a:ext cx="2494693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DAA used – Linear Search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229628" y="2852798"/>
            <a:ext cx="3288495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 Structure – Array of Structures</a:t>
            </a:r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821616" y="186061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16385" y="1467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426;p55">
            <a:extLst>
              <a:ext uri="{FF2B5EF4-FFF2-40B4-BE49-F238E27FC236}">
                <a16:creationId xmlns:a16="http://schemas.microsoft.com/office/drawing/2014/main" id="{0B087AA8-1EDD-8B56-67AA-CDA2AF992280}"/>
              </a:ext>
            </a:extLst>
          </p:cNvPr>
          <p:cNvSpPr txBox="1">
            <a:spLocks/>
          </p:cNvSpPr>
          <p:nvPr/>
        </p:nvSpPr>
        <p:spPr>
          <a:xfrm>
            <a:off x="1241926" y="2525718"/>
            <a:ext cx="2494693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Time Complexity – O(1)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36141F30-0A3A-70EA-AAC5-F20F189B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>
            <a:extLst>
              <a:ext uri="{FF2B5EF4-FFF2-40B4-BE49-F238E27FC236}">
                <a16:creationId xmlns:a16="http://schemas.microsoft.com/office/drawing/2014/main" id="{D7D15A2D-B79C-6027-4E0C-0BD65DDE993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99852" y="1305423"/>
            <a:ext cx="4112583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Lightweight, simple C-based implementation</a:t>
            </a:r>
            <a:endParaRPr dirty="0"/>
          </a:p>
        </p:txBody>
      </p:sp>
      <p:sp>
        <p:nvSpPr>
          <p:cNvPr id="1427" name="Google Shape;1427;p55">
            <a:extLst>
              <a:ext uri="{FF2B5EF4-FFF2-40B4-BE49-F238E27FC236}">
                <a16:creationId xmlns:a16="http://schemas.microsoft.com/office/drawing/2014/main" id="{D9E9537A-1976-8E8A-BFD1-82B37D026C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9852" y="662941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1428" name="Google Shape;1428;p55">
            <a:extLst>
              <a:ext uri="{FF2B5EF4-FFF2-40B4-BE49-F238E27FC236}">
                <a16:creationId xmlns:a16="http://schemas.microsoft.com/office/drawing/2014/main" id="{90FFEDC9-6BC0-204C-6254-F1CE61F79DF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9852" y="1689215"/>
            <a:ext cx="2831715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Cross-platform compatibility</a:t>
            </a:r>
            <a:endParaRPr dirty="0"/>
          </a:p>
        </p:txBody>
      </p:sp>
      <p:sp>
        <p:nvSpPr>
          <p:cNvPr id="1429" name="Google Shape;1429;p55">
            <a:extLst>
              <a:ext uri="{FF2B5EF4-FFF2-40B4-BE49-F238E27FC236}">
                <a16:creationId xmlns:a16="http://schemas.microsoft.com/office/drawing/2014/main" id="{F8A13EF8-97FC-8391-7A70-63F35019E6F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87620" y="1231814"/>
            <a:ext cx="3522170" cy="244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No data saving after exit (no file handling)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GUI/</a:t>
            </a:r>
            <a:r>
              <a:rPr lang="en-US" dirty="0" err="1"/>
              <a:t>WebUI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search or filter functionality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authentication or user roles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Limited to local system memory</a:t>
            </a:r>
            <a:endParaRPr dirty="0"/>
          </a:p>
        </p:txBody>
      </p:sp>
      <p:sp>
        <p:nvSpPr>
          <p:cNvPr id="1432" name="Google Shape;1432;p55">
            <a:extLst>
              <a:ext uri="{FF2B5EF4-FFF2-40B4-BE49-F238E27FC236}">
                <a16:creationId xmlns:a16="http://schemas.microsoft.com/office/drawing/2014/main" id="{27C6E53F-04D7-C1F8-7DE3-7820213D6AC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987620" y="662941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492B658-E566-E2F7-619F-B47A7E8953F8}"/>
              </a:ext>
            </a:extLst>
          </p:cNvPr>
          <p:cNvSpPr txBox="1">
            <a:spLocks/>
          </p:cNvSpPr>
          <p:nvPr/>
        </p:nvSpPr>
        <p:spPr>
          <a:xfrm>
            <a:off x="1099852" y="2086123"/>
            <a:ext cx="2831715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3. Easy to understand and extend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CEB4BD01-C7DF-F77D-F964-B62805AD7A62}"/>
              </a:ext>
            </a:extLst>
          </p:cNvPr>
          <p:cNvSpPr txBox="1">
            <a:spLocks/>
          </p:cNvSpPr>
          <p:nvPr/>
        </p:nvSpPr>
        <p:spPr>
          <a:xfrm>
            <a:off x="1099852" y="2478705"/>
            <a:ext cx="363790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4. Demonstrates use of arrays and structs</a:t>
            </a:r>
          </a:p>
        </p:txBody>
      </p:sp>
      <p:sp>
        <p:nvSpPr>
          <p:cNvPr id="7" name="Google Shape;1426;p55">
            <a:extLst>
              <a:ext uri="{FF2B5EF4-FFF2-40B4-BE49-F238E27FC236}">
                <a16:creationId xmlns:a16="http://schemas.microsoft.com/office/drawing/2014/main" id="{379516C0-3B16-F312-B130-E24800C2EC4B}"/>
              </a:ext>
            </a:extLst>
          </p:cNvPr>
          <p:cNvSpPr txBox="1">
            <a:spLocks/>
          </p:cNvSpPr>
          <p:nvPr/>
        </p:nvSpPr>
        <p:spPr>
          <a:xfrm>
            <a:off x="1099852" y="2849669"/>
            <a:ext cx="363790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5. Good learning base for DAA concepts</a:t>
            </a:r>
          </a:p>
        </p:txBody>
      </p:sp>
    </p:spTree>
    <p:extLst>
      <p:ext uri="{BB962C8B-B14F-4D97-AF65-F5344CB8AC3E}">
        <p14:creationId xmlns:p14="http://schemas.microsoft.com/office/powerpoint/2010/main" val="3915889117"/>
      </p:ext>
    </p:extLst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594</Words>
  <Application>Microsoft Office PowerPoint</Application>
  <PresentationFormat>On-screen Show (16:9)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 Medium</vt:lpstr>
      <vt:lpstr>Roboto</vt:lpstr>
      <vt:lpstr>Arial</vt:lpstr>
      <vt:lpstr>Calibri</vt:lpstr>
      <vt:lpstr>Poppins SemiBold</vt:lpstr>
      <vt:lpstr>Bebas Neue</vt:lpstr>
      <vt:lpstr>Topology - Master of Science in Mathematics by Slidesgo</vt:lpstr>
      <vt:lpstr>Topic    : Enhancing Monitoring and Management of Research, IPR, Innovation, and Start-ups in Gujarat State Domain  : Student Innovation Team ID  : T071 Team name  : Fushion5 Team members : K. Lasya(2303A51724)      T. Pranathi(2303A51733)      J. Varshini(2303A51758)      G. Aasritha(2303A51756)      A.Harika(2303A51376)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LASYA KATTA</cp:lastModifiedBy>
  <cp:revision>3</cp:revision>
  <dcterms:modified xsi:type="dcterms:W3CDTF">2025-04-04T18:03:12Z</dcterms:modified>
</cp:coreProperties>
</file>