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56FB-C6CF-44B3-B1E6-3C1C10F910E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285E4-A6D7-4867-A72B-93F42068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285E4-A6D7-4867-A72B-93F42068BA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7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64DE-BCB5-FA1C-806D-EA94CAE7F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2D3F9-3B9A-5D44-EAA9-52411504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EC15-E0CD-B6BF-8E93-4237679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FCE4-9A76-0C8F-1282-F3D829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B0E7-7C4A-B85F-A46A-C3A8AF8A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1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294-6F2E-6F43-F3B5-F191853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16458-140B-51E5-75BB-B9CFB59A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C2F-6ED9-4330-14C8-6DB92D8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8C23-42B9-90A0-9CB4-0D918260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FD0C-87F2-6B84-08EB-24988905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2878-CFD2-F2FC-9C1C-B2FA10DE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4820-BB88-B4AA-BAE5-AFEBCEEF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0C4D-865A-3A53-69E3-A99CE116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E0EC-F0C8-0462-D00A-C5051DD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1620-1894-86A2-9B0C-2E7EA758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8F5-DF91-9C62-18CC-7FA1C78B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69C1-9C99-5168-34BB-17D4CD0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FA93-5A14-C9D6-CF3C-6C685295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5470-2857-6848-7537-55669351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6548-51B0-EFF7-65CB-234AF0F9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AB1-0609-A426-0F3F-9A8C86F6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FC54-05B5-D15B-59D5-6E9EEB1B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B372-7723-7AED-1761-2B4C8DCC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4AF4-1E26-E8E4-A202-9474B39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F1BA-4B35-F1DF-DB9C-64809EC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7916-0A6D-4A16-00B7-3362392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89E3-ADA9-E489-B8E0-5084FE18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C852-A646-4E82-9974-01F9F47A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532A-9817-DDD3-67CD-BF99416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3BD9-F3C3-5FC7-0B84-8463C35F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EDCB-6A5F-022C-EF0B-E4F9995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C1C4-7598-E7AA-53C0-F8DEE54B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2024-BF7D-BA33-DEE3-6F98F68B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819D-A112-F53A-40AC-6905A40D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3C64-E055-313F-3917-509C478A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30C76-4F48-C427-737D-862C0A40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D7FE-9655-289A-6242-3C27428B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0037B-2831-5C34-C6DD-F36700BE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E3D66-2D55-3ED9-AD38-038876C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FAE9-7976-E047-27B1-4240E002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F559C-A930-9024-F0D6-19EA3D9B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0975-6229-2BFA-05D9-30388131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5070A-5D40-50EC-D132-23F837DF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E358E-2E27-12A4-EAE2-C310F2A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216B7-B0A4-8729-0120-02E1EBDD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8ED9-541A-2082-6964-98FC2C30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0921-63EB-1395-5E74-6C8F0C16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0B77-2E01-A458-7B54-2C48BBC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64CB-D715-620E-38A4-BE9F413C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002D5-76B5-88EF-050F-93DFBD9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5694-ED39-4E2C-EEE3-50A45FC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F632-983C-C7DA-E4B2-F52C4964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3F6D-375C-7F36-34FC-F45B7E29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983A1-6B9E-4020-D562-55908F28D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6D23-3421-2246-22A7-C08AE3CA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89893-AB22-C306-FBF3-569BDA10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C56D-750F-FBF8-EA22-7F6760C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327E-CFD8-4A9A-0B66-423F0840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731B4-E54A-2ECD-44DA-082B00E3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B9AC-098B-BFB5-6C5B-50E4473F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6372-A336-F1E1-769C-5EBB2ABF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AC15-6D64-F93A-4174-4DADA5AA4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BD88-A749-28F0-0588-58177D33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D94E3-A4A9-D45C-2F5B-CA81B5CB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60F991-52F8-4953-1B1C-CAAFB9EC1191}"/>
              </a:ext>
            </a:extLst>
          </p:cNvPr>
          <p:cNvSpPr txBox="1"/>
          <p:nvPr/>
        </p:nvSpPr>
        <p:spPr>
          <a:xfrm>
            <a:off x="1150374" y="1009650"/>
            <a:ext cx="10704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modular Arithmetic And finite Fields Through cryptographic Algorithms</a:t>
            </a:r>
          </a:p>
          <a:p>
            <a:endParaRPr lang="en-IN" sz="4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D44C-2522-62E8-D382-6F225D947EA6}"/>
              </a:ext>
            </a:extLst>
          </p:cNvPr>
          <p:cNvSpPr txBox="1"/>
          <p:nvPr/>
        </p:nvSpPr>
        <p:spPr>
          <a:xfrm>
            <a:off x="8167255" y="2551837"/>
            <a:ext cx="3273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Sathvika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LA3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Vaishanvi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L59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Prashamsa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L69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Adhilaxmi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L79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Srivarsha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L99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Spandhana</a:t>
            </a: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1751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9194B-4529-DB0E-41FA-FFE60352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E1F867-3224-046E-7676-3FC449C83EC8}"/>
              </a:ext>
            </a:extLst>
          </p:cNvPr>
          <p:cNvSpPr txBox="1"/>
          <p:nvPr/>
        </p:nvSpPr>
        <p:spPr>
          <a:xfrm>
            <a:off x="894735" y="1009650"/>
            <a:ext cx="105795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Reasons for Using Finite Fields in Cryptography: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Finite fields provide a well-defined and efficient framework for performing cryptographic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algebraic structure of finite fields offers strong mathematical foundations for building secure cryptographic algorithms.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Finite fields can be tailored to specific security requirements and computational constraints.</a:t>
            </a:r>
          </a:p>
        </p:txBody>
      </p:sp>
    </p:spTree>
    <p:extLst>
      <p:ext uri="{BB962C8B-B14F-4D97-AF65-F5344CB8AC3E}">
        <p14:creationId xmlns:p14="http://schemas.microsoft.com/office/powerpoint/2010/main" val="179997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78848-7A50-8E0E-C13F-ABA4557EE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26D11D-2168-E041-13B8-7FFEE300D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0" y="152400"/>
            <a:ext cx="2311400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B9550-5D94-FCE5-E90E-847098B42CB6}"/>
              </a:ext>
            </a:extLst>
          </p:cNvPr>
          <p:cNvSpPr txBox="1"/>
          <p:nvPr/>
        </p:nvSpPr>
        <p:spPr>
          <a:xfrm>
            <a:off x="4114800" y="3244334"/>
            <a:ext cx="5067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4F826-47C2-C199-0D4A-E4161E341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50BFB-73FC-A09B-0BF1-EBAEB1F7D7E4}"/>
              </a:ext>
            </a:extLst>
          </p:cNvPr>
          <p:cNvSpPr txBox="1"/>
          <p:nvPr/>
        </p:nvSpPr>
        <p:spPr>
          <a:xfrm>
            <a:off x="613063" y="1028343"/>
            <a:ext cx="105779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MODULO n: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fundamental concept in modular arithmetic, where numbers are added together and then reduced by a modulus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is defined as follows: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any integers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addition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expressed as: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b="0" i="1" dirty="0">
                <a:effectLst/>
                <a:latin typeface="KaTeX_Main"/>
              </a:rPr>
              <a:t>[</a:t>
            </a:r>
            <a:r>
              <a:rPr lang="en-IN" sz="2000" b="0" i="1" dirty="0">
                <a:effectLst/>
                <a:latin typeface="KaTeX_Math"/>
              </a:rPr>
              <a:t>a</a:t>
            </a:r>
            <a:r>
              <a:rPr lang="en-IN" sz="2000" b="0" i="1" dirty="0">
                <a:effectLst/>
                <a:latin typeface="KaTeX_Main"/>
              </a:rPr>
              <a:t>]+[</a:t>
            </a:r>
            <a:r>
              <a:rPr lang="en-IN" sz="2000" b="0" i="1" dirty="0">
                <a:effectLst/>
                <a:latin typeface="KaTeX_Math"/>
              </a:rPr>
              <a:t>b</a:t>
            </a:r>
            <a:r>
              <a:rPr lang="en-IN" sz="2000" b="0" i="1" dirty="0">
                <a:effectLst/>
                <a:latin typeface="KaTeX_Main"/>
              </a:rPr>
              <a:t>]=[</a:t>
            </a:r>
            <a:r>
              <a:rPr lang="en-IN" sz="2000" b="0" i="1" dirty="0">
                <a:effectLst/>
                <a:latin typeface="KaTeX_Math"/>
              </a:rPr>
              <a:t>a</a:t>
            </a:r>
            <a:r>
              <a:rPr lang="en-IN" sz="2000" b="0" i="1" dirty="0">
                <a:effectLst/>
                <a:latin typeface="KaTeX_Main"/>
              </a:rPr>
              <a:t>+  </a:t>
            </a:r>
            <a:r>
              <a:rPr lang="en-IN" sz="2000" i="1" dirty="0">
                <a:latin typeface="KaTeX_Math"/>
              </a:rPr>
              <a:t>b </a:t>
            </a:r>
            <a:r>
              <a:rPr lang="en-IN" sz="2000" b="0" i="1" dirty="0" err="1">
                <a:effectLst/>
                <a:latin typeface="KaTeX_Main"/>
              </a:rPr>
              <a:t>mod</a:t>
            </a:r>
            <a:r>
              <a:rPr lang="en-IN" sz="2000" b="0" i="1" dirty="0" err="1">
                <a:effectLst/>
                <a:latin typeface="KaTeX_Math"/>
              </a:rPr>
              <a:t>n</a:t>
            </a:r>
            <a:r>
              <a:rPr lang="en-IN" sz="2000" b="0" i="1" dirty="0">
                <a:effectLst/>
                <a:latin typeface="KaTeX_Main"/>
              </a:rPr>
              <a:t>]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you first add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then take the remainder when divided by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result is the equivalence class of the sum under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Addition Modulo: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adding two integers, say a=7 and b=5, with modulus n=6: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(7+5)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 6 = 12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 6 = 0</a:t>
            </a:r>
          </a:p>
        </p:txBody>
      </p:sp>
    </p:spTree>
    <p:extLst>
      <p:ext uri="{BB962C8B-B14F-4D97-AF65-F5344CB8AC3E}">
        <p14:creationId xmlns:p14="http://schemas.microsoft.com/office/powerpoint/2010/main" val="416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2E3E0-50B5-2427-8F13-B3456AD9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DFF1E2-BEE0-40F4-B4DB-943EDC4F540D}"/>
              </a:ext>
            </a:extLst>
          </p:cNvPr>
          <p:cNvSpPr txBox="1"/>
          <p:nvPr/>
        </p:nvSpPr>
        <p:spPr>
          <a:xfrm>
            <a:off x="903015" y="1322181"/>
            <a:ext cx="108501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MODULO n: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key operation in modular arithmetic, which involves multiplying two integers and then taking the remainder when divided by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any integers 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multiplication modulo 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as: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[a]×[b]=[(a ⋅ b)mod  n]</a:t>
            </a:r>
          </a:p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Multiplication Modulo:</a:t>
            </a:r>
          </a:p>
          <a:p>
            <a:r>
              <a:rPr lang="en-US" sz="2000" b="0" i="0" dirty="0">
                <a:effectLst/>
                <a:latin typeface="__fkGroteskNeue_598ab8"/>
              </a:rPr>
              <a:t>Consider multiplying two integers, say </a:t>
            </a:r>
            <a:r>
              <a:rPr lang="en-US" sz="2000" b="0" i="0" dirty="0">
                <a:effectLst/>
                <a:latin typeface="KaTeX_Main"/>
              </a:rPr>
              <a:t>a=8</a:t>
            </a:r>
            <a:r>
              <a:rPr lang="en-US" sz="2000" i="1" dirty="0">
                <a:latin typeface="KaTeX_Math"/>
              </a:rPr>
              <a:t> </a:t>
            </a:r>
            <a:r>
              <a:rPr lang="en-US" sz="2000" b="0" i="0" dirty="0">
                <a:effectLst/>
                <a:latin typeface="__fkGroteskNeue_598ab8"/>
              </a:rPr>
              <a:t>and </a:t>
            </a:r>
            <a:r>
              <a:rPr lang="en-US" sz="2000" b="0" i="0" dirty="0">
                <a:effectLst/>
                <a:latin typeface="KaTeX_Main"/>
              </a:rPr>
              <a:t>b=5</a:t>
            </a:r>
            <a:r>
              <a:rPr lang="en-US" sz="2000" b="0" i="0" dirty="0">
                <a:effectLst/>
                <a:latin typeface="__fkGroteskNeue_598ab8"/>
              </a:rPr>
              <a:t> with modulus </a:t>
            </a:r>
            <a:r>
              <a:rPr lang="en-US" sz="2000" b="0" i="1" dirty="0">
                <a:effectLst/>
                <a:latin typeface="KaTeX_Math"/>
              </a:rPr>
              <a:t>n</a:t>
            </a:r>
            <a:r>
              <a:rPr lang="en-US" sz="2000" b="0" i="0" dirty="0">
                <a:effectLst/>
                <a:latin typeface="KaTeX_Main"/>
              </a:rPr>
              <a:t>=6</a:t>
            </a:r>
            <a:r>
              <a:rPr lang="en-US" sz="2000" b="0" i="0" dirty="0">
                <a:effectLst/>
                <a:latin typeface="__fkGroteskNeue_598ab8"/>
              </a:rPr>
              <a:t>: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000" b="0" i="0" dirty="0">
                <a:effectLst/>
                <a:latin typeface="KaTeX_Main"/>
              </a:rPr>
              <a:t>(8×5)mod6=40 </a:t>
            </a:r>
          </a:p>
          <a:p>
            <a:r>
              <a:rPr lang="en-IN" sz="2000" dirty="0">
                <a:latin typeface="KaTeX_Main"/>
                <a:cs typeface="Times New Roman" panose="02020603050405020304" pitchFamily="18" charset="0"/>
              </a:rPr>
              <a:t>				</a:t>
            </a:r>
            <a:r>
              <a:rPr lang="en-IN" sz="2000" b="0" i="0" dirty="0">
                <a:effectLst/>
                <a:latin typeface="KaTeX_Main"/>
              </a:rPr>
              <a:t> mod6=40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7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0A13E-7DB6-0ED1-3E25-3024CEDE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106E5-4785-41A4-D580-609BEBF1EE44}"/>
              </a:ext>
            </a:extLst>
          </p:cNvPr>
          <p:cNvSpPr txBox="1"/>
          <p:nvPr/>
        </p:nvSpPr>
        <p:spPr>
          <a:xfrm>
            <a:off x="924232" y="481781"/>
            <a:ext cx="98715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EXPONENTIATION MODULO n: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exponentiation is a crucial operation in mathematics and computer science, particularly in cryptography. It involves raising a base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an exponent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then taking the modulus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defined as follows: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integers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modular exponentiation is expressed as: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b="0" i="1" dirty="0">
                <a:effectLst/>
                <a:latin typeface="KaTeX_Math"/>
              </a:rPr>
              <a:t>c </a:t>
            </a:r>
            <a:r>
              <a:rPr lang="en-IN" b="0" i="0" dirty="0">
                <a:effectLst/>
                <a:latin typeface="KaTeX_Main"/>
              </a:rPr>
              <a:t>= </a:t>
            </a:r>
            <a:r>
              <a:rPr lang="en-IN" b="0" i="1" dirty="0">
                <a:effectLst/>
                <a:latin typeface="KaTeX_Math"/>
              </a:rPr>
              <a:t>b ^ e </a:t>
            </a:r>
            <a:r>
              <a:rPr lang="en-IN" b="0" i="0" dirty="0">
                <a:effectLst/>
                <a:latin typeface="KaTeX_Main"/>
              </a:rPr>
              <a:t>mod </a:t>
            </a:r>
            <a:r>
              <a:rPr lang="en-IN" b="0" i="1" dirty="0">
                <a:effectLst/>
                <a:latin typeface="KaTeX_Math"/>
              </a:rPr>
              <a:t>n</a:t>
            </a: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Exponentiation Modulo:</a:t>
            </a:r>
            <a:endParaRPr lang="en-IN" b="0" i="1" dirty="0">
              <a:effectLst/>
              <a:latin typeface="KaTeX_Math"/>
            </a:endParaRP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computing  5^13 mod  497: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intermediate values using exponentiation by squaring: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&gt;5^1 =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&gt;5^2 = 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&gt;5^4 = (5^2)^2 = 625 mod 497 = 128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&gt;5^8 = (5^4)^2 = 128^2  =16384 mod 497 = 165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b="0" i="0" dirty="0">
                <a:effectLst/>
                <a:latin typeface="__fkGroteskNeue_598ab8"/>
              </a:rPr>
              <a:t>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express 5^13 = 5^8 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5^4 . 5^1 = 165 . 128 .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each step with modulus: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First,compute (165⋅128) mod 497 = 21000 mod 497 = 100. </a:t>
            </a:r>
          </a:p>
          <a:p>
            <a:pPr lvl="1"/>
            <a:r>
              <a:rPr lang="da-DK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Then, multiply  by 5: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(100 . 5) mod 496 = 500 mod 497 = 3.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5^13 mod 496 = 3.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3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A9F39E-60A5-A091-FC70-CFFB0867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50A7A-6879-7E49-3B58-EC799A3BB14D}"/>
              </a:ext>
            </a:extLst>
          </p:cNvPr>
          <p:cNvSpPr txBox="1"/>
          <p:nvPr/>
        </p:nvSpPr>
        <p:spPr>
          <a:xfrm>
            <a:off x="875071" y="934065"/>
            <a:ext cx="11316928" cy="120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INVERSE: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inverse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number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integer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 x ≡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(mod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simpler terms, the modular inverse is the number that, when multiplied by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gives a remainder of 1 when divided by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Modular Inverse: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modular inverse of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Coprime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,m)=1. If not, no inverse exists.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Extended Euclidean Algorithm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integers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a⋅ x + m⋅ y =1.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modular inverse.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inverse of 3 mod 7: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= 2 ⋅ 3 + 1 so 1 = 7−2 ⋅ 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Rearrange: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−2 ≡ 5(mod 7).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inverse of 3 mod 7 is 5.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294B1-4629-E5CE-73C7-30DB28830B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383458" y="-370448"/>
            <a:ext cx="383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9DA73E-DE7E-1820-9592-2B157D63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EE9DBE-C239-1BE6-1A6E-1EA4D22F3B8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1186" y="3214569"/>
            <a:ext cx="11790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3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BB90D-C5B9-1898-A8F9-AF1208130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9901E-4CF5-66F5-DCFD-34A582E09882}"/>
              </a:ext>
            </a:extLst>
          </p:cNvPr>
          <p:cNvSpPr txBox="1"/>
          <p:nvPr/>
        </p:nvSpPr>
        <p:spPr>
          <a:xfrm>
            <a:off x="953728" y="1009650"/>
            <a:ext cx="10274711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FINITE FIELDS: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denoted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field with a finite number of elements, where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prime number.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GF(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{0,1,2,…,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−1},and arithmetic is performed modulo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IN GF(5):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 GF(5), the elements are {0,1,2,3,4}, and addition is performed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you add two numbers, and if the result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subtract 5 to keep the result within 0 to 4.</a:t>
            </a:r>
          </a:p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+ 4 mod 5 = 7  mod  5 = 2</a:t>
            </a:r>
            <a:b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3 + 4 ≡ 2 (mod 5).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GF(5), all addition results wrap around within {0,1,2,3,4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IN GF(7):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 GF(7), the elements are {0,1,2,3,4,5,6}, and multiplication is performed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two numbers, and if the result is ≥7, divide by 7 and take the remainder.</a:t>
            </a:r>
          </a:p>
          <a:p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× 4 mod  7 = 12 mod  7 = 5</a:t>
            </a:r>
            <a:b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3 × 4 ≡ 5 (mod 7).</a:t>
            </a:r>
          </a:p>
          <a:p>
            <a:endParaRPr lang="da-DK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66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ED9EF-6378-2055-A644-492F6B95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4" y="0"/>
            <a:ext cx="23114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43269-862C-C7AC-030C-CD27DF4B106D}"/>
              </a:ext>
            </a:extLst>
          </p:cNvPr>
          <p:cNvSpPr txBox="1"/>
          <p:nvPr/>
        </p:nvSpPr>
        <p:spPr>
          <a:xfrm>
            <a:off x="983226" y="1009650"/>
            <a:ext cx="10326459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Addition Gf(5) and Multiplication GF(7):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1.Number of 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5 elements for addition,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GF(7)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7 elements for multiplication.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2.Identity Element: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additive identity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multiplicative identity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GF(7)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Inverse Existence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has an additive inverse.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GF(7)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every non-zero element has a multiplicative identity is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GF(7)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INVERSE IN GF(7):</a:t>
            </a:r>
          </a:p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GF(7),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inverse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non-zero element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⋅ b ≡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(mod 7)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multiplying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a remainder of 1 when divided by 7.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 ⋅ 5 mod 7: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 ⋅ 5 = 15    and   15  mod 7=1  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5 is the correct inverse of 3.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                    </a:t>
            </a:r>
            <a:endParaRPr lang="en-IN" sz="2000" b="1" dirty="0"/>
          </a:p>
          <a:p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6CFE4C-DAE8-5926-B9F0-74331700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4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97FA8-9C11-A1BA-EFF4-251CBD95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67" y="0"/>
            <a:ext cx="23114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F3DBF-958F-E97D-F49F-3819228F1F1C}"/>
              </a:ext>
            </a:extLst>
          </p:cNvPr>
          <p:cNvSpPr txBox="1"/>
          <p:nvPr/>
        </p:nvSpPr>
        <p:spPr>
          <a:xfrm>
            <a:off x="934064" y="835742"/>
            <a:ext cx="1052051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FINITE FIELD STRUCTURE: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(denoted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p^n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set with a finite number of elements 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subtraction, multiplication, and division (except by zero)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and follow specific rules.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Finite fields are used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cryptography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coding theory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error correction.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finite field has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p^n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 where: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prime number.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integer.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2.Types of Fields: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Field (GF(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{0,1,2,….,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-1}, with operations modulo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2.Extension Field(GF(</a:t>
            </a:r>
            <a:r>
              <a:rPr lang="en-US" altLang="en-US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p^n</a:t>
            </a: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  <a:r>
              <a:rPr lang="en-US" alt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using polynomials modulo an irreducible polynomial.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3.Properties: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Multiplication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Done modulo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(or a polynomial for extension fields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2.Identity Elements: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Additive identity = 0.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Multiplicative identity = 1.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4.Inverse: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Every non-zero element has an inverse.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F17BE9-2D72-0203-2FF5-80D4B1BD9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589" y="-228460"/>
            <a:ext cx="7104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F18B923-F46A-7379-7C2A-7763D49D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8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B490B-8AC7-2A8A-58B4-4A2569FF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81" y="0"/>
            <a:ext cx="23114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9B1A2-8AD6-28FA-6FAA-36B03D0755F1}"/>
              </a:ext>
            </a:extLst>
          </p:cNvPr>
          <p:cNvSpPr txBox="1"/>
          <p:nvPr/>
        </p:nvSpPr>
        <p:spPr>
          <a:xfrm>
            <a:off x="894735" y="678425"/>
            <a:ext cx="105008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Applications of Finite Fields: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Finite fields are essential in cryptography due to their structure and efficiency in performing mathematical operations.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in securing communications, protecting data integrity, and ensuring confidentiality.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Encryption: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 scrambles data (plaintext) into an unreadable format (ciphertext) using encryption algorithms and keys.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Integrity: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Cryptographic hash functions generate unique digital fingerprints (hashes) of data. Any modification to the data changes the hash, allowing detection of tampering or corruption.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Authentication: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Verification: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 verifies the identity of individuals or devices, preventing unauthorized access to systems and resources.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Digital Currency: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 underpins cryptocurrencies like Bitcoin, ensuring secure and transparent transactions on the blockchain.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E8EFF6-A1BD-D3B2-7AD1-E8B1D4BF5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7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1476</Words>
  <Application>Microsoft Office PowerPoint</Application>
  <PresentationFormat>Widescreen</PresentationFormat>
  <Paragraphs>171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__fkGroteskNeue_598ab8</vt:lpstr>
      <vt:lpstr>Arial</vt:lpstr>
      <vt:lpstr>Calibri</vt:lpstr>
      <vt:lpstr>Calibri Light</vt:lpstr>
      <vt:lpstr>KaTeX_Main</vt:lpstr>
      <vt:lpstr>KaTeX_Math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Adilakshmi Tanneru</dc:creator>
  <cp:lastModifiedBy>Vaishnavi Vemulakonda</cp:lastModifiedBy>
  <cp:revision>8</cp:revision>
  <dcterms:created xsi:type="dcterms:W3CDTF">2025-01-22T05:48:19Z</dcterms:created>
  <dcterms:modified xsi:type="dcterms:W3CDTF">2025-01-24T15:31:56Z</dcterms:modified>
</cp:coreProperties>
</file>