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notesMasterIdLst>
    <p:notesMasterId r:id="rId32"/>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1800" dirty="0">
                <a:solidFill>
                  <a:srgbClr val="363636"/>
                </a:solidFill>
              </a:rPr>
              <a:t>**Topic:** 
**Summary:** If insurance customers' complaints are not addressed by their insurance company, they are encouraged to register complaints and track them via the provided contact details or email.
</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1800" dirty="0">
                <a:solidFill>
                  <a:srgbClr val="363636"/>
                </a:solidFill>
              </a:rPr>
              <a:t>**Topic:** Annuity (Pension) Plans
**Summary:** These plans provide a regular income post-retirement when an employee no longer receives a salary. There are two types of annuities: Immediate Annuity, where payment starts immediately after a lump sum payment, and Deferred Annuity, where regular contributions are made until a certain age or date, with the option to encash 1/3rd of the fund tax-free and use the remainder for purchasing an annuity.
</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1800" dirty="0">
                <a:solidFill>
                  <a:srgbClr val="363636"/>
                </a:solidFill>
              </a:rPr>
              <a:t>**Topic:** Unit Linked Insurance Policy (ULIP)
**Summary:** ULIPs offer a combination of investment and protection, allowing flexibility on premium investments. The policy provides a choice of funds for investment and the flexibility to switch between them. The ULIP value is linked to the prevailing value of units invested in the fund, which depends on the fund’s performance. In case of death or permanent disability, the sum assured is provided to prevent sudden financial loss. ULIPs have varying degrees of risk and rewards and various charges applicable. It is crucial to understand the total charges, assess risk appetite, and investment horizon before buying a ULIP policy.
</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1800" dirty="0">
                <a:solidFill>
                  <a:srgbClr val="363636"/>
                </a:solidFill>
              </a:rPr>
              <a:t>**Topic:** Terms and Conditions of Insurance Policy
**Summary:** The policy's terms and conditions outline the key features, including the lock-in period, surrender value, and surrender charges. All these types can be offered under ULIP plans.
</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1800" dirty="0">
                <a:solidFill>
                  <a:srgbClr val="363636"/>
                </a:solidFill>
              </a:rPr>
              <a:t>**Topic:** FAQ's on Life Insurance
**Summary:** Before purchasing a policy, one should check the return guarantee, lock-in period, premium details, implications of premium default, revival conditions, and policy terms. Disclosures in a proposal are essential for underwriting a policy. Depending on the age, sum assured, and personal and family history, special medical reports may be required.
</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1800" dirty="0">
                <a:solidFill>
                  <a:srgbClr val="363636"/>
                </a:solidFill>
              </a:rPr>
              <a:t>**Topic:** Paid-up Value in Life Insurance
**Summary:** The paid-up value is the reduced sum assured if subsequent premiums are not paid after a certain period. The paid-up value equals the number of premiums paid divided by the total number of premiums payable multiplied by the sum assured.
</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1800" dirty="0">
                <a:solidFill>
                  <a:srgbClr val="363636"/>
                </a:solidFill>
              </a:rPr>
              <a:t>**Topic:** Surrender Value in Life Insurance
**Summary:** The surrender value is a percentage of the paid-up value. It is calculated based on the surrender value factor, which depends on the premiums paid and elapsed duration.
</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1800" dirty="0">
                <a:solidFill>
                  <a:srgbClr val="363636"/>
                </a:solidFill>
              </a:rPr>
              <a:t>**Topic:** Loan on Life Insurance Policy
**Summary:** If the policy permits, a loan can be sanctioned as a percentage of the Surrender Value.
</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1800" dirty="0">
                <a:solidFill>
                  <a:srgbClr val="363636"/>
                </a:solidFill>
              </a:rPr>
              <a:t>**Topic:** Maturity Claim Procedure
**Summary:** Usually, the insurance company sends an intimation attaching the discharge voucher to the policy holder 2-3 months in advance of the policy's maturity date. The policy bond and the signed and witnessed discharge voucher should be returned to the company promptly for payment processing.
</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1800" dirty="0">
                <a:solidFill>
                  <a:srgbClr val="363636"/>
                </a:solidFill>
              </a:rPr>
              <a:t>**Topic:** Settlement Options
**Summary:** Settlement options refer to the facility available to the policy holder to receive the maturity proceeds in a predefined manner. The terms and conditions for this are specified at the inception of the contract.
</a:t>
            </a: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1800" dirty="0">
                <a:solidFill>
                  <a:srgbClr val="363636"/>
                </a:solidFill>
              </a:rPr>
              <a:t>**Topic:** Documents Required in Case of Death of Life Assured
**Summary:** The text does not provide a summary for the documents required in case of the death of the life assured.
</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1800" dirty="0">
                <a:solidFill>
                  <a:srgbClr val="363636"/>
                </a:solidFill>
              </a:rPr>
              <a:t>**Topic:** IRDA Handbook on Life Insurance
**Summary:** The Insurance Regulatory and Development Authority (IRDA) has designed a handbook as a guide on life insurance. The handbook contains general information and does not replace the terms and conditions of an insurance policy. For specific policy information, customers should approach a licensed agent or a registered insurance company.
</a:t>
            </a:r>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1800" dirty="0">
                <a:solidFill>
                  <a:srgbClr val="363636"/>
                </a:solidFill>
              </a:rPr>
              <a:t>**Topic:** Required Documents for Insurance Policy Claims
**Summary:** For insurance policy claims, several documents are typically required, including a death certificate, claim form, and policy bond. Depending on the circumstances, additional documents such as a medical attendant's certificate, hospital certificate, employer's certificate, police inquest report, and post mortem report may be requested. These requirements are usually outlined in the policy bond.
</a:t>
            </a:r>
            <a:endParaRPr 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1800" dirty="0">
                <a:solidFill>
                  <a:srgbClr val="363636"/>
                </a:solidFill>
              </a:rPr>
              <a:t>**Topic:** Unit Linked Insurance Policies (ULIPs) and Surrender Value
**Summary:** In ULIPs, the surrender value is calculated as the fund value minus the surrender charge. Regarding the Net Asset Value (NAV), if valid applications are received up to 4:15 p.m. by the insurer, the same day's closing NAV applies. If received after 4:15 p.m., the next business day's closing NAV applies.
</a:t>
            </a:r>
            <a:endParaRPr lang="en-US"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1800" dirty="0">
                <a:solidFill>
                  <a:srgbClr val="363636"/>
                </a:solidFill>
              </a:rPr>
              <a:t>**Topic:** Unit Fund and Unit in ULIPs
**Summary:** A Unit Fund is created by pooling together the allocated portions of premiums, after all charges and premiums for risk cover have been deducted, from all policies in a specific fund chosen by the policyholders. A Unit is a component of this Fund in a ULIP.
</a:t>
            </a:r>
            <a:endParaRPr lang="en-US"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1800" dirty="0">
                <a:solidFill>
                  <a:srgbClr val="363636"/>
                </a:solidFill>
              </a:rPr>
              <a:t>**Topic:** Types of Funds in ULIPs
**Summary:** ULIPs typically offer a variety of funds to suit different investment objectives, risk profiles, and time horizons. Each fund has its own risk profile and potential for returns. Importantly, investment returns from ULIPs are not guaranteed, and the policyholder bears the investment risk.
</a:t>
            </a:r>
            <a:endParaRPr lang="en-US"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1800" dirty="0">
                <a:solidFill>
                  <a:srgbClr val="363636"/>
                </a:solidFill>
              </a:rPr>
              <a:t>**Topic:** Charges, Fees, and Deductions in ULIPs
**Summary:** ULIPs have varying charge structures, including a Premium Allocation Charge, Mortality Charges, Fund Management Fees, Policy/Administration Charges, and Surrender Charges. Insurers reserve the right to revise these fees and charges over time.
</a:t>
            </a:r>
            <a:endParaRPr lang="en-US"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1800" dirty="0">
                <a:solidFill>
                  <a:srgbClr val="363636"/>
                </a:solidFill>
              </a:rPr>
              <a:t>**Topic:** Types of Funds and their Risk Characteristics
**Summary:** Insurers commonly offer different types of funds with varying risk characteristics, including Equity Funds (high risk), Income, Fixed Interest and Bond Funds (medium risk), Cash Funds (low risk), and Balanced Funds (medium risk).
</a:t>
            </a:r>
            <a:endParaRPr lang="en-US"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1800" dirty="0">
                <a:solidFill>
                  <a:srgbClr val="363636"/>
                </a:solidFill>
              </a:rPr>
              <a:t>**Topic:** Fund Switching Charge
**Summary:** A limited number of fund switches are allowed each year without charge. Additional switches are subject to a charge.
</a:t>
            </a:r>
            <a:endParaRPr lang="en-US"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1800" dirty="0">
                <a:solidFill>
                  <a:srgbClr val="363636"/>
                </a:solidFill>
              </a:rPr>
              <a:t>**Topic:** Service Tax Deductions
**Summary:** The applicable service tax is deducted from the risk portion of the premium before allotment of units. The portion of the premium used for purchasing units is the amount remaining after all charges and risk cover premium have been deducted.
</a:t>
            </a:r>
            <a:endParaRPr 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1800" dirty="0">
                <a:solidFill>
                  <a:srgbClr val="363636"/>
                </a:solidFill>
              </a:rPr>
              <a:t>**Topic:** Verification before Signing Proposal
**Summary:** Before signing the proposal, one needs to verify all charges, payment on premature surrender, features and benefits, limitations and exclusions, lapsation and its consequences, other disclosures, and the illustration projecting benefits payable in two scenarios of 6% and 10% returns.
</a:t>
            </a:r>
            <a:endParaRPr lang="en-US"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1800" dirty="0">
                <a:solidFill>
                  <a:srgbClr val="363636"/>
                </a:solidFill>
              </a:rPr>
              <a:t>**Topic:** Premium Allocation for Units
**Summary:** The full amount of the premium paid is not entirely used to purchase units. After deducting various charges, fees, and deductions, the remaining premium is used to purchase units.
</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1800" dirty="0">
                <a:solidFill>
                  <a:srgbClr val="363636"/>
                </a:solidFill>
              </a:rPr>
              <a:t>**Topic:** Life Insurance
**Summary:** Life insurance provides financial coverage for risks associated with human life such as death, disability, accident, retirement, etc. The sum assured is determined based on future income loss. Life insurance is essential to ensure financial support for the family, finance education, provide a savings plan, and cover potential financial contingencies.
</a:t>
            </a:r>
            <a:endParaRPr lang="en-US"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1800" dirty="0">
                <a:solidFill>
                  <a:srgbClr val="363636"/>
                </a:solidFill>
              </a:rPr>
              <a:t>**Topic:** Refund of Premiums
**Summary:** A policyholder can get a refund of premiums within 15 days of receiving the policy document if they disagree with the terms and conditions. The refund will include the fund value and charges, but will exclude expenses for medical examination, stamp duty, and proportionate risk premium.
</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1800" dirty="0">
                <a:solidFill>
                  <a:srgbClr val="363636"/>
                </a:solidFill>
              </a:rPr>
              <a:t>**Topic:** Who Needs Life Insurance
**Summary:** Anyone who supports a family and earns an income needs life insurance. Housewives and children could also be considered for life insurance due to their economic contribution and future income potential.
</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1800" dirty="0">
                <a:solidFill>
                  <a:srgbClr val="363636"/>
                </a:solidFill>
              </a:rPr>
              <a:t>**Topic:** Amount of Life Insurance Needed
**Summary:** The amount of life insurance coverage needed depends on various factors including the number of dependents, existence of debts or mortgages, desired lifestyle for the family, children's education needs, investment needs, and affordability.
</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1800" dirty="0">
                <a:solidFill>
                  <a:srgbClr val="363636"/>
                </a:solidFill>
              </a:rPr>
              <a:t>**Topic:** Types of Life Insurance Policies
**Summary:** Two types of life insurance policies are term insurance, which provides protection for a set period of time, and whole life insurance, which guarantees lifelong protection and pays out a death benefit."
</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1800" dirty="0">
                <a:solidFill>
                  <a:srgbClr val="363636"/>
                </a:solidFill>
              </a:rPr>
              <a:t>**Topic:** Endowment Policy
**Summary:** An Endowment Policy is a form of insurance policy with a specific maturity date. If the policyholder experiences death or disability during the policy term, the Sum Assured is given to the beneficiaries. If the policyholder survives the term, the maturity proceeds become payable.
</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1800" dirty="0">
                <a:solidFill>
                  <a:srgbClr val="363636"/>
                </a:solidFill>
              </a:rPr>
              <a:t>**Topic:** Money back or cash back plans
**Summary:** These plans return a certain percentage of the sum assured to the insured person periodically as a survival benefit. At the end of the term, the remaining amount is paid as maturity value. The life risk is covered for the full sum assured during the policy term, irrespective of the survival benefits paid.
</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1800" dirty="0">
                <a:solidFill>
                  <a:srgbClr val="363636"/>
                </a:solidFill>
              </a:rPr>
              <a:t>**Topic:** Children Policies
**Summary:** These policies are taken on behalf of the parent or child for the benefit of the child. They allow parents to plan funds for different stages of the child's life. Certain insurers also offer premium waivers in case of the parent or proposer's death during the policy term.
</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30</Slides>
  <Notes>30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2024-06-27T12:41:11Z</dcterms:created>
  <dcterms:modified xsi:type="dcterms:W3CDTF">2024-06-27T12:41:11Z</dcterms:modified>
</cp:coreProperties>
</file>