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77" r:id="rId6"/>
    <p:sldId id="294" r:id="rId7"/>
    <p:sldId id="293"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9" r:id="rId22"/>
    <p:sldId id="310" r:id="rId23"/>
    <p:sldId id="312" r:id="rId24"/>
    <p:sldId id="313"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767C3-B91E-47D5-8189-9A02759A6E18}" v="6" dt="2025-03-29T06:25:02.038"/>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3204" autoAdjust="0"/>
  </p:normalViewPr>
  <p:slideViewPr>
    <p:cSldViewPr snapToGrid="0">
      <p:cViewPr varScale="1">
        <p:scale>
          <a:sx n="89" d="100"/>
          <a:sy n="89" d="100"/>
        </p:scale>
        <p:origin x="686" y="86"/>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5/5/2025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5/5/2025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3A9EE-B7CC-A426-42AC-8BE19078F1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2313C-69E0-3B39-E5A6-7D1AF3C50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71B40-A42E-B4F4-0440-C8C3163F249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7303E35-645A-F6D9-F882-58D1FBD8BA18}"/>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43547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ECDE5-4D12-F3A2-0F4A-CF81FD8749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450D90-CC7F-3988-07E0-FDE6F1D64F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52AEB5-F349-7800-316F-01DCAFB107E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3710AE-119E-16A8-4676-C89F27960D1E}"/>
              </a:ext>
            </a:extLst>
          </p:cNvPr>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3874292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10C96-9ABD-61FF-07F9-F06B920F06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314B1B-C4FA-77CD-834C-C74D109AEE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38C30E-89C9-7C0C-4459-0AA8A2E0681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E8745E-0310-D0A0-B9DA-506D233478B7}"/>
              </a:ext>
            </a:extLst>
          </p:cNvPr>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1427538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DB17D-2B83-B889-67A8-A51B065534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DE0716-22AA-10D4-F361-BABB077ADB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C01831-78DC-BE85-76A6-B5F6B8203F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355AD8A-F966-0A95-A033-BDC7B51B16B8}"/>
              </a:ext>
            </a:extLst>
          </p:cNvPr>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1342020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ECFF1-B248-2ED5-AC0B-2136E4DFFD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1B96AA-38C1-C693-8815-ABF6F96A6B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A87D62-2A86-53D0-8AF5-0375340C5A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EBE3660-C869-72EB-07D3-E3F3F897F5F0}"/>
              </a:ext>
            </a:extLst>
          </p:cNvPr>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2898671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61C3E-C702-1A37-9902-2D42B24DA2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C9BCF9-FF8B-6463-DC27-3BE8DACA4B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DD7656-DB3B-EA19-AA7C-0E23565ACB2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C28B993-F24C-8EED-8893-D9792A1415A3}"/>
              </a:ext>
            </a:extLst>
          </p:cNvPr>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556010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310A0-84CE-F4D9-B332-7ECDB2A9DC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7FFB38-C0DE-B9B6-3B12-38260FB738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C7C40B-5861-0C27-DDB0-F4499C185B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49F6C5-9845-4792-E7C2-20B6DF80A666}"/>
              </a:ext>
            </a:extLst>
          </p:cNvPr>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4243706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6D6E6-207E-B22C-9C3D-32CE6340DA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3C453-55E1-7BF9-9B8D-C733D55D3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01CA80-64F0-ED8D-28CB-B17D0ABC52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162907F-5E3A-D593-B699-96964C2A5655}"/>
              </a:ext>
            </a:extLst>
          </p:cNvPr>
          <p:cNvSpPr>
            <a:spLocks noGrp="1"/>
          </p:cNvSpPr>
          <p:nvPr>
            <p:ph type="sldNum" sz="quarter" idx="5"/>
          </p:nvPr>
        </p:nvSpPr>
        <p:spPr/>
        <p:txBody>
          <a:bodyPr/>
          <a:lstStyle/>
          <a:p>
            <a:fld id="{10895658-EA1F-4910-80AB-4DA76E167475}" type="slidenum">
              <a:rPr lang="en-US" smtClean="0"/>
              <a:t>17</a:t>
            </a:fld>
            <a:endParaRPr lang="en-US" dirty="0"/>
          </a:p>
        </p:txBody>
      </p:sp>
    </p:spTree>
    <p:extLst>
      <p:ext uri="{BB962C8B-B14F-4D97-AF65-F5344CB8AC3E}">
        <p14:creationId xmlns:p14="http://schemas.microsoft.com/office/powerpoint/2010/main" val="1839500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C0906-0303-0D44-C58B-91B76C4097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71492A-9445-2CA9-653A-1DB02A631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CF3819-F81A-D3B0-3D54-CDAF007F9F7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F1A6B2E-D533-21C6-4DDB-AFA6F1A268F3}"/>
              </a:ext>
            </a:extLst>
          </p:cNvPr>
          <p:cNvSpPr>
            <a:spLocks noGrp="1"/>
          </p:cNvSpPr>
          <p:nvPr>
            <p:ph type="sldNum" sz="quarter" idx="5"/>
          </p:nvPr>
        </p:nvSpPr>
        <p:spPr/>
        <p:txBody>
          <a:bodyPr/>
          <a:lstStyle/>
          <a:p>
            <a:fld id="{10895658-EA1F-4910-80AB-4DA76E167475}" type="slidenum">
              <a:rPr lang="en-US" smtClean="0"/>
              <a:t>18</a:t>
            </a:fld>
            <a:endParaRPr lang="en-US" dirty="0"/>
          </a:p>
        </p:txBody>
      </p:sp>
    </p:spTree>
    <p:extLst>
      <p:ext uri="{BB962C8B-B14F-4D97-AF65-F5344CB8AC3E}">
        <p14:creationId xmlns:p14="http://schemas.microsoft.com/office/powerpoint/2010/main" val="24716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E27EC-F894-4B8E-D6A9-99A7E1782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02309-BE0D-5C38-5636-80179FFAB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88116-EE9E-BA50-C4B2-A2F3658AA3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501B841-CBEB-7759-3B23-B47855B7DC58}"/>
              </a:ext>
            </a:extLst>
          </p:cNvPr>
          <p:cNvSpPr>
            <a:spLocks noGrp="1"/>
          </p:cNvSpPr>
          <p:nvPr>
            <p:ph type="sldNum" sz="quarter" idx="5"/>
          </p:nvPr>
        </p:nvSpPr>
        <p:spPr/>
        <p:txBody>
          <a:bodyPr/>
          <a:lstStyle/>
          <a:p>
            <a:fld id="{10895658-EA1F-4910-80AB-4DA76E167475}" type="slidenum">
              <a:rPr lang="en-US" smtClean="0"/>
              <a:t>19</a:t>
            </a:fld>
            <a:endParaRPr lang="en-US" dirty="0"/>
          </a:p>
        </p:txBody>
      </p:sp>
    </p:spTree>
    <p:extLst>
      <p:ext uri="{BB962C8B-B14F-4D97-AF65-F5344CB8AC3E}">
        <p14:creationId xmlns:p14="http://schemas.microsoft.com/office/powerpoint/2010/main" val="186173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FE08A-D75E-AE32-30D5-DF87E045B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22F4D3-1F2E-2AF0-E2B2-DA2ED34463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5CDA80-191C-B503-4834-584516E92A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88DC79-8BA2-304A-4A8F-ED32A905A02C}"/>
              </a:ext>
            </a:extLst>
          </p:cNvPr>
          <p:cNvSpPr>
            <a:spLocks noGrp="1"/>
          </p:cNvSpPr>
          <p:nvPr>
            <p:ph type="sldNum" sz="quarter" idx="5"/>
          </p:nvPr>
        </p:nvSpPr>
        <p:spPr/>
        <p:txBody>
          <a:bodyPr/>
          <a:lstStyle/>
          <a:p>
            <a:fld id="{10895658-EA1F-4910-80AB-4DA76E167475}" type="slidenum">
              <a:rPr lang="en-US" smtClean="0"/>
              <a:t>20</a:t>
            </a:fld>
            <a:endParaRPr lang="en-US" dirty="0"/>
          </a:p>
        </p:txBody>
      </p:sp>
    </p:spTree>
    <p:extLst>
      <p:ext uri="{BB962C8B-B14F-4D97-AF65-F5344CB8AC3E}">
        <p14:creationId xmlns:p14="http://schemas.microsoft.com/office/powerpoint/2010/main" val="3927734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FE08A-D75E-AE32-30D5-DF87E045B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22F4D3-1F2E-2AF0-E2B2-DA2ED34463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5CDA80-191C-B503-4834-584516E92A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688DC79-8BA2-304A-4A8F-ED32A905A02C}"/>
              </a:ext>
            </a:extLst>
          </p:cNvPr>
          <p:cNvSpPr>
            <a:spLocks noGrp="1"/>
          </p:cNvSpPr>
          <p:nvPr>
            <p:ph type="sldNum" sz="quarter" idx="5"/>
          </p:nvPr>
        </p:nvSpPr>
        <p:spPr/>
        <p:txBody>
          <a:bodyPr/>
          <a:lstStyle/>
          <a:p>
            <a:fld id="{10895658-EA1F-4910-80AB-4DA76E167475}" type="slidenum">
              <a:rPr lang="en-US" smtClean="0"/>
              <a:t>21</a:t>
            </a:fld>
            <a:endParaRPr lang="en-US" dirty="0"/>
          </a:p>
        </p:txBody>
      </p:sp>
    </p:spTree>
    <p:extLst>
      <p:ext uri="{BB962C8B-B14F-4D97-AF65-F5344CB8AC3E}">
        <p14:creationId xmlns:p14="http://schemas.microsoft.com/office/powerpoint/2010/main" val="1493640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22</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0B63C-86C1-09EB-826C-55E64B28E0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EA7947-C6E7-9ABD-385B-5672057EE1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3BD5-9D4C-9B3D-52A5-F3374B69553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FD46D2D-1006-FB92-6E3E-C64C6EBBF891}"/>
              </a:ext>
            </a:extLst>
          </p:cNvPr>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181002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A3159-8FA4-3BA5-6778-F37E35564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7C7249-FC86-D6ED-92E2-FFCAAD0019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7B816D-2AF7-A34E-7D42-BEA7BF4B44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9C3F37F-5128-4700-0E26-4A9124F819B4}"/>
              </a:ext>
            </a:extLst>
          </p:cNvPr>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1812553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87190-F35C-FC28-2365-49080E921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39A350-8A4B-CF7D-EDE6-13D55576DB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B8ED80-4427-35CE-8D15-1E7C1115797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95F9907-AEA6-5AE6-4A14-EE2BF1C7B8B7}"/>
              </a:ext>
            </a:extLst>
          </p:cNvPr>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60691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895CE-3FE4-6B28-71CA-87A3216123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CEC82D-3491-7D22-DCB9-CDDA945D2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F55D78-6803-FB32-D297-16881E19C33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0B9BF69-5491-C7BB-BDC9-CB7781E29948}"/>
              </a:ext>
            </a:extLst>
          </p:cNvPr>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68948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3BBF6-DF2E-FE24-300E-AAC235C293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3A0CD-9EA0-BCE2-777A-46BCC7FBC2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2FE20-DFD5-21A8-F66E-D34F59BC939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F90E75-6FAE-2010-03BE-E62F91D60AA2}"/>
              </a:ext>
            </a:extLst>
          </p:cNvPr>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404624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4995B-110D-D3DF-28B7-7578F1EB3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946D5-39E0-7156-F413-6B79B55FDD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DFEE40-F0A0-9724-2121-1994F2F9C3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0CECC-4704-1811-5E42-FA758E096C08}"/>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418760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E5FC3-5511-9FF4-13AA-87ACFFFD48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9A53BD-D76C-3BB2-AB5F-6CB8D92FF7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47115-B272-103B-8C7F-1039DE79B72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31F2652-42B3-0BF5-37BC-12D710556D54}"/>
              </a:ext>
            </a:extLst>
          </p:cNvPr>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451381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92582" y="1300628"/>
            <a:ext cx="6885992" cy="2917689"/>
          </a:xfrm>
        </p:spPr>
        <p:txBody>
          <a:bodyPr>
            <a:noAutofit/>
          </a:bodyPr>
          <a:lstStyle/>
          <a:p>
            <a:pPr algn="r"/>
            <a:r>
              <a:rPr lang="en-US" sz="4500" b="1" dirty="0">
                <a:latin typeface="Tahoma" panose="020B0604030504040204" pitchFamily="34" charset="0"/>
                <a:ea typeface="Tahoma" panose="020B0604030504040204" pitchFamily="34" charset="0"/>
                <a:cs typeface="Tahoma" panose="020B0604030504040204" pitchFamily="34" charset="0"/>
              </a:rPr>
              <a:t>SMART BACKPACK FOR CONTEXTUAL REMINDERS AND CONTENT MONITORING</a:t>
            </a:r>
            <a:endParaRPr lang="en-IN" sz="45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D7C75-5B78-FBF8-C58D-F8620F369B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B7C83-526E-1747-0393-21464907C68F}"/>
              </a:ext>
            </a:extLst>
          </p:cNvPr>
          <p:cNvSpPr>
            <a:spLocks noGrp="1"/>
          </p:cNvSpPr>
          <p:nvPr>
            <p:ph type="title"/>
          </p:nvPr>
        </p:nvSpPr>
        <p:spPr>
          <a:xfrm>
            <a:off x="762001" y="896112"/>
            <a:ext cx="6589150" cy="1988706"/>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SOFTWARE Components</a:t>
            </a:r>
          </a:p>
        </p:txBody>
      </p:sp>
      <p:sp>
        <p:nvSpPr>
          <p:cNvPr id="6" name="Slide Number Placeholder 5">
            <a:extLst>
              <a:ext uri="{FF2B5EF4-FFF2-40B4-BE49-F238E27FC236}">
                <a16:creationId xmlns:a16="http://schemas.microsoft.com/office/drawing/2014/main" id="{758AC53A-675F-8F1F-6CAA-B98F7BAFD178}"/>
              </a:ext>
            </a:extLst>
          </p:cNvPr>
          <p:cNvSpPr>
            <a:spLocks noGrp="1"/>
          </p:cNvSpPr>
          <p:nvPr>
            <p:ph type="sldNum" sz="quarter" idx="12"/>
          </p:nvPr>
        </p:nvSpPr>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10</a:t>
            </a:fld>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2" name="Content Placeholder 21">
            <a:extLst>
              <a:ext uri="{FF2B5EF4-FFF2-40B4-BE49-F238E27FC236}">
                <a16:creationId xmlns:a16="http://schemas.microsoft.com/office/drawing/2014/main" id="{3111E663-5678-9CB3-F9B9-FD18C0F10EE2}"/>
              </a:ext>
            </a:extLst>
          </p:cNvPr>
          <p:cNvGraphicFramePr>
            <a:graphicFrameLocks noGrp="1"/>
          </p:cNvGraphicFramePr>
          <p:nvPr>
            <p:ph sz="half" idx="14"/>
            <p:extLst>
              <p:ext uri="{D42A27DB-BD31-4B8C-83A1-F6EECF244321}">
                <p14:modId xmlns:p14="http://schemas.microsoft.com/office/powerpoint/2010/main" val="4293303332"/>
              </p:ext>
            </p:extLst>
          </p:nvPr>
        </p:nvGraphicFramePr>
        <p:xfrm>
          <a:off x="874144" y="1796037"/>
          <a:ext cx="6597650" cy="3765784"/>
        </p:xfrm>
        <a:graphic>
          <a:graphicData uri="http://schemas.openxmlformats.org/drawingml/2006/table">
            <a:tbl>
              <a:tblPr>
                <a:tableStyleId>{18603FDC-E32A-4AB5-989C-0864C3EAD2B8}</a:tableStyleId>
              </a:tblPr>
              <a:tblGrid>
                <a:gridCol w="3298825">
                  <a:extLst>
                    <a:ext uri="{9D8B030D-6E8A-4147-A177-3AD203B41FA5}">
                      <a16:colId xmlns:a16="http://schemas.microsoft.com/office/drawing/2014/main" val="2532062052"/>
                    </a:ext>
                  </a:extLst>
                </a:gridCol>
                <a:gridCol w="3298825">
                  <a:extLst>
                    <a:ext uri="{9D8B030D-6E8A-4147-A177-3AD203B41FA5}">
                      <a16:colId xmlns:a16="http://schemas.microsoft.com/office/drawing/2014/main" val="3360458538"/>
                    </a:ext>
                  </a:extLst>
                </a:gridCol>
              </a:tblGrid>
              <a:tr h="958274">
                <a:tc>
                  <a:txBody>
                    <a:bodyPr/>
                    <a:lstStyle/>
                    <a:p>
                      <a:pPr algn="ctr"/>
                      <a:r>
                        <a:rPr lang="en-IN" sz="1400" b="1" dirty="0"/>
                        <a:t>Software</a:t>
                      </a:r>
                      <a:endParaRPr lang="en-IN" sz="14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t>Purpose</a:t>
                      </a:r>
                      <a:endParaRPr lang="en-IN" sz="14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0098555"/>
                  </a:ext>
                </a:extLst>
              </a:tr>
              <a:tr h="603736">
                <a:tc>
                  <a:txBody>
                    <a:bodyPr/>
                    <a:lstStyle/>
                    <a:p>
                      <a:r>
                        <a:rPr lang="en-IN" sz="1100" b="1" dirty="0"/>
                        <a:t>Arduino IDE</a:t>
                      </a:r>
                      <a:endParaRPr lang="en-IN"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Used for programming the ESP32-S3 microcontroller.</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4665700"/>
                  </a:ext>
                </a:extLst>
              </a:tr>
              <a:tr h="491706">
                <a:tc>
                  <a:txBody>
                    <a:bodyPr/>
                    <a:lstStyle/>
                    <a:p>
                      <a:r>
                        <a:rPr lang="en-IN" sz="1100" b="1"/>
                        <a:t>Supabase</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Manages cloud database storage and authentication.</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7151590"/>
                  </a:ext>
                </a:extLst>
              </a:tr>
              <a:tr h="395859">
                <a:tc>
                  <a:txBody>
                    <a:bodyPr/>
                    <a:lstStyle/>
                    <a:p>
                      <a:r>
                        <a:rPr lang="en-IN" sz="1100" b="1" dirty="0"/>
                        <a:t>Mobile Application (React Native)</a:t>
                      </a:r>
                      <a:endParaRPr lang="en-IN"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Displays real-time notifications and provides an interactive interface.</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812363"/>
                  </a:ext>
                </a:extLst>
              </a:tr>
              <a:tr h="509914">
                <a:tc>
                  <a:txBody>
                    <a:bodyPr/>
                    <a:lstStyle/>
                    <a:p>
                      <a:r>
                        <a:rPr lang="en-US" sz="1100" b="1" dirty="0"/>
                        <a:t>Weather API</a:t>
                      </a:r>
                      <a:endParaRPr lang="en-US"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Fetches real-time weather data for umbrella recommendations.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97730"/>
                  </a:ext>
                </a:extLst>
              </a:tr>
              <a:tr h="806295">
                <a:tc>
                  <a:txBody>
                    <a:bodyPr/>
                    <a:lstStyle/>
                    <a:p>
                      <a:r>
                        <a:rPr lang="en-US" sz="1100" b="1" dirty="0"/>
                        <a:t>Push Notification Service (Using ESP32 HTTP Requests)</a:t>
                      </a:r>
                      <a:endParaRPr lang="en-US"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Sends real-time alerts to the mobile app via </a:t>
                      </a:r>
                      <a:r>
                        <a:rPr lang="en-US" sz="1100" dirty="0" err="1"/>
                        <a:t>Supabase</a:t>
                      </a:r>
                      <a:r>
                        <a:rPr lang="en-US" sz="1100" dirty="0"/>
                        <a:t>.</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088321"/>
                  </a:ext>
                </a:extLst>
              </a:tr>
            </a:tbl>
          </a:graphicData>
        </a:graphic>
      </p:graphicFrame>
      <p:sp>
        <p:nvSpPr>
          <p:cNvPr id="24" name="Rectangle 23">
            <a:extLst>
              <a:ext uri="{FF2B5EF4-FFF2-40B4-BE49-F238E27FC236}">
                <a16:creationId xmlns:a16="http://schemas.microsoft.com/office/drawing/2014/main" id="{ADC4375D-A8CC-FFC5-B84E-41D2299EDA1A}"/>
              </a:ext>
            </a:extLst>
          </p:cNvPr>
          <p:cNvSpPr/>
          <p:nvPr/>
        </p:nvSpPr>
        <p:spPr>
          <a:xfrm>
            <a:off x="8126083" y="0"/>
            <a:ext cx="4065917" cy="6857999"/>
          </a:xfrm>
          <a:prstGeom prst="rect">
            <a:avLst/>
          </a:prstGeom>
          <a:blipFill>
            <a:blip r:embed="rId3"/>
            <a:tile tx="0" ty="0" sx="100000" sy="100000" flip="none" algn="tl"/>
          </a:blip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pic>
        <p:nvPicPr>
          <p:cNvPr id="26" name="Picture 25">
            <a:extLst>
              <a:ext uri="{FF2B5EF4-FFF2-40B4-BE49-F238E27FC236}">
                <a16:creationId xmlns:a16="http://schemas.microsoft.com/office/drawing/2014/main" id="{643569AF-3EF8-3A29-BB37-5D6E0F9150F0}"/>
              </a:ext>
            </a:extLst>
          </p:cNvPr>
          <p:cNvPicPr>
            <a:picLocks noChangeAspect="1"/>
          </p:cNvPicPr>
          <p:nvPr/>
        </p:nvPicPr>
        <p:blipFill>
          <a:blip r:embed="rId4"/>
          <a:stretch>
            <a:fillRect/>
          </a:stretch>
        </p:blipFill>
        <p:spPr>
          <a:xfrm>
            <a:off x="8505646" y="1277427"/>
            <a:ext cx="1311215" cy="1311215"/>
          </a:xfrm>
          <a:prstGeom prst="rect">
            <a:avLst/>
          </a:prstGeom>
        </p:spPr>
      </p:pic>
      <p:pic>
        <p:nvPicPr>
          <p:cNvPr id="28" name="Picture 27">
            <a:extLst>
              <a:ext uri="{FF2B5EF4-FFF2-40B4-BE49-F238E27FC236}">
                <a16:creationId xmlns:a16="http://schemas.microsoft.com/office/drawing/2014/main" id="{3D714449-2CE5-73C4-D11A-A1C9E0C02760}"/>
              </a:ext>
            </a:extLst>
          </p:cNvPr>
          <p:cNvPicPr>
            <a:picLocks noChangeAspect="1"/>
          </p:cNvPicPr>
          <p:nvPr/>
        </p:nvPicPr>
        <p:blipFill>
          <a:blip r:embed="rId5"/>
          <a:stretch>
            <a:fillRect/>
          </a:stretch>
        </p:blipFill>
        <p:spPr>
          <a:xfrm>
            <a:off x="10493595" y="1234857"/>
            <a:ext cx="1311215" cy="1311215"/>
          </a:xfrm>
          <a:prstGeom prst="rect">
            <a:avLst/>
          </a:prstGeom>
        </p:spPr>
      </p:pic>
      <p:pic>
        <p:nvPicPr>
          <p:cNvPr id="32" name="Picture 31">
            <a:extLst>
              <a:ext uri="{FF2B5EF4-FFF2-40B4-BE49-F238E27FC236}">
                <a16:creationId xmlns:a16="http://schemas.microsoft.com/office/drawing/2014/main" id="{94666B3A-9EE5-4A79-C382-1B33490B9A6F}"/>
              </a:ext>
            </a:extLst>
          </p:cNvPr>
          <p:cNvPicPr>
            <a:picLocks noChangeAspect="1"/>
          </p:cNvPicPr>
          <p:nvPr/>
        </p:nvPicPr>
        <p:blipFill>
          <a:blip r:embed="rId6"/>
          <a:stretch>
            <a:fillRect/>
          </a:stretch>
        </p:blipFill>
        <p:spPr>
          <a:xfrm>
            <a:off x="8505646" y="3866069"/>
            <a:ext cx="1311215" cy="1311215"/>
          </a:xfrm>
          <a:prstGeom prst="rect">
            <a:avLst/>
          </a:prstGeom>
        </p:spPr>
      </p:pic>
      <p:pic>
        <p:nvPicPr>
          <p:cNvPr id="34" name="Picture 33">
            <a:extLst>
              <a:ext uri="{FF2B5EF4-FFF2-40B4-BE49-F238E27FC236}">
                <a16:creationId xmlns:a16="http://schemas.microsoft.com/office/drawing/2014/main" id="{33C13AFC-1AB9-6F02-6B6F-38AACB9172AF}"/>
              </a:ext>
            </a:extLst>
          </p:cNvPr>
          <p:cNvPicPr>
            <a:picLocks noChangeAspect="1"/>
          </p:cNvPicPr>
          <p:nvPr/>
        </p:nvPicPr>
        <p:blipFill>
          <a:blip r:embed="rId7"/>
          <a:stretch>
            <a:fillRect/>
          </a:stretch>
        </p:blipFill>
        <p:spPr>
          <a:xfrm>
            <a:off x="10689989" y="3944858"/>
            <a:ext cx="1114821" cy="1114821"/>
          </a:xfrm>
          <a:prstGeom prst="rect">
            <a:avLst/>
          </a:prstGeom>
        </p:spPr>
      </p:pic>
    </p:spTree>
    <p:extLst>
      <p:ext uri="{BB962C8B-B14F-4D97-AF65-F5344CB8AC3E}">
        <p14:creationId xmlns:p14="http://schemas.microsoft.com/office/powerpoint/2010/main" val="21890760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5800D-7465-EEED-4048-FF0E22BF19C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C89CD75-0635-21AC-ED90-ED5A822F0947}"/>
              </a:ext>
            </a:extLst>
          </p:cNvPr>
          <p:cNvSpPr/>
          <p:nvPr/>
        </p:nvSpPr>
        <p:spPr>
          <a:xfrm>
            <a:off x="0" y="0"/>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4" name="Title 3">
            <a:extLst>
              <a:ext uri="{FF2B5EF4-FFF2-40B4-BE49-F238E27FC236}">
                <a16:creationId xmlns:a16="http://schemas.microsoft.com/office/drawing/2014/main" id="{5BB5FE4B-C851-A8CC-53D5-916ED604E257}"/>
              </a:ext>
            </a:extLst>
          </p:cNvPr>
          <p:cNvSpPr>
            <a:spLocks noGrp="1"/>
          </p:cNvSpPr>
          <p:nvPr>
            <p:ph type="title"/>
          </p:nvPr>
        </p:nvSpPr>
        <p:spPr>
          <a:xfrm>
            <a:off x="496165" y="400578"/>
            <a:ext cx="9743390" cy="648016"/>
          </a:xfrm>
        </p:spPr>
        <p:txBody>
          <a:bodyPr>
            <a:normAutofit fontScale="90000"/>
          </a:bodyPr>
          <a:lstStyle/>
          <a:p>
            <a:r>
              <a:rPr lang="en-IN" dirty="0">
                <a:latin typeface="Tahoma" panose="020B0604030504040204" pitchFamily="34" charset="0"/>
                <a:ea typeface="Tahoma" panose="020B0604030504040204" pitchFamily="34" charset="0"/>
                <a:cs typeface="Tahoma" panose="020B0604030504040204" pitchFamily="34" charset="0"/>
              </a:rPr>
              <a:t>DESIGN METHODOLOGY</a:t>
            </a:r>
          </a:p>
        </p:txBody>
      </p:sp>
      <p:sp>
        <p:nvSpPr>
          <p:cNvPr id="7" name="Content Placeholder 6">
            <a:extLst>
              <a:ext uri="{FF2B5EF4-FFF2-40B4-BE49-F238E27FC236}">
                <a16:creationId xmlns:a16="http://schemas.microsoft.com/office/drawing/2014/main" id="{0696CE8B-50D2-8320-FA45-E6C469314DA9}"/>
              </a:ext>
            </a:extLst>
          </p:cNvPr>
          <p:cNvSpPr>
            <a:spLocks noGrp="1"/>
          </p:cNvSpPr>
          <p:nvPr>
            <p:ph sz="half" idx="14"/>
          </p:nvPr>
        </p:nvSpPr>
        <p:spPr>
          <a:xfrm>
            <a:off x="496165" y="1246910"/>
            <a:ext cx="10601326" cy="349886"/>
          </a:xfrm>
        </p:spPr>
        <p:txBody>
          <a:bodyPr>
            <a:no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1 - Purpose &amp; Requirements</a:t>
            </a:r>
            <a:endParaRPr lang="en-US" sz="2400"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79586E0-1EBA-4DE1-9E3B-8CC6AE18A154}"/>
              </a:ext>
            </a:extLst>
          </p:cNvPr>
          <p:cNvSpPr txBox="1"/>
          <p:nvPr/>
        </p:nvSpPr>
        <p:spPr>
          <a:xfrm>
            <a:off x="5372100" y="3210126"/>
            <a:ext cx="6323736" cy="2862322"/>
          </a:xfrm>
          <a:prstGeom prst="rect">
            <a:avLst/>
          </a:prstGeom>
          <a:noFill/>
        </p:spPr>
        <p:txBody>
          <a:bodyPr wrap="square">
            <a:spAutoFit/>
          </a:bodyPr>
          <a:lstStyle/>
          <a:p>
            <a:pPr>
              <a:lnSpc>
                <a:spcPct val="100000"/>
              </a:lnSpc>
              <a:buNone/>
            </a:pPr>
            <a:r>
              <a:rPr lang="en-US" sz="1800" b="1" u="sng" dirty="0">
                <a:solidFill>
                  <a:schemeClr val="bg1"/>
                </a:solidFill>
                <a:latin typeface="Tahoma" panose="020B0604030504040204" pitchFamily="34" charset="0"/>
                <a:ea typeface="Tahoma" panose="020B0604030504040204" pitchFamily="34" charset="0"/>
                <a:cs typeface="Tahoma" panose="020B0604030504040204" pitchFamily="34" charset="0"/>
              </a:rPr>
              <a:t>System Requirements:</a:t>
            </a:r>
          </a:p>
          <a:p>
            <a:pPr>
              <a:lnSpc>
                <a:spcPct val="100000"/>
              </a:lnSpc>
            </a:pPr>
            <a:endPar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buFont typeface="Arial" panose="020B0604020202020204" pitchFamily="34" charset="0"/>
              <a:buChar char="•"/>
            </a:pP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Real-time item tracking</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via the mobile app.</a:t>
            </a:r>
            <a:b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br>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buFont typeface="Arial" panose="020B0604020202020204" pitchFamily="34" charset="0"/>
              <a:buChar char="•"/>
            </a:pP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Push notifications</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for missing books, battery low, and heavy bag alerts.</a:t>
            </a:r>
            <a:b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br>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buFont typeface="Arial" panose="020B0604020202020204" pitchFamily="34" charset="0"/>
              <a:buChar char="•"/>
            </a:pP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Offline functionality</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with cloud syncing via </a:t>
            </a:r>
            <a:r>
              <a:rPr lang="en-US" sz="1800" b="1" dirty="0" err="1">
                <a:solidFill>
                  <a:schemeClr val="bg1"/>
                </a:solidFill>
                <a:latin typeface="Tahoma" panose="020B0604030504040204" pitchFamily="34" charset="0"/>
                <a:ea typeface="Tahoma" panose="020B0604030504040204" pitchFamily="34" charset="0"/>
                <a:cs typeface="Tahoma" panose="020B0604030504040204" pitchFamily="34" charset="0"/>
              </a:rPr>
              <a:t>Supabase</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b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br>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buFont typeface="Arial" panose="020B0604020202020204" pitchFamily="34" charset="0"/>
              <a:buChar char="•"/>
            </a:pP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Secure access</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with authentication and data encryption.</a:t>
            </a:r>
          </a:p>
        </p:txBody>
      </p:sp>
      <p:sp>
        <p:nvSpPr>
          <p:cNvPr id="9" name="TextBox 8">
            <a:extLst>
              <a:ext uri="{FF2B5EF4-FFF2-40B4-BE49-F238E27FC236}">
                <a16:creationId xmlns:a16="http://schemas.microsoft.com/office/drawing/2014/main" id="{8B4F4381-C0B1-4841-BBF8-A6437C617EBF}"/>
              </a:ext>
            </a:extLst>
          </p:cNvPr>
          <p:cNvSpPr txBox="1"/>
          <p:nvPr/>
        </p:nvSpPr>
        <p:spPr>
          <a:xfrm>
            <a:off x="496165" y="3168562"/>
            <a:ext cx="4688899" cy="3139321"/>
          </a:xfrm>
          <a:prstGeom prst="rect">
            <a:avLst/>
          </a:prstGeom>
          <a:noFill/>
        </p:spPr>
        <p:txBody>
          <a:bodyPr wrap="square">
            <a:spAutoFit/>
          </a:bodyPr>
          <a:lstStyle/>
          <a:p>
            <a:pPr>
              <a:lnSpc>
                <a:spcPct val="100000"/>
              </a:lnSpc>
              <a:buNone/>
            </a:pPr>
            <a:r>
              <a:rPr lang="en-US" sz="1800" b="1" u="sng" dirty="0">
                <a:solidFill>
                  <a:schemeClr val="bg1"/>
                </a:solidFill>
                <a:latin typeface="Tahoma" panose="020B0604030504040204" pitchFamily="34" charset="0"/>
                <a:ea typeface="Tahoma" panose="020B0604030504040204" pitchFamily="34" charset="0"/>
                <a:cs typeface="Tahoma" panose="020B0604030504040204" pitchFamily="34" charset="0"/>
              </a:rPr>
              <a:t>Behavior:</a:t>
            </a:r>
          </a:p>
          <a:p>
            <a:pPr>
              <a:lnSpc>
                <a:spcPct val="100000"/>
              </a:lnSpc>
            </a:pPr>
            <a:endPar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buFont typeface="Arial" panose="020B0604020202020204" pitchFamily="34" charset="0"/>
              <a:buChar char="•"/>
            </a:pP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Auto Mode:</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Detects books via rail track and matches them with the timetable.</a:t>
            </a:r>
          </a:p>
          <a:p>
            <a:pPr>
              <a:lnSpc>
                <a:spcPct val="100000"/>
              </a:lnSpc>
            </a:pPr>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buFont typeface="Arial" panose="020B0604020202020204" pitchFamily="34" charset="0"/>
              <a:buChar char="•"/>
            </a:pP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Manual Mode:</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User manually confirms packed items via the </a:t>
            </a: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mobile app</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a:lnSpc>
                <a:spcPct val="100000"/>
              </a:lnSpc>
            </a:pPr>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00000"/>
              </a:lnSpc>
              <a:buFont typeface="Arial" panose="020B0604020202020204" pitchFamily="34" charset="0"/>
              <a:buChar char="•"/>
            </a:pP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Additional Features:</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Battery alerts, real-time monitoring, and </a:t>
            </a: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weight tracking</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0" name="TextBox 9">
            <a:extLst>
              <a:ext uri="{FF2B5EF4-FFF2-40B4-BE49-F238E27FC236}">
                <a16:creationId xmlns:a16="http://schemas.microsoft.com/office/drawing/2014/main" id="{6056F0F8-E4BB-40CD-A7C2-9AEED107F069}"/>
              </a:ext>
            </a:extLst>
          </p:cNvPr>
          <p:cNvSpPr txBox="1"/>
          <p:nvPr/>
        </p:nvSpPr>
        <p:spPr>
          <a:xfrm>
            <a:off x="496165" y="1877254"/>
            <a:ext cx="11359861" cy="923330"/>
          </a:xfrm>
          <a:prstGeom prst="rect">
            <a:avLst/>
          </a:prstGeom>
          <a:noFill/>
        </p:spPr>
        <p:txBody>
          <a:bodyPr wrap="square">
            <a:spAutoFit/>
          </a:bodyPr>
          <a:lstStyle/>
          <a:p>
            <a:pPr>
              <a:lnSpc>
                <a:spcPct val="100000"/>
              </a:lnSpc>
            </a:pPr>
            <a:r>
              <a:rPr lang="en-US" sz="1800" b="1" u="sng" dirty="0">
                <a:solidFill>
                  <a:schemeClr val="bg1"/>
                </a:solidFill>
                <a:latin typeface="Tahoma" panose="020B0604030504040204" pitchFamily="34" charset="0"/>
                <a:ea typeface="Tahoma" panose="020B0604030504040204" pitchFamily="34" charset="0"/>
                <a:cs typeface="Tahoma" panose="020B0604030504040204" pitchFamily="34" charset="0"/>
              </a:rPr>
              <a:t>Purpose:</a:t>
            </a:r>
          </a:p>
          <a:p>
            <a:pPr>
              <a:lnSpc>
                <a:spcPct val="100000"/>
              </a:lnSpc>
              <a:buNone/>
            </a:pP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A smart backpack system that helps users pack the right books using like rail-track system, provides </a:t>
            </a:r>
            <a:r>
              <a:rPr lang="en-US" sz="1800" b="1" dirty="0">
                <a:solidFill>
                  <a:schemeClr val="bg1"/>
                </a:solidFill>
                <a:latin typeface="Tahoma" panose="020B0604030504040204" pitchFamily="34" charset="0"/>
                <a:ea typeface="Tahoma" panose="020B0604030504040204" pitchFamily="34" charset="0"/>
                <a:cs typeface="Tahoma" panose="020B0604030504040204" pitchFamily="34" charset="0"/>
              </a:rPr>
              <a:t>battery monitoring</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and recommends an umbrella based on weather data.</a:t>
            </a:r>
          </a:p>
        </p:txBody>
      </p:sp>
    </p:spTree>
    <p:extLst>
      <p:ext uri="{BB962C8B-B14F-4D97-AF65-F5344CB8AC3E}">
        <p14:creationId xmlns:p14="http://schemas.microsoft.com/office/powerpoint/2010/main" val="147275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42411-CFFD-C2B1-5665-A023AE3F058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3716B2C-3BC9-8DBB-A7B8-87DD299FE9FE}"/>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B226D41A-0283-883F-0E28-477B59310940}"/>
              </a:ext>
            </a:extLst>
          </p:cNvPr>
          <p:cNvSpPr>
            <a:spLocks noGrp="1"/>
          </p:cNvSpPr>
          <p:nvPr>
            <p:ph sz="half" idx="14"/>
          </p:nvPr>
        </p:nvSpPr>
        <p:spPr>
          <a:xfrm>
            <a:off x="405864" y="928719"/>
            <a:ext cx="3438775" cy="401325"/>
          </a:xfrm>
        </p:spPr>
        <p:txBody>
          <a:bodyPr>
            <a:no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2 – Process Model Specification</a:t>
            </a:r>
          </a:p>
        </p:txBody>
      </p:sp>
      <p:pic>
        <p:nvPicPr>
          <p:cNvPr id="6" name="Picture 5">
            <a:extLst>
              <a:ext uri="{FF2B5EF4-FFF2-40B4-BE49-F238E27FC236}">
                <a16:creationId xmlns:a16="http://schemas.microsoft.com/office/drawing/2014/main" id="{CF2231E6-9114-8950-6D89-D830A20C117D}"/>
              </a:ext>
            </a:extLst>
          </p:cNvPr>
          <p:cNvPicPr>
            <a:picLocks noChangeAspect="1"/>
          </p:cNvPicPr>
          <p:nvPr/>
        </p:nvPicPr>
        <p:blipFill>
          <a:blip r:embed="rId3"/>
          <a:stretch>
            <a:fillRect/>
          </a:stretch>
        </p:blipFill>
        <p:spPr>
          <a:xfrm>
            <a:off x="3844639" y="208940"/>
            <a:ext cx="7941497" cy="6256350"/>
          </a:xfrm>
          <a:prstGeom prst="rect">
            <a:avLst/>
          </a:prstGeom>
        </p:spPr>
      </p:pic>
      <p:sp>
        <p:nvSpPr>
          <p:cNvPr id="9" name="TextBox 8">
            <a:extLst>
              <a:ext uri="{FF2B5EF4-FFF2-40B4-BE49-F238E27FC236}">
                <a16:creationId xmlns:a16="http://schemas.microsoft.com/office/drawing/2014/main" id="{0E1BB68F-05C8-4D8D-AA7D-5251D6609DD8}"/>
              </a:ext>
            </a:extLst>
          </p:cNvPr>
          <p:cNvSpPr txBox="1"/>
          <p:nvPr/>
        </p:nvSpPr>
        <p:spPr>
          <a:xfrm>
            <a:off x="442232" y="2195352"/>
            <a:ext cx="3018560" cy="3170099"/>
          </a:xfrm>
          <a:prstGeom prst="rect">
            <a:avLst/>
          </a:prstGeom>
          <a:noFill/>
        </p:spPr>
        <p:txBody>
          <a:bodyPr wrap="square">
            <a:sp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flowchart</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represents the </a:t>
            </a:r>
            <a:b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Working Process</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of the </a:t>
            </a: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Smart Backpack System</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t>
            </a:r>
            <a:b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which operates in two modes – </a:t>
            </a: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Auto mode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and </a:t>
            </a: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Manual Mode.</a:t>
            </a:r>
            <a:endParaRPr lang="en-IN" sz="2000" b="1" dirty="0">
              <a:solidFill>
                <a:schemeClr val="bg1"/>
              </a:solidFill>
            </a:endParaRPr>
          </a:p>
        </p:txBody>
      </p:sp>
    </p:spTree>
    <p:extLst>
      <p:ext uri="{BB962C8B-B14F-4D97-AF65-F5344CB8AC3E}">
        <p14:creationId xmlns:p14="http://schemas.microsoft.com/office/powerpoint/2010/main" val="4004889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04EB4-C1F2-23FE-67C4-AFFBCF53EFE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7CB5418-37B6-D2F8-8C81-F31069F543A3}"/>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4BDAC46F-801C-BF87-323A-11D151BD50E5}"/>
              </a:ext>
            </a:extLst>
          </p:cNvPr>
          <p:cNvSpPr>
            <a:spLocks noGrp="1"/>
          </p:cNvSpPr>
          <p:nvPr>
            <p:ph sz="half" idx="14"/>
          </p:nvPr>
        </p:nvSpPr>
        <p:spPr>
          <a:xfrm>
            <a:off x="6495850" y="1950876"/>
            <a:ext cx="4675909" cy="4533245"/>
          </a:xfrm>
        </p:spPr>
        <p:txBody>
          <a:bodyPr>
            <a:noAutofit/>
          </a:bodyPr>
          <a:lstStyle/>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The system connects</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users, a smart backpack,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an RFID scanner,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ESP32-S3, a cloud server,</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a tracking service,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and a mobile app</a:t>
            </a:r>
            <a:r>
              <a:rPr lang="en-US" dirty="0">
                <a:latin typeface="Tahoma" panose="020B0604030504040204" pitchFamily="34" charset="0"/>
                <a:ea typeface="Tahoma" panose="020B0604030504040204" pitchFamily="34" charset="0"/>
                <a:cs typeface="Tahoma" panose="020B0604030504040204" pitchFamily="34" charset="0"/>
              </a:rPr>
              <a:t> </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to ensure</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item tracking, alerts,</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and real-time notifications</a:t>
            </a:r>
            <a:r>
              <a:rPr lang="en-US" dirty="0">
                <a:latin typeface="Tahoma" panose="020B0604030504040204" pitchFamily="34" charset="0"/>
                <a:ea typeface="Tahoma" panose="020B0604030504040204" pitchFamily="34" charset="0"/>
                <a:cs typeface="Tahoma" panose="020B0604030504040204" pitchFamily="34" charset="0"/>
              </a:rPr>
              <a:t> </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via the app and buzzer.</a:t>
            </a:r>
          </a:p>
        </p:txBody>
      </p:sp>
      <p:pic>
        <p:nvPicPr>
          <p:cNvPr id="3" name="Picture 2">
            <a:extLst>
              <a:ext uri="{FF2B5EF4-FFF2-40B4-BE49-F238E27FC236}">
                <a16:creationId xmlns:a16="http://schemas.microsoft.com/office/drawing/2014/main" id="{ABB1DDD9-1A26-85D2-9165-E8F3FCE9C9E1}"/>
              </a:ext>
            </a:extLst>
          </p:cNvPr>
          <p:cNvPicPr>
            <a:picLocks noChangeAspect="1"/>
          </p:cNvPicPr>
          <p:nvPr/>
        </p:nvPicPr>
        <p:blipFill>
          <a:blip r:embed="rId3"/>
          <a:stretch>
            <a:fillRect/>
          </a:stretch>
        </p:blipFill>
        <p:spPr>
          <a:xfrm>
            <a:off x="458731" y="262320"/>
            <a:ext cx="5495260" cy="6253014"/>
          </a:xfrm>
          <a:prstGeom prst="rect">
            <a:avLst/>
          </a:prstGeom>
        </p:spPr>
      </p:pic>
      <p:sp>
        <p:nvSpPr>
          <p:cNvPr id="6" name="TextBox 5">
            <a:extLst>
              <a:ext uri="{FF2B5EF4-FFF2-40B4-BE49-F238E27FC236}">
                <a16:creationId xmlns:a16="http://schemas.microsoft.com/office/drawing/2014/main" id="{066AC1E3-3E9F-4E91-9FD3-B09B58E53585}"/>
              </a:ext>
            </a:extLst>
          </p:cNvPr>
          <p:cNvSpPr txBox="1"/>
          <p:nvPr/>
        </p:nvSpPr>
        <p:spPr>
          <a:xfrm>
            <a:off x="6495850" y="779130"/>
            <a:ext cx="5131578" cy="830997"/>
          </a:xfrm>
          <a:prstGeom prst="rect">
            <a:avLst/>
          </a:prstGeom>
          <a:noFill/>
        </p:spPr>
        <p:txBody>
          <a:bodyPr wrap="square">
            <a:sp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3 – Domain Model Specification</a:t>
            </a:r>
          </a:p>
        </p:txBody>
      </p:sp>
    </p:spTree>
    <p:extLst>
      <p:ext uri="{BB962C8B-B14F-4D97-AF65-F5344CB8AC3E}">
        <p14:creationId xmlns:p14="http://schemas.microsoft.com/office/powerpoint/2010/main" val="1190908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5C902-A306-8A90-53AF-5C45364849A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D0C999-33AA-FE50-507F-445A638A0C58}"/>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90C8E1F6-4F86-BB67-011D-47208E80C3CD}"/>
              </a:ext>
            </a:extLst>
          </p:cNvPr>
          <p:cNvSpPr>
            <a:spLocks noGrp="1"/>
          </p:cNvSpPr>
          <p:nvPr>
            <p:ph sz="half" idx="14"/>
          </p:nvPr>
        </p:nvSpPr>
        <p:spPr>
          <a:xfrm>
            <a:off x="347215" y="2143058"/>
            <a:ext cx="4064567" cy="3987051"/>
          </a:xfrm>
        </p:spPr>
        <p:txBody>
          <a:bodyPr>
            <a:noAutofit/>
          </a:bodyPr>
          <a:lstStyle/>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Defines</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Backpack (Container),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Items (Objects),</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and Battery System (Power)</a:t>
            </a:r>
            <a:br>
              <a:rPr lang="en-US" b="1"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 </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with attributes like</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Presence (Item Availability),</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Battery Level (Percentage),</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and Charge Status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 (State: Charging / Discharging).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B3A2A7F7-EBC8-77C6-DAE4-B3984326CD4A}"/>
              </a:ext>
            </a:extLst>
          </p:cNvPr>
          <p:cNvPicPr>
            <a:picLocks noChangeAspect="1"/>
          </p:cNvPicPr>
          <p:nvPr/>
        </p:nvPicPr>
        <p:blipFill>
          <a:blip r:embed="rId3"/>
          <a:stretch>
            <a:fillRect/>
          </a:stretch>
        </p:blipFill>
        <p:spPr>
          <a:xfrm>
            <a:off x="4411782" y="748146"/>
            <a:ext cx="7423451" cy="5309226"/>
          </a:xfrm>
          <a:prstGeom prst="rect">
            <a:avLst/>
          </a:prstGeom>
        </p:spPr>
      </p:pic>
      <p:sp>
        <p:nvSpPr>
          <p:cNvPr id="6" name="TextBox 5">
            <a:extLst>
              <a:ext uri="{FF2B5EF4-FFF2-40B4-BE49-F238E27FC236}">
                <a16:creationId xmlns:a16="http://schemas.microsoft.com/office/drawing/2014/main" id="{0C916990-BEE5-49EA-A962-964AEE64332D}"/>
              </a:ext>
            </a:extLst>
          </p:cNvPr>
          <p:cNvSpPr txBox="1"/>
          <p:nvPr/>
        </p:nvSpPr>
        <p:spPr>
          <a:xfrm>
            <a:off x="377548" y="820883"/>
            <a:ext cx="3495663" cy="830997"/>
          </a:xfrm>
          <a:prstGeom prst="rect">
            <a:avLst/>
          </a:prstGeom>
          <a:noFill/>
        </p:spPr>
        <p:txBody>
          <a:bodyPr wrap="square">
            <a:sp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4 – Information Model Specification</a:t>
            </a:r>
          </a:p>
        </p:txBody>
      </p:sp>
    </p:spTree>
    <p:extLst>
      <p:ext uri="{BB962C8B-B14F-4D97-AF65-F5344CB8AC3E}">
        <p14:creationId xmlns:p14="http://schemas.microsoft.com/office/powerpoint/2010/main" val="2767433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58E39-7B6D-EE6F-5BEB-7D8288D8762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D4677E7-6E54-9AB9-EB59-7BFA58C4C723}"/>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3721D70D-2628-1859-F65E-BEFE1D6F93F2}"/>
              </a:ext>
            </a:extLst>
          </p:cNvPr>
          <p:cNvSpPr>
            <a:spLocks noGrp="1"/>
          </p:cNvSpPr>
          <p:nvPr>
            <p:ph sz="half" idx="14"/>
          </p:nvPr>
        </p:nvSpPr>
        <p:spPr>
          <a:xfrm>
            <a:off x="4135581" y="336430"/>
            <a:ext cx="6650183" cy="1253379"/>
          </a:xfrm>
        </p:spPr>
        <p:txBody>
          <a:bodyPr>
            <a:noAutofit/>
          </a:bodyPr>
          <a:lstStyle/>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Defines </a:t>
            </a:r>
            <a:r>
              <a:rPr lang="en-US" b="1" dirty="0">
                <a:latin typeface="Tahoma" panose="020B0604030504040204" pitchFamily="34" charset="0"/>
                <a:ea typeface="Tahoma" panose="020B0604030504040204" pitchFamily="34" charset="0"/>
                <a:cs typeface="Tahoma" panose="020B0604030504040204" pitchFamily="34" charset="0"/>
              </a:rPr>
              <a:t>Item Scanning, Class Recommendations, and Battery Monitoring</a:t>
            </a:r>
            <a:r>
              <a:rPr lang="en-US" dirty="0">
                <a:latin typeface="Tahoma" panose="020B0604030504040204" pitchFamily="34" charset="0"/>
                <a:ea typeface="Tahoma" panose="020B0604030504040204" pitchFamily="34" charset="0"/>
                <a:cs typeface="Tahoma" panose="020B0604030504040204" pitchFamily="34" charset="0"/>
              </a:rPr>
              <a:t> services with </a:t>
            </a:r>
            <a:r>
              <a:rPr lang="en-US" b="1" dirty="0">
                <a:latin typeface="Tahoma" panose="020B0604030504040204" pitchFamily="34" charset="0"/>
                <a:ea typeface="Tahoma" panose="020B0604030504040204" pitchFamily="34" charset="0"/>
                <a:cs typeface="Tahoma" panose="020B0604030504040204" pitchFamily="34" charset="0"/>
              </a:rPr>
              <a:t>RFID/NFC, schedules, and battery levels</a:t>
            </a:r>
            <a:r>
              <a:rPr lang="en-US" dirty="0">
                <a:latin typeface="Tahoma" panose="020B0604030504040204" pitchFamily="34" charset="0"/>
                <a:ea typeface="Tahoma" panose="020B0604030504040204" pitchFamily="34" charset="0"/>
                <a:cs typeface="Tahoma" panose="020B0604030504040204" pitchFamily="34" charset="0"/>
              </a:rPr>
              <a:t>, outputting </a:t>
            </a:r>
            <a:r>
              <a:rPr lang="en-US" b="1" dirty="0">
                <a:latin typeface="Tahoma" panose="020B0604030504040204" pitchFamily="34" charset="0"/>
                <a:ea typeface="Tahoma" panose="020B0604030504040204" pitchFamily="34" charset="0"/>
                <a:cs typeface="Tahoma" panose="020B0604030504040204" pitchFamily="34" charset="0"/>
              </a:rPr>
              <a:t>packing status, missing items, and battery status</a:t>
            </a:r>
            <a:r>
              <a:rPr lang="en-US" dirty="0">
                <a:latin typeface="Tahoma" panose="020B0604030504040204" pitchFamily="34" charset="0"/>
                <a:ea typeface="Tahoma" panose="020B0604030504040204" pitchFamily="34" charset="0"/>
                <a:cs typeface="Tahoma" panose="020B0604030504040204" pitchFamily="34" charset="0"/>
              </a:rPr>
              <a:t> via </a:t>
            </a:r>
            <a:r>
              <a:rPr lang="en-US" b="1" dirty="0">
                <a:latin typeface="Tahoma" panose="020B0604030504040204" pitchFamily="34" charset="0"/>
                <a:ea typeface="Tahoma" panose="020B0604030504040204" pitchFamily="34" charset="0"/>
                <a:cs typeface="Tahoma" panose="020B0604030504040204" pitchFamily="34" charset="0"/>
              </a:rPr>
              <a:t>REST APIs</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6EF9323-CA31-8703-23AF-4BC9F8BD556F}"/>
              </a:ext>
            </a:extLst>
          </p:cNvPr>
          <p:cNvPicPr>
            <a:picLocks noChangeAspect="1"/>
          </p:cNvPicPr>
          <p:nvPr/>
        </p:nvPicPr>
        <p:blipFill>
          <a:blip r:embed="rId3"/>
          <a:stretch>
            <a:fillRect/>
          </a:stretch>
        </p:blipFill>
        <p:spPr>
          <a:xfrm>
            <a:off x="1154541" y="1906592"/>
            <a:ext cx="9733980" cy="4614978"/>
          </a:xfrm>
          <a:prstGeom prst="rect">
            <a:avLst/>
          </a:prstGeom>
        </p:spPr>
      </p:pic>
      <p:sp>
        <p:nvSpPr>
          <p:cNvPr id="6" name="TextBox 5">
            <a:extLst>
              <a:ext uri="{FF2B5EF4-FFF2-40B4-BE49-F238E27FC236}">
                <a16:creationId xmlns:a16="http://schemas.microsoft.com/office/drawing/2014/main" id="{99339B9C-E2A8-469D-A281-9A763DA830D6}"/>
              </a:ext>
            </a:extLst>
          </p:cNvPr>
          <p:cNvSpPr txBox="1"/>
          <p:nvPr/>
        </p:nvSpPr>
        <p:spPr>
          <a:xfrm>
            <a:off x="1019458" y="360582"/>
            <a:ext cx="2918697" cy="830997"/>
          </a:xfrm>
          <a:prstGeom prst="rect">
            <a:avLst/>
          </a:prstGeom>
          <a:noFill/>
        </p:spPr>
        <p:txBody>
          <a:bodyPr wrap="square">
            <a:sp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5 – Service Specification</a:t>
            </a:r>
          </a:p>
        </p:txBody>
      </p:sp>
    </p:spTree>
    <p:extLst>
      <p:ext uri="{BB962C8B-B14F-4D97-AF65-F5344CB8AC3E}">
        <p14:creationId xmlns:p14="http://schemas.microsoft.com/office/powerpoint/2010/main" val="2473524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1504B-ED8C-0691-3564-BE9B576BC38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3B05C99-1487-DB3F-9A1B-2034DFB89D00}"/>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E2EDA2D6-9FDE-F1A4-41C9-D4640CC432AC}"/>
              </a:ext>
            </a:extLst>
          </p:cNvPr>
          <p:cNvSpPr>
            <a:spLocks noGrp="1"/>
          </p:cNvSpPr>
          <p:nvPr>
            <p:ph sz="half" idx="14"/>
          </p:nvPr>
        </p:nvSpPr>
        <p:spPr>
          <a:xfrm>
            <a:off x="651951" y="3247289"/>
            <a:ext cx="2389582" cy="1390423"/>
          </a:xfrm>
        </p:spPr>
        <p:txBody>
          <a:bodyPr>
            <a:noAutofit/>
          </a:bodyPr>
          <a:lstStyle/>
          <a:p>
            <a:pPr>
              <a:lnSpc>
                <a:spcPct val="100000"/>
              </a:lnSpc>
            </a:pPr>
            <a:r>
              <a:rPr lang="en-US" sz="2000" b="1" dirty="0">
                <a:latin typeface="Tahoma" panose="020B0604030504040204" pitchFamily="34" charset="0"/>
                <a:ea typeface="Tahoma" panose="020B0604030504040204" pitchFamily="34" charset="0"/>
                <a:cs typeface="Tahoma" panose="020B0604030504040204" pitchFamily="34" charset="0"/>
              </a:rPr>
              <a:t>IoT Level 2 cloud data storage and local data analysis</a:t>
            </a:r>
            <a:endParaRPr lang="en-US"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BB5F73F7-64D5-F72D-D471-8605C712B040}"/>
              </a:ext>
            </a:extLst>
          </p:cNvPr>
          <p:cNvPicPr>
            <a:picLocks noChangeAspect="1"/>
          </p:cNvPicPr>
          <p:nvPr/>
        </p:nvPicPr>
        <p:blipFill rotWithShape="1">
          <a:blip r:embed="rId3"/>
          <a:srcRect l="5849" r="6818"/>
          <a:stretch/>
        </p:blipFill>
        <p:spPr>
          <a:xfrm>
            <a:off x="4005289" y="933625"/>
            <a:ext cx="7583824" cy="4990749"/>
          </a:xfrm>
          <a:prstGeom prst="rect">
            <a:avLst/>
          </a:prstGeom>
        </p:spPr>
      </p:pic>
      <p:sp>
        <p:nvSpPr>
          <p:cNvPr id="6" name="TextBox 5">
            <a:extLst>
              <a:ext uri="{FF2B5EF4-FFF2-40B4-BE49-F238E27FC236}">
                <a16:creationId xmlns:a16="http://schemas.microsoft.com/office/drawing/2014/main" id="{4D039227-0076-4155-A663-618315B93DA9}"/>
              </a:ext>
            </a:extLst>
          </p:cNvPr>
          <p:cNvSpPr txBox="1"/>
          <p:nvPr/>
        </p:nvSpPr>
        <p:spPr>
          <a:xfrm>
            <a:off x="602887" y="2041664"/>
            <a:ext cx="3495955" cy="830997"/>
          </a:xfrm>
          <a:prstGeom prst="rect">
            <a:avLst/>
          </a:prstGeom>
          <a:noFill/>
        </p:spPr>
        <p:txBody>
          <a:bodyPr wrap="square">
            <a:sp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6 – IoT Level Specification</a:t>
            </a:r>
          </a:p>
        </p:txBody>
      </p:sp>
    </p:spTree>
    <p:extLst>
      <p:ext uri="{BB962C8B-B14F-4D97-AF65-F5344CB8AC3E}">
        <p14:creationId xmlns:p14="http://schemas.microsoft.com/office/powerpoint/2010/main" val="18170932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F36A-7160-6237-232F-38E8BFE5795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99956BB-0204-FD5F-624F-D88EF03B135F}"/>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D5F5A2B1-466C-4AE5-0A12-CDC67BEEF9A2}"/>
              </a:ext>
            </a:extLst>
          </p:cNvPr>
          <p:cNvSpPr>
            <a:spLocks noGrp="1"/>
          </p:cNvSpPr>
          <p:nvPr>
            <p:ph sz="half" idx="14"/>
          </p:nvPr>
        </p:nvSpPr>
        <p:spPr>
          <a:xfrm>
            <a:off x="8874174" y="2520881"/>
            <a:ext cx="2961072" cy="3564081"/>
          </a:xfrm>
        </p:spPr>
        <p:txBody>
          <a:bodyPr>
            <a:noAutofit/>
          </a:bodyPr>
          <a:lstStyle/>
          <a:p>
            <a:pPr>
              <a:lnSpc>
                <a:spcPct val="100000"/>
              </a:lnSpc>
            </a:pPr>
            <a:r>
              <a:rPr lang="en-US" sz="1400" dirty="0">
                <a:latin typeface="Tahoma" panose="020B0604030504040204" pitchFamily="34" charset="0"/>
                <a:ea typeface="Tahoma" panose="020B0604030504040204" pitchFamily="34" charset="0"/>
                <a:cs typeface="Tahoma" panose="020B0604030504040204" pitchFamily="34" charset="0"/>
              </a:rPr>
              <a:t>Defines </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dirty="0">
                <a:latin typeface="Tahoma" panose="020B0604030504040204" pitchFamily="34" charset="0"/>
                <a:ea typeface="Tahoma" panose="020B0604030504040204" pitchFamily="34" charset="0"/>
                <a:cs typeface="Tahoma" panose="020B0604030504040204" pitchFamily="34" charset="0"/>
              </a:rPr>
              <a:t>Management, IoT Process, </a:t>
            </a:r>
            <a:br>
              <a:rPr lang="en-US" sz="1400" b="1" dirty="0">
                <a:latin typeface="Tahoma" panose="020B0604030504040204" pitchFamily="34" charset="0"/>
                <a:ea typeface="Tahoma" panose="020B0604030504040204" pitchFamily="34" charset="0"/>
                <a:cs typeface="Tahoma" panose="020B0604030504040204" pitchFamily="34" charset="0"/>
              </a:rPr>
            </a:br>
            <a:r>
              <a:rPr lang="en-US" sz="1400" b="1" dirty="0">
                <a:latin typeface="Tahoma" panose="020B0604030504040204" pitchFamily="34" charset="0"/>
                <a:ea typeface="Tahoma" panose="020B0604030504040204" pitchFamily="34" charset="0"/>
                <a:cs typeface="Tahoma" panose="020B0604030504040204" pitchFamily="34" charset="0"/>
              </a:rPr>
              <a:t> Security and Communication</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for the </a:t>
            </a:r>
            <a:r>
              <a:rPr lang="en-US" sz="1400" b="1" dirty="0">
                <a:latin typeface="Tahoma" panose="020B0604030504040204" pitchFamily="34" charset="0"/>
                <a:ea typeface="Tahoma" panose="020B0604030504040204" pitchFamily="34" charset="0"/>
                <a:cs typeface="Tahoma" panose="020B0604030504040204" pitchFamily="34" charset="0"/>
              </a:rPr>
              <a:t>Smart School Backpack</a:t>
            </a:r>
            <a:r>
              <a:rPr lang="en-US" sz="1400" dirty="0">
                <a:latin typeface="Tahoma" panose="020B0604030504040204" pitchFamily="34" charset="0"/>
                <a:ea typeface="Tahoma" panose="020B0604030504040204" pitchFamily="34" charset="0"/>
                <a:cs typeface="Tahoma" panose="020B0604030504040204" pitchFamily="34" charset="0"/>
              </a:rPr>
              <a: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integrating </a:t>
            </a:r>
            <a:br>
              <a:rPr lang="en-US" sz="1400" dirty="0">
                <a:latin typeface="Tahoma" panose="020B0604030504040204" pitchFamily="34" charset="0"/>
                <a:ea typeface="Tahoma" panose="020B0604030504040204" pitchFamily="34" charset="0"/>
                <a:cs typeface="Tahoma" panose="020B0604030504040204" pitchFamily="34" charset="0"/>
              </a:rPr>
            </a:b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dirty="0">
                <a:latin typeface="Tahoma" panose="020B0604030504040204" pitchFamily="34" charset="0"/>
                <a:ea typeface="Tahoma" panose="020B0604030504040204" pitchFamily="34" charset="0"/>
                <a:cs typeface="Tahoma" panose="020B0604030504040204" pitchFamily="34" charset="0"/>
              </a:rPr>
              <a:t>RFID, Load Sensors, </a:t>
            </a:r>
            <a:br>
              <a:rPr lang="en-US" sz="1400" b="1" dirty="0">
                <a:latin typeface="Tahoma" panose="020B0604030504040204" pitchFamily="34" charset="0"/>
                <a:ea typeface="Tahoma" panose="020B0604030504040204" pitchFamily="34" charset="0"/>
                <a:cs typeface="Tahoma" panose="020B0604030504040204" pitchFamily="34" charset="0"/>
              </a:rPr>
            </a:br>
            <a:r>
              <a:rPr lang="en-US" sz="1400" b="1" dirty="0">
                <a:latin typeface="Tahoma" panose="020B0604030504040204" pitchFamily="34" charset="0"/>
                <a:ea typeface="Tahoma" panose="020B0604030504040204" pitchFamily="34" charset="0"/>
                <a:cs typeface="Tahoma" panose="020B0604030504040204" pitchFamily="34" charset="0"/>
              </a:rPr>
              <a:t> Actuators and </a:t>
            </a:r>
            <a:br>
              <a:rPr lang="en-US" sz="1400" b="1" dirty="0">
                <a:latin typeface="Tahoma" panose="020B0604030504040204" pitchFamily="34" charset="0"/>
                <a:ea typeface="Tahoma" panose="020B0604030504040204" pitchFamily="34" charset="0"/>
                <a:cs typeface="Tahoma" panose="020B0604030504040204" pitchFamily="34" charset="0"/>
              </a:rPr>
            </a:br>
            <a:r>
              <a:rPr lang="en-US" sz="1400" b="1" dirty="0">
                <a:latin typeface="Tahoma" panose="020B0604030504040204" pitchFamily="34" charset="0"/>
                <a:ea typeface="Tahoma" panose="020B0604030504040204" pitchFamily="34" charset="0"/>
                <a:cs typeface="Tahoma" panose="020B0604030504040204" pitchFamily="34" charset="0"/>
              </a:rPr>
              <a:t> Haptic Feedback</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endParaRPr lang="en-US" sz="14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sz="1400" dirty="0">
                <a:latin typeface="Tahoma" panose="020B0604030504040204" pitchFamily="34" charset="0"/>
                <a:ea typeface="Tahoma" panose="020B0604030504040204" pitchFamily="34" charset="0"/>
                <a:cs typeface="Tahoma" panose="020B0604030504040204" pitchFamily="34" charset="0"/>
              </a:rPr>
              <a:t>with </a:t>
            </a:r>
            <a:r>
              <a:rPr lang="en-US" sz="1400" b="1" dirty="0">
                <a:latin typeface="Tahoma" panose="020B0604030504040204" pitchFamily="34" charset="0"/>
                <a:ea typeface="Tahoma" panose="020B0604030504040204" pitchFamily="34" charset="0"/>
                <a:cs typeface="Tahoma" panose="020B0604030504040204" pitchFamily="34" charset="0"/>
              </a:rPr>
              <a:t>Wi-Fi, Bluetooth, GPS, </a:t>
            </a:r>
            <a:br>
              <a:rPr lang="en-US" sz="1400" b="1" dirty="0">
                <a:latin typeface="Tahoma" panose="020B0604030504040204" pitchFamily="34" charset="0"/>
                <a:ea typeface="Tahoma" panose="020B0604030504040204" pitchFamily="34" charset="0"/>
                <a:cs typeface="Tahoma" panose="020B0604030504040204" pitchFamily="34" charset="0"/>
              </a:rPr>
            </a:br>
            <a:r>
              <a:rPr lang="en-US" sz="1400" b="1" dirty="0">
                <a:latin typeface="Tahoma" panose="020B0604030504040204" pitchFamily="34" charset="0"/>
                <a:ea typeface="Tahoma" panose="020B0604030504040204" pitchFamily="34" charset="0"/>
                <a:cs typeface="Tahoma" panose="020B0604030504040204" pitchFamily="34" charset="0"/>
              </a:rPr>
              <a:t>and SHA256 authentication</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for </a:t>
            </a:r>
            <a:r>
              <a:rPr lang="en-US" sz="1400" b="1" dirty="0">
                <a:latin typeface="Tahoma" panose="020B0604030504040204" pitchFamily="34" charset="0"/>
                <a:ea typeface="Tahoma" panose="020B0604030504040204" pitchFamily="34" charset="0"/>
                <a:cs typeface="Tahoma" panose="020B0604030504040204" pitchFamily="34" charset="0"/>
              </a:rPr>
              <a:t>real-time tracking, alerts, and authentication</a:t>
            </a:r>
            <a:r>
              <a:rPr lang="en-US" sz="1400" dirty="0">
                <a:latin typeface="Tahoma" panose="020B0604030504040204" pitchFamily="34" charset="0"/>
                <a:ea typeface="Tahoma" panose="020B0604030504040204" pitchFamily="34" charset="0"/>
                <a:cs typeface="Tahoma" panose="020B0604030504040204" pitchFamily="34" charset="0"/>
              </a:rPr>
              <a:t>.</a:t>
            </a:r>
          </a:p>
        </p:txBody>
      </p:sp>
      <p:pic>
        <p:nvPicPr>
          <p:cNvPr id="4" name="Picture 3">
            <a:extLst>
              <a:ext uri="{FF2B5EF4-FFF2-40B4-BE49-F238E27FC236}">
                <a16:creationId xmlns:a16="http://schemas.microsoft.com/office/drawing/2014/main" id="{5FB0695E-7ADB-1D44-480B-5A4CF1C5D96B}"/>
              </a:ext>
            </a:extLst>
          </p:cNvPr>
          <p:cNvPicPr>
            <a:picLocks noChangeAspect="1"/>
          </p:cNvPicPr>
          <p:nvPr/>
        </p:nvPicPr>
        <p:blipFill>
          <a:blip r:embed="rId3"/>
          <a:stretch>
            <a:fillRect/>
          </a:stretch>
        </p:blipFill>
        <p:spPr>
          <a:xfrm>
            <a:off x="212221" y="856164"/>
            <a:ext cx="8390394" cy="5145671"/>
          </a:xfrm>
          <a:prstGeom prst="rect">
            <a:avLst/>
          </a:prstGeom>
        </p:spPr>
      </p:pic>
      <p:sp>
        <p:nvSpPr>
          <p:cNvPr id="6" name="TextBox 5">
            <a:extLst>
              <a:ext uri="{FF2B5EF4-FFF2-40B4-BE49-F238E27FC236}">
                <a16:creationId xmlns:a16="http://schemas.microsoft.com/office/drawing/2014/main" id="{5BC54C10-2C01-4564-8CAF-BD959E9F4971}"/>
              </a:ext>
            </a:extLst>
          </p:cNvPr>
          <p:cNvSpPr txBox="1"/>
          <p:nvPr/>
        </p:nvSpPr>
        <p:spPr>
          <a:xfrm>
            <a:off x="8874173" y="981424"/>
            <a:ext cx="3046268" cy="1200329"/>
          </a:xfrm>
          <a:prstGeom prst="rect">
            <a:avLst/>
          </a:prstGeom>
          <a:noFill/>
        </p:spPr>
        <p:txBody>
          <a:bodyPr wrap="square">
            <a:sp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7 – Functional View Specification</a:t>
            </a:r>
          </a:p>
        </p:txBody>
      </p:sp>
    </p:spTree>
    <p:extLst>
      <p:ext uri="{BB962C8B-B14F-4D97-AF65-F5344CB8AC3E}">
        <p14:creationId xmlns:p14="http://schemas.microsoft.com/office/powerpoint/2010/main" val="2447009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85C4B-09E5-B7BF-7891-2B743921AD6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7553280-B9EF-D4BA-1320-742E27002484}"/>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EE2F8885-4A7C-ADE1-7C0B-8F321B0357D4}"/>
              </a:ext>
            </a:extLst>
          </p:cNvPr>
          <p:cNvSpPr>
            <a:spLocks noGrp="1"/>
          </p:cNvSpPr>
          <p:nvPr>
            <p:ph sz="half" idx="14"/>
          </p:nvPr>
        </p:nvSpPr>
        <p:spPr>
          <a:xfrm>
            <a:off x="4031673" y="336430"/>
            <a:ext cx="7670270" cy="1544325"/>
          </a:xfrm>
        </p:spPr>
        <p:txBody>
          <a:bodyPr>
            <a:noAutofit/>
          </a:bodyPr>
          <a:lstStyle/>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Defines </a:t>
            </a:r>
            <a:r>
              <a:rPr lang="en-US" b="1" dirty="0">
                <a:latin typeface="Tahoma" panose="020B0604030504040204" pitchFamily="34" charset="0"/>
                <a:ea typeface="Tahoma" panose="020B0604030504040204" pitchFamily="34" charset="0"/>
                <a:cs typeface="Tahoma" panose="020B0604030504040204" pitchFamily="34" charset="0"/>
              </a:rPr>
              <a:t>Management, IoT Process, Security, and Communication</a:t>
            </a:r>
            <a:r>
              <a:rPr lang="en-US" dirty="0">
                <a:latin typeface="Tahoma" panose="020B0604030504040204" pitchFamily="34" charset="0"/>
                <a:ea typeface="Tahoma" panose="020B0604030504040204" pitchFamily="34" charset="0"/>
                <a:cs typeface="Tahoma" panose="020B0604030504040204" pitchFamily="34" charset="0"/>
              </a:rPr>
              <a:t> for the </a:t>
            </a:r>
            <a:r>
              <a:rPr lang="en-US" b="1" dirty="0">
                <a:latin typeface="Tahoma" panose="020B0604030504040204" pitchFamily="34" charset="0"/>
                <a:ea typeface="Tahoma" panose="020B0604030504040204" pitchFamily="34" charset="0"/>
                <a:cs typeface="Tahoma" panose="020B0604030504040204" pitchFamily="34" charset="0"/>
              </a:rPr>
              <a:t>Smart School Backpack</a:t>
            </a:r>
            <a:r>
              <a:rPr lang="en-US" dirty="0">
                <a:latin typeface="Tahoma" panose="020B0604030504040204" pitchFamily="34" charset="0"/>
                <a:ea typeface="Tahoma" panose="020B0604030504040204" pitchFamily="34" charset="0"/>
                <a:cs typeface="Tahoma" panose="020B0604030504040204" pitchFamily="34" charset="0"/>
              </a:rPr>
              <a:t>, integrating </a:t>
            </a:r>
            <a:r>
              <a:rPr lang="en-US" b="1" dirty="0">
                <a:latin typeface="Tahoma" panose="020B0604030504040204" pitchFamily="34" charset="0"/>
                <a:ea typeface="Tahoma" panose="020B0604030504040204" pitchFamily="34" charset="0"/>
                <a:cs typeface="Tahoma" panose="020B0604030504040204" pitchFamily="34" charset="0"/>
              </a:rPr>
              <a:t>RFID, Load Sensors, Actuators, and Haptic Feedback</a:t>
            </a:r>
            <a:r>
              <a:rPr lang="en-US" dirty="0">
                <a:latin typeface="Tahoma" panose="020B0604030504040204" pitchFamily="34" charset="0"/>
                <a:ea typeface="Tahoma" panose="020B0604030504040204" pitchFamily="34" charset="0"/>
                <a:cs typeface="Tahoma" panose="020B0604030504040204" pitchFamily="34" charset="0"/>
              </a:rPr>
              <a:t> with </a:t>
            </a:r>
            <a:r>
              <a:rPr lang="en-US" b="1" dirty="0">
                <a:latin typeface="Tahoma" panose="020B0604030504040204" pitchFamily="34" charset="0"/>
                <a:ea typeface="Tahoma" panose="020B0604030504040204" pitchFamily="34" charset="0"/>
                <a:cs typeface="Tahoma" panose="020B0604030504040204" pitchFamily="34" charset="0"/>
              </a:rPr>
              <a:t>Wi-Fi, Bluetooth, GPS, and SHA256 authentication</a:t>
            </a:r>
            <a:r>
              <a:rPr lang="en-US" dirty="0">
                <a:latin typeface="Tahoma" panose="020B0604030504040204" pitchFamily="34" charset="0"/>
                <a:ea typeface="Tahoma" panose="020B0604030504040204" pitchFamily="34" charset="0"/>
                <a:cs typeface="Tahoma" panose="020B0604030504040204" pitchFamily="34" charset="0"/>
              </a:rPr>
              <a:t> for </a:t>
            </a:r>
            <a:r>
              <a:rPr lang="en-US" b="1" dirty="0">
                <a:latin typeface="Tahoma" panose="020B0604030504040204" pitchFamily="34" charset="0"/>
                <a:ea typeface="Tahoma" panose="020B0604030504040204" pitchFamily="34" charset="0"/>
                <a:cs typeface="Tahoma" panose="020B0604030504040204" pitchFamily="34" charset="0"/>
              </a:rPr>
              <a:t>real-time tracking, alerts, and authentication</a:t>
            </a:r>
            <a:r>
              <a:rPr lang="en-US" dirty="0">
                <a:latin typeface="Tahoma" panose="020B0604030504040204" pitchFamily="34" charset="0"/>
                <a:ea typeface="Tahoma" panose="020B0604030504040204" pitchFamily="34" charset="0"/>
                <a:cs typeface="Tahoma" panose="020B0604030504040204" pitchFamily="34" charset="0"/>
              </a:rPr>
              <a:t>.</a:t>
            </a:r>
          </a:p>
        </p:txBody>
      </p:sp>
      <p:pic>
        <p:nvPicPr>
          <p:cNvPr id="4" name="Picture 3">
            <a:extLst>
              <a:ext uri="{FF2B5EF4-FFF2-40B4-BE49-F238E27FC236}">
                <a16:creationId xmlns:a16="http://schemas.microsoft.com/office/drawing/2014/main" id="{30A7AC32-2EF9-6A69-3011-247EE84330CA}"/>
              </a:ext>
            </a:extLst>
          </p:cNvPr>
          <p:cNvPicPr>
            <a:picLocks noChangeAspect="1"/>
          </p:cNvPicPr>
          <p:nvPr/>
        </p:nvPicPr>
        <p:blipFill>
          <a:blip r:embed="rId3"/>
          <a:stretch>
            <a:fillRect/>
          </a:stretch>
        </p:blipFill>
        <p:spPr>
          <a:xfrm>
            <a:off x="490055" y="2109354"/>
            <a:ext cx="11211889" cy="4265773"/>
          </a:xfrm>
          <a:prstGeom prst="rect">
            <a:avLst/>
          </a:prstGeom>
        </p:spPr>
      </p:pic>
      <p:sp>
        <p:nvSpPr>
          <p:cNvPr id="6" name="TextBox 5">
            <a:extLst>
              <a:ext uri="{FF2B5EF4-FFF2-40B4-BE49-F238E27FC236}">
                <a16:creationId xmlns:a16="http://schemas.microsoft.com/office/drawing/2014/main" id="{EAF76347-2D38-422C-8C4B-633A7765C8E6}"/>
              </a:ext>
            </a:extLst>
          </p:cNvPr>
          <p:cNvSpPr txBox="1"/>
          <p:nvPr/>
        </p:nvSpPr>
        <p:spPr>
          <a:xfrm>
            <a:off x="490056" y="358181"/>
            <a:ext cx="3905300" cy="843496"/>
          </a:xfrm>
          <a:prstGeom prst="rect">
            <a:avLst/>
          </a:prstGeom>
          <a:noFill/>
        </p:spPr>
        <p:txBody>
          <a:bodyPr wrap="square">
            <a:sp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8 – Operational View Specification</a:t>
            </a:r>
          </a:p>
        </p:txBody>
      </p:sp>
    </p:spTree>
    <p:extLst>
      <p:ext uri="{BB962C8B-B14F-4D97-AF65-F5344CB8AC3E}">
        <p14:creationId xmlns:p14="http://schemas.microsoft.com/office/powerpoint/2010/main" val="4242940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C4C65-1844-B0EA-FB33-8B0651EDC3E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31D6B0C-9B9F-529F-A0F7-48E28A105545}"/>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75E93944-67EF-A34D-F034-6F30DBAF18F9}"/>
              </a:ext>
            </a:extLst>
          </p:cNvPr>
          <p:cNvSpPr>
            <a:spLocks noGrp="1"/>
          </p:cNvSpPr>
          <p:nvPr>
            <p:ph sz="half" idx="14"/>
          </p:nvPr>
        </p:nvSpPr>
        <p:spPr>
          <a:xfrm>
            <a:off x="8366953" y="2890436"/>
            <a:ext cx="3418647" cy="3167165"/>
          </a:xfrm>
        </p:spPr>
        <p:txBody>
          <a:bodyPr>
            <a:noAutofit/>
          </a:bodyPr>
          <a:lstStyle/>
          <a:p>
            <a:pPr>
              <a:lnSpc>
                <a:spcPct val="100000"/>
              </a:lnSpc>
            </a:pPr>
            <a:br>
              <a:rPr lang="en-US" sz="2000" b="1" dirty="0">
                <a:latin typeface="Tahoma" panose="020B0604030504040204" pitchFamily="34" charset="0"/>
                <a:ea typeface="Tahoma" panose="020B0604030504040204" pitchFamily="34" charset="0"/>
                <a:cs typeface="Tahoma" panose="020B0604030504040204" pitchFamily="34" charset="0"/>
              </a:rPr>
            </a:br>
            <a:r>
              <a:rPr lang="en-US" sz="2000" dirty="0">
                <a:latin typeface="Tahoma" panose="020B0604030504040204" pitchFamily="34" charset="0"/>
                <a:ea typeface="Tahoma" panose="020B0604030504040204" pitchFamily="34" charset="0"/>
                <a:cs typeface="Tahoma" panose="020B0604030504040204" pitchFamily="34" charset="0"/>
              </a:rPr>
              <a:t>Integrates ESP32-S3 with PN532 NFC modules, Load Sensor, Haptic Feedback, LEDs, and Battery, enabling seamless communication, sensing, and actuation for Smart Backpack operations</a:t>
            </a:r>
          </a:p>
        </p:txBody>
      </p:sp>
      <p:pic>
        <p:nvPicPr>
          <p:cNvPr id="6" name="Picture 5">
            <a:extLst>
              <a:ext uri="{FF2B5EF4-FFF2-40B4-BE49-F238E27FC236}">
                <a16:creationId xmlns:a16="http://schemas.microsoft.com/office/drawing/2014/main" id="{852F22B7-5014-667F-347E-C7E124688BC6}"/>
              </a:ext>
            </a:extLst>
          </p:cNvPr>
          <p:cNvPicPr>
            <a:picLocks noChangeAspect="1"/>
          </p:cNvPicPr>
          <p:nvPr/>
        </p:nvPicPr>
        <p:blipFill>
          <a:blip r:embed="rId3"/>
          <a:srcRect l="4835" t="4335" r="9463" b="2678"/>
          <a:stretch/>
        </p:blipFill>
        <p:spPr>
          <a:xfrm>
            <a:off x="323251" y="608906"/>
            <a:ext cx="7486771" cy="5640188"/>
          </a:xfrm>
          <a:prstGeom prst="rect">
            <a:avLst/>
          </a:prstGeom>
        </p:spPr>
      </p:pic>
      <p:sp>
        <p:nvSpPr>
          <p:cNvPr id="9" name="TextBox 8">
            <a:extLst>
              <a:ext uri="{FF2B5EF4-FFF2-40B4-BE49-F238E27FC236}">
                <a16:creationId xmlns:a16="http://schemas.microsoft.com/office/drawing/2014/main" id="{62CC3736-B10A-4C0A-B008-22EFAB6C2C63}"/>
              </a:ext>
            </a:extLst>
          </p:cNvPr>
          <p:cNvSpPr txBox="1"/>
          <p:nvPr/>
        </p:nvSpPr>
        <p:spPr>
          <a:xfrm>
            <a:off x="8366953" y="1304327"/>
            <a:ext cx="2991927" cy="1200329"/>
          </a:xfrm>
          <a:prstGeom prst="rect">
            <a:avLst/>
          </a:prstGeom>
          <a:noFill/>
        </p:spPr>
        <p:txBody>
          <a:bodyPr wrap="square">
            <a:sp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9 – Device and Components Integration</a:t>
            </a:r>
          </a:p>
        </p:txBody>
      </p:sp>
    </p:spTree>
    <p:extLst>
      <p:ext uri="{BB962C8B-B14F-4D97-AF65-F5344CB8AC3E}">
        <p14:creationId xmlns:p14="http://schemas.microsoft.com/office/powerpoint/2010/main" val="2763852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5749344" y="1376800"/>
            <a:ext cx="6343650" cy="1368166"/>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Agenda</a:t>
            </a:r>
            <a:endParaRPr lang="en-ZA" dirty="0">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11705113" y="7769514"/>
            <a:ext cx="457200" cy="365125"/>
          </a:xfrm>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2</a:t>
            </a:fld>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5">
            <a:extLst>
              <a:ext uri="{FF2B5EF4-FFF2-40B4-BE49-F238E27FC236}">
                <a16:creationId xmlns:a16="http://schemas.microsoft.com/office/drawing/2014/main" id="{DE91E9B6-BC3D-0B39-0FFC-0177027F5DC0}"/>
              </a:ext>
            </a:extLst>
          </p:cNvPr>
          <p:cNvSpPr>
            <a:spLocks noGrp="1" noChangeArrowheads="1"/>
          </p:cNvSpPr>
          <p:nvPr>
            <p:ph sz="half" idx="14"/>
          </p:nvPr>
        </p:nvSpPr>
        <p:spPr bwMode="auto">
          <a:xfrm>
            <a:off x="5749344" y="3143316"/>
            <a:ext cx="3189656" cy="2337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OBJECTIVE</a:t>
            </a:r>
          </a:p>
          <a:p>
            <a:pPr marL="0" marR="0" lvl="0" indent="0" algn="l" defTabSz="914400" rtl="0" eaLnBrk="0" fontAlgn="base" latinLnBrk="0" hangingPunct="0">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EXISTING SYSTEM </a:t>
            </a:r>
          </a:p>
          <a:p>
            <a:pPr marL="0" marR="0" lvl="0" indent="0" algn="l" defTabSz="914400" rtl="0" eaLnBrk="0" fontAlgn="base" latinLnBrk="0" hangingPunct="0">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PROPOSED SYSTEM </a:t>
            </a:r>
          </a:p>
          <a:p>
            <a:pPr marL="0" marR="0" lvl="0" indent="0" algn="l" defTabSz="914400" rtl="0" eaLnBrk="0" fontAlgn="base" latinLnBrk="0" hangingPunct="0">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COMPONENTS</a:t>
            </a:r>
          </a:p>
          <a:p>
            <a:pPr marL="0" marR="0" lvl="0" indent="0" algn="l" defTabSz="914400" rtl="0" eaLnBrk="0" fontAlgn="base" latinLnBrk="0" hangingPunct="0">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DESIGN METHODOLOGY</a:t>
            </a:r>
            <a:endPar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1A19E-A857-13CC-ECEF-2DC43561CCC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7112989-8B72-92A0-670C-49BEC0221202}"/>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356842CC-B338-D6AD-C043-5934FAA58ADC}"/>
              </a:ext>
            </a:extLst>
          </p:cNvPr>
          <p:cNvSpPr>
            <a:spLocks noGrp="1"/>
          </p:cNvSpPr>
          <p:nvPr>
            <p:ph sz="half" idx="14"/>
          </p:nvPr>
        </p:nvSpPr>
        <p:spPr>
          <a:xfrm>
            <a:off x="970939" y="2611841"/>
            <a:ext cx="3160462" cy="2956996"/>
          </a:xfrm>
        </p:spPr>
        <p:txBody>
          <a:bodyPr>
            <a:noAutofit/>
          </a:bodyPr>
          <a:lstStyle/>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The Smart Backpack app features </a:t>
            </a:r>
            <a:r>
              <a:rPr lang="en-US" b="1" dirty="0">
                <a:latin typeface="Tahoma" panose="020B0604030504040204" pitchFamily="34" charset="0"/>
                <a:ea typeface="Tahoma" panose="020B0604030504040204" pitchFamily="34" charset="0"/>
                <a:cs typeface="Tahoma" panose="020B0604030504040204" pitchFamily="34" charset="0"/>
              </a:rPr>
              <a:t>dark and light themes</a:t>
            </a:r>
            <a:r>
              <a:rPr lang="en-US" dirty="0">
                <a:latin typeface="Tahoma" panose="020B0604030504040204" pitchFamily="34" charset="0"/>
                <a:ea typeface="Tahoma" panose="020B0604030504040204" pitchFamily="34" charset="0"/>
                <a:cs typeface="Tahoma" panose="020B0604030504040204" pitchFamily="34" charset="0"/>
              </a:rPr>
              <a:t> with sections for</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Home, Nooks, Weather, Battery, and Settings,</a:t>
            </a:r>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ensuring seamless </a:t>
            </a:r>
            <a:r>
              <a:rPr lang="en-US" b="1" dirty="0">
                <a:latin typeface="Tahoma" panose="020B0604030504040204" pitchFamily="34" charset="0"/>
                <a:ea typeface="Tahoma" panose="020B0604030504040204" pitchFamily="34" charset="0"/>
                <a:cs typeface="Tahoma" panose="020B0604030504040204" pitchFamily="34" charset="0"/>
              </a:rPr>
              <a:t>user experience and real-time data management.</a:t>
            </a:r>
          </a:p>
        </p:txBody>
      </p:sp>
      <p:pic>
        <p:nvPicPr>
          <p:cNvPr id="18" name="Picture 17">
            <a:extLst>
              <a:ext uri="{FF2B5EF4-FFF2-40B4-BE49-F238E27FC236}">
                <a16:creationId xmlns:a16="http://schemas.microsoft.com/office/drawing/2014/main" id="{8AB6D3C2-9FEA-295D-796C-8A381C991A56}"/>
              </a:ext>
            </a:extLst>
          </p:cNvPr>
          <p:cNvPicPr>
            <a:picLocks noChangeAspect="1"/>
          </p:cNvPicPr>
          <p:nvPr/>
        </p:nvPicPr>
        <p:blipFill rotWithShape="1">
          <a:blip r:embed="rId3"/>
          <a:srcRect l="25636" t="9970" r="27655" b="6306"/>
          <a:stretch/>
        </p:blipFill>
        <p:spPr>
          <a:xfrm>
            <a:off x="8407867" y="905902"/>
            <a:ext cx="3098600" cy="5554193"/>
          </a:xfrm>
          <a:prstGeom prst="rect">
            <a:avLst/>
          </a:prstGeom>
        </p:spPr>
      </p:pic>
      <p:sp>
        <p:nvSpPr>
          <p:cNvPr id="10" name="TextBox 9">
            <a:extLst>
              <a:ext uri="{FF2B5EF4-FFF2-40B4-BE49-F238E27FC236}">
                <a16:creationId xmlns:a16="http://schemas.microsoft.com/office/drawing/2014/main" id="{C6D89546-832C-4425-9C05-9DB9064E8200}"/>
              </a:ext>
            </a:extLst>
          </p:cNvPr>
          <p:cNvSpPr txBox="1"/>
          <p:nvPr/>
        </p:nvSpPr>
        <p:spPr>
          <a:xfrm>
            <a:off x="888733" y="1227005"/>
            <a:ext cx="3535069" cy="830997"/>
          </a:xfrm>
          <a:prstGeom prst="rect">
            <a:avLst/>
          </a:prstGeom>
          <a:noFill/>
        </p:spPr>
        <p:txBody>
          <a:bodyPr wrap="square">
            <a:spAutoFit/>
          </a:bodyPr>
          <a:lstStyle/>
          <a:p>
            <a:pPr>
              <a:lnSpc>
                <a:spcPct val="100000"/>
              </a:lnSpc>
            </a:pPr>
            <a:r>
              <a:rPr lang="en-IN" sz="2400" b="1" u="sng"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Step 10 – Application Development</a:t>
            </a:r>
          </a:p>
        </p:txBody>
      </p:sp>
      <p:pic>
        <p:nvPicPr>
          <p:cNvPr id="4100" name="Picture 4">
            <a:extLst>
              <a:ext uri="{FF2B5EF4-FFF2-40B4-BE49-F238E27FC236}">
                <a16:creationId xmlns:a16="http://schemas.microsoft.com/office/drawing/2014/main" id="{99AE0B9B-51DC-B96D-817C-C52750D3D1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799" t="4610" r="25734" b="8689"/>
          <a:stretch/>
        </p:blipFill>
        <p:spPr bwMode="auto">
          <a:xfrm>
            <a:off x="4970039" y="808636"/>
            <a:ext cx="3326231" cy="583000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A45DE4B-8D54-4DB1-A8A8-EF71F3E90D88}"/>
              </a:ext>
            </a:extLst>
          </p:cNvPr>
          <p:cNvSpPr txBox="1"/>
          <p:nvPr/>
        </p:nvSpPr>
        <p:spPr>
          <a:xfrm>
            <a:off x="5852104" y="589279"/>
            <a:ext cx="1562100" cy="369332"/>
          </a:xfrm>
          <a:prstGeom prst="rect">
            <a:avLst/>
          </a:prstGeom>
          <a:noFill/>
        </p:spPr>
        <p:txBody>
          <a:bodyPr wrap="square">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Home Page</a:t>
            </a:r>
            <a:endParaRPr lang="en-IN" dirty="0">
              <a:solidFill>
                <a:schemeClr val="bg1"/>
              </a:solidFill>
            </a:endParaRPr>
          </a:p>
        </p:txBody>
      </p:sp>
      <p:sp>
        <p:nvSpPr>
          <p:cNvPr id="14" name="TextBox 13">
            <a:extLst>
              <a:ext uri="{FF2B5EF4-FFF2-40B4-BE49-F238E27FC236}">
                <a16:creationId xmlns:a16="http://schemas.microsoft.com/office/drawing/2014/main" id="{47767896-06FC-4048-A4F6-6E293D931F63}"/>
              </a:ext>
            </a:extLst>
          </p:cNvPr>
          <p:cNvSpPr txBox="1"/>
          <p:nvPr/>
        </p:nvSpPr>
        <p:spPr>
          <a:xfrm>
            <a:off x="9288780" y="589279"/>
            <a:ext cx="1627098" cy="369332"/>
          </a:xfrm>
          <a:prstGeom prst="rect">
            <a:avLst/>
          </a:prstGeom>
          <a:noFill/>
        </p:spPr>
        <p:txBody>
          <a:bodyPr wrap="square">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Books Page</a:t>
            </a:r>
            <a:endParaRPr lang="en-IN" dirty="0">
              <a:solidFill>
                <a:schemeClr val="bg1"/>
              </a:solidFill>
            </a:endParaRPr>
          </a:p>
        </p:txBody>
      </p:sp>
    </p:spTree>
    <p:extLst>
      <p:ext uri="{BB962C8B-B14F-4D97-AF65-F5344CB8AC3E}">
        <p14:creationId xmlns:p14="http://schemas.microsoft.com/office/powerpoint/2010/main" val="3453515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1A19E-A857-13CC-ECEF-2DC43561CCC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7112989-8B72-92A0-670C-49BEC0221202}"/>
              </a:ext>
            </a:extLst>
          </p:cNvPr>
          <p:cNvSpPr/>
          <p:nvPr/>
        </p:nvSpPr>
        <p:spPr>
          <a:xfrm>
            <a:off x="0" y="-60385"/>
            <a:ext cx="12192000" cy="691838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a:extLst>
              <a:ext uri="{FF2B5EF4-FFF2-40B4-BE49-F238E27FC236}">
                <a16:creationId xmlns:a16="http://schemas.microsoft.com/office/drawing/2014/main" id="{DF3D4049-0761-4A60-82E4-252966CDC517}"/>
              </a:ext>
            </a:extLst>
          </p:cNvPr>
          <p:cNvPicPr>
            <a:picLocks noChangeAspect="1"/>
          </p:cNvPicPr>
          <p:nvPr/>
        </p:nvPicPr>
        <p:blipFill rotWithShape="1">
          <a:blip r:embed="rId3"/>
          <a:srcRect l="24138" t="8319" r="26396" b="4981"/>
          <a:stretch/>
        </p:blipFill>
        <p:spPr>
          <a:xfrm>
            <a:off x="602753" y="749261"/>
            <a:ext cx="3301681" cy="5786976"/>
          </a:xfrm>
          <a:prstGeom prst="rect">
            <a:avLst/>
          </a:prstGeom>
        </p:spPr>
      </p:pic>
      <p:pic>
        <p:nvPicPr>
          <p:cNvPr id="14" name="Picture 13">
            <a:extLst>
              <a:ext uri="{FF2B5EF4-FFF2-40B4-BE49-F238E27FC236}">
                <a16:creationId xmlns:a16="http://schemas.microsoft.com/office/drawing/2014/main" id="{B6B352F6-5E59-4705-BDF6-C5BB538CD977}"/>
              </a:ext>
            </a:extLst>
          </p:cNvPr>
          <p:cNvPicPr>
            <a:picLocks noChangeAspect="1"/>
          </p:cNvPicPr>
          <p:nvPr/>
        </p:nvPicPr>
        <p:blipFill rotWithShape="1">
          <a:blip r:embed="rId4"/>
          <a:srcRect l="27377" t="11128" r="27275" b="8135"/>
          <a:stretch/>
        </p:blipFill>
        <p:spPr>
          <a:xfrm>
            <a:off x="4564172" y="915456"/>
            <a:ext cx="3063658" cy="5454586"/>
          </a:xfrm>
          <a:prstGeom prst="rect">
            <a:avLst/>
          </a:prstGeom>
        </p:spPr>
      </p:pic>
      <p:pic>
        <p:nvPicPr>
          <p:cNvPr id="15" name="Picture 14">
            <a:extLst>
              <a:ext uri="{FF2B5EF4-FFF2-40B4-BE49-F238E27FC236}">
                <a16:creationId xmlns:a16="http://schemas.microsoft.com/office/drawing/2014/main" id="{40FA1F80-CC94-449F-8289-89774031B918}"/>
              </a:ext>
            </a:extLst>
          </p:cNvPr>
          <p:cNvPicPr>
            <a:picLocks noChangeAspect="1"/>
          </p:cNvPicPr>
          <p:nvPr/>
        </p:nvPicPr>
        <p:blipFill rotWithShape="1">
          <a:blip r:embed="rId5"/>
          <a:srcRect l="27210" t="9380" r="27441" b="7065"/>
          <a:stretch/>
        </p:blipFill>
        <p:spPr>
          <a:xfrm>
            <a:off x="8287568" y="809972"/>
            <a:ext cx="3063657" cy="5644985"/>
          </a:xfrm>
          <a:prstGeom prst="rect">
            <a:avLst/>
          </a:prstGeom>
        </p:spPr>
      </p:pic>
      <p:sp>
        <p:nvSpPr>
          <p:cNvPr id="17" name="TextBox 16">
            <a:extLst>
              <a:ext uri="{FF2B5EF4-FFF2-40B4-BE49-F238E27FC236}">
                <a16:creationId xmlns:a16="http://schemas.microsoft.com/office/drawing/2014/main" id="{F02D41D3-A1B1-4BB6-A9AE-DEE5E7B78C09}"/>
              </a:ext>
            </a:extLst>
          </p:cNvPr>
          <p:cNvSpPr txBox="1"/>
          <p:nvPr/>
        </p:nvSpPr>
        <p:spPr>
          <a:xfrm>
            <a:off x="1421743" y="521920"/>
            <a:ext cx="1826260" cy="369332"/>
          </a:xfrm>
          <a:prstGeom prst="rect">
            <a:avLst/>
          </a:prstGeom>
          <a:noFill/>
        </p:spPr>
        <p:txBody>
          <a:bodyPr wrap="square">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Weather Page</a:t>
            </a:r>
            <a:endParaRPr lang="en-IN" dirty="0">
              <a:solidFill>
                <a:schemeClr val="bg1"/>
              </a:solidFill>
            </a:endParaRPr>
          </a:p>
        </p:txBody>
      </p:sp>
      <p:sp>
        <p:nvSpPr>
          <p:cNvPr id="21" name="TextBox 20">
            <a:extLst>
              <a:ext uri="{FF2B5EF4-FFF2-40B4-BE49-F238E27FC236}">
                <a16:creationId xmlns:a16="http://schemas.microsoft.com/office/drawing/2014/main" id="{7E8E0286-F4D7-4EAB-8DE6-CF01455BA8B7}"/>
              </a:ext>
            </a:extLst>
          </p:cNvPr>
          <p:cNvSpPr txBox="1"/>
          <p:nvPr/>
        </p:nvSpPr>
        <p:spPr>
          <a:xfrm>
            <a:off x="5238751" y="491440"/>
            <a:ext cx="1714500" cy="369332"/>
          </a:xfrm>
          <a:prstGeom prst="rect">
            <a:avLst/>
          </a:prstGeom>
          <a:noFill/>
        </p:spPr>
        <p:txBody>
          <a:bodyPr wrap="square">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Battery Page</a:t>
            </a:r>
            <a:endParaRPr lang="en-IN" dirty="0">
              <a:solidFill>
                <a:schemeClr val="bg1"/>
              </a:solidFill>
            </a:endParaRPr>
          </a:p>
        </p:txBody>
      </p:sp>
      <p:sp>
        <p:nvSpPr>
          <p:cNvPr id="23" name="TextBox 22">
            <a:extLst>
              <a:ext uri="{FF2B5EF4-FFF2-40B4-BE49-F238E27FC236}">
                <a16:creationId xmlns:a16="http://schemas.microsoft.com/office/drawing/2014/main" id="{F0D9FB14-6EFE-4F57-9740-B25651963B4C}"/>
              </a:ext>
            </a:extLst>
          </p:cNvPr>
          <p:cNvSpPr txBox="1"/>
          <p:nvPr/>
        </p:nvSpPr>
        <p:spPr>
          <a:xfrm>
            <a:off x="8979314" y="498369"/>
            <a:ext cx="1826260" cy="369332"/>
          </a:xfrm>
          <a:prstGeom prst="rect">
            <a:avLst/>
          </a:prstGeom>
          <a:noFill/>
        </p:spPr>
        <p:txBody>
          <a:bodyPr wrap="square">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Settings Page</a:t>
            </a:r>
            <a:endParaRPr lang="en-IN" dirty="0">
              <a:solidFill>
                <a:schemeClr val="bg1"/>
              </a:solidFill>
            </a:endParaRPr>
          </a:p>
        </p:txBody>
      </p:sp>
    </p:spTree>
    <p:extLst>
      <p:ext uri="{BB962C8B-B14F-4D97-AF65-F5344CB8AC3E}">
        <p14:creationId xmlns:p14="http://schemas.microsoft.com/office/powerpoint/2010/main" val="13070589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96000" y="1631213"/>
            <a:ext cx="5528217" cy="2685383"/>
          </a:xfrm>
        </p:spPr>
        <p:txBody>
          <a:bodyPr>
            <a:normAutofit fontScale="90000"/>
          </a:bodyPr>
          <a:lstStyle/>
          <a:p>
            <a:pPr>
              <a:lnSpc>
                <a:spcPct val="150000"/>
              </a:lnSpc>
            </a:pPr>
            <a:r>
              <a:rPr lang="en-US" dirty="0">
                <a:latin typeface="Tahoma" panose="020B0604030504040204" pitchFamily="34" charset="0"/>
                <a:ea typeface="Tahoma" panose="020B0604030504040204" pitchFamily="34" charset="0"/>
                <a:cs typeface="Tahoma" panose="020B0604030504040204" pitchFamily="34" charset="0"/>
              </a:rPr>
              <a:t>THANK YOU</a:t>
            </a:r>
            <a:br>
              <a:rPr lang="en-US" dirty="0">
                <a:latin typeface="Tahoma" panose="020B0604030504040204" pitchFamily="34" charset="0"/>
                <a:ea typeface="Tahoma" panose="020B0604030504040204" pitchFamily="34" charset="0"/>
                <a:cs typeface="Tahoma" panose="020B0604030504040204" pitchFamily="34" charset="0"/>
              </a:rPr>
            </a:br>
            <a:r>
              <a:rPr lang="en-US" sz="2200" dirty="0">
                <a:latin typeface="Tahoma" panose="020B0604030504040204" pitchFamily="34" charset="0"/>
                <a:ea typeface="Tahoma" panose="020B0604030504040204" pitchFamily="34" charset="0"/>
                <a:cs typeface="Tahoma" panose="020B0604030504040204" pitchFamily="34" charset="0"/>
              </a:rPr>
              <a:t>DONE BY</a:t>
            </a:r>
            <a:br>
              <a:rPr lang="en-US" sz="2200" dirty="0">
                <a:latin typeface="Tahoma" panose="020B0604030504040204" pitchFamily="34" charset="0"/>
                <a:ea typeface="Tahoma" panose="020B0604030504040204" pitchFamily="34" charset="0"/>
                <a:cs typeface="Tahoma" panose="020B0604030504040204" pitchFamily="34" charset="0"/>
              </a:rPr>
            </a:br>
            <a:r>
              <a:rPr lang="en-US" sz="2200" dirty="0">
                <a:latin typeface="Tahoma" panose="020B0604030504040204" pitchFamily="34" charset="0"/>
                <a:ea typeface="Tahoma" panose="020B0604030504040204" pitchFamily="34" charset="0"/>
                <a:cs typeface="Tahoma" panose="020B0604030504040204" pitchFamily="34" charset="0"/>
              </a:rPr>
              <a:t>MANOHARAN K (230701177)</a:t>
            </a:r>
            <a:br>
              <a:rPr lang="en-US" sz="2200" dirty="0">
                <a:latin typeface="Tahoma" panose="020B0604030504040204" pitchFamily="34" charset="0"/>
                <a:ea typeface="Tahoma" panose="020B0604030504040204" pitchFamily="34" charset="0"/>
                <a:cs typeface="Tahoma" panose="020B0604030504040204" pitchFamily="34" charset="0"/>
              </a:rPr>
            </a:br>
            <a:r>
              <a:rPr lang="en-US" sz="2200" dirty="0">
                <a:latin typeface="Tahoma" panose="020B0604030504040204" pitchFamily="34" charset="0"/>
                <a:ea typeface="Tahoma" panose="020B0604030504040204" pitchFamily="34" charset="0"/>
                <a:cs typeface="Tahoma" panose="020B0604030504040204" pitchFamily="34" charset="0"/>
              </a:rPr>
              <a:t>MONIC AUDITYA a (230701194)</a:t>
            </a:r>
            <a:br>
              <a:rPr lang="en-US" sz="2200" dirty="0">
                <a:latin typeface="Tahoma" panose="020B0604030504040204" pitchFamily="34" charset="0"/>
                <a:ea typeface="Tahoma" panose="020B0604030504040204" pitchFamily="34" charset="0"/>
                <a:cs typeface="Tahoma" panose="020B0604030504040204" pitchFamily="34" charset="0"/>
              </a:rPr>
            </a:br>
            <a:r>
              <a:rPr lang="en-US" sz="2200" dirty="0">
                <a:latin typeface="Tahoma" panose="020B0604030504040204" pitchFamily="34" charset="0"/>
                <a:ea typeface="Tahoma" panose="020B0604030504040204" pitchFamily="34" charset="0"/>
                <a:cs typeface="Tahoma" panose="020B0604030504040204" pitchFamily="34" charset="0"/>
              </a:rPr>
              <a:t>MONISH DY (230701195)</a:t>
            </a: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0A18A-28AF-5567-0F4C-766B1358E1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0D7C61-EA74-D5EF-594B-1EC79E44F2BA}"/>
              </a:ext>
            </a:extLst>
          </p:cNvPr>
          <p:cNvSpPr>
            <a:spLocks noGrp="1"/>
          </p:cNvSpPr>
          <p:nvPr>
            <p:ph type="title"/>
          </p:nvPr>
        </p:nvSpPr>
        <p:spPr>
          <a:xfrm>
            <a:off x="554967" y="1083148"/>
            <a:ext cx="6589150" cy="656643"/>
          </a:xfrm>
        </p:spPr>
        <p:txBody>
          <a:bodyPr>
            <a:normAutofit fontScale="90000"/>
          </a:bodyPr>
          <a:lstStyle/>
          <a:p>
            <a:r>
              <a:rPr lang="en-IN" dirty="0">
                <a:latin typeface="Tahoma" panose="020B0604030504040204" pitchFamily="34" charset="0"/>
                <a:ea typeface="Tahoma" panose="020B0604030504040204" pitchFamily="34" charset="0"/>
                <a:cs typeface="Tahoma" panose="020B0604030504040204" pitchFamily="34" charset="0"/>
              </a:rPr>
              <a:t>Objective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a:extLst>
              <a:ext uri="{FF2B5EF4-FFF2-40B4-BE49-F238E27FC236}">
                <a16:creationId xmlns:a16="http://schemas.microsoft.com/office/drawing/2014/main" id="{2A52D337-6516-522F-EDD8-366EE5065BDB}"/>
              </a:ext>
            </a:extLst>
          </p:cNvPr>
          <p:cNvSpPr>
            <a:spLocks noGrp="1"/>
          </p:cNvSpPr>
          <p:nvPr>
            <p:ph type="sldNum" sz="quarter" idx="12"/>
          </p:nvPr>
        </p:nvSpPr>
        <p:spPr>
          <a:xfrm>
            <a:off x="11274091" y="6230392"/>
            <a:ext cx="457200" cy="365125"/>
          </a:xfrm>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3</a:t>
            </a:fld>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2">
            <a:extLst>
              <a:ext uri="{FF2B5EF4-FFF2-40B4-BE49-F238E27FC236}">
                <a16:creationId xmlns:a16="http://schemas.microsoft.com/office/drawing/2014/main" id="{BAB426DD-2EA5-84A8-36E9-BED9FBDC3B45}"/>
              </a:ext>
            </a:extLst>
          </p:cNvPr>
          <p:cNvSpPr>
            <a:spLocks noGrp="1" noChangeArrowheads="1"/>
          </p:cNvSpPr>
          <p:nvPr>
            <p:ph sz="half" idx="14"/>
          </p:nvPr>
        </p:nvSpPr>
        <p:spPr bwMode="auto">
          <a:xfrm>
            <a:off x="554967" y="2492320"/>
            <a:ext cx="7208807" cy="2528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buClrTx/>
              <a:buSzTx/>
              <a:tabLst/>
            </a:pPr>
            <a:r>
              <a:rPr lang="en-US" dirty="0">
                <a:latin typeface="Tahoma" panose="020B0604030504040204" pitchFamily="34" charset="0"/>
                <a:ea typeface="Tahoma" panose="020B0604030504040204" pitchFamily="34" charset="0"/>
                <a:cs typeface="Tahoma" panose="020B0604030504040204" pitchFamily="34" charset="0"/>
              </a:rPr>
              <a:t>The </a:t>
            </a:r>
            <a:r>
              <a:rPr lang="en-US" b="1" dirty="0">
                <a:latin typeface="Tahoma" panose="020B0604030504040204" pitchFamily="34" charset="0"/>
                <a:ea typeface="Tahoma" panose="020B0604030504040204" pitchFamily="34" charset="0"/>
                <a:cs typeface="Tahoma" panose="020B0604030504040204" pitchFamily="34" charset="0"/>
              </a:rPr>
              <a:t>IoT-based Smart Backpack (</a:t>
            </a:r>
            <a:r>
              <a:rPr lang="en-US" b="1" dirty="0" err="1">
                <a:latin typeface="Tahoma" panose="020B0604030504040204" pitchFamily="34" charset="0"/>
                <a:ea typeface="Tahoma" panose="020B0604030504040204" pitchFamily="34" charset="0"/>
                <a:cs typeface="Tahoma" panose="020B0604030504040204" pitchFamily="34" charset="0"/>
              </a:rPr>
              <a:t>NeoPack</a:t>
            </a:r>
            <a:r>
              <a:rPr lang="en-US" b="1"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enhances user convenience and security by integrating smart technology. It provides real-time notifications for essential items, monitors battery levels of electronic devices, and ensures security against unauthorized access. By leveraging IoT and sensor-based automation, the system helps users stay organized and prepared for daily activities efficiently.</a:t>
            </a:r>
            <a:endParaRPr kumimoji="0" lang="en-US" altLang="en-US" sz="1800" b="0" i="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9725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CE166-4D9A-8A04-7D89-A14DDC2B03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92DF6-B92E-24D9-C43A-9ECA1DCA3A26}"/>
              </a:ext>
            </a:extLst>
          </p:cNvPr>
          <p:cNvSpPr>
            <a:spLocks noGrp="1"/>
          </p:cNvSpPr>
          <p:nvPr>
            <p:ph type="title"/>
          </p:nvPr>
        </p:nvSpPr>
        <p:spPr>
          <a:xfrm>
            <a:off x="741219" y="636337"/>
            <a:ext cx="6589150" cy="735261"/>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EXISTING SYSTEM</a:t>
            </a:r>
          </a:p>
        </p:txBody>
      </p:sp>
      <p:sp>
        <p:nvSpPr>
          <p:cNvPr id="3" name="Content Placeholder 2">
            <a:extLst>
              <a:ext uri="{FF2B5EF4-FFF2-40B4-BE49-F238E27FC236}">
                <a16:creationId xmlns:a16="http://schemas.microsoft.com/office/drawing/2014/main" id="{CC817510-E8E5-19D2-4869-FD674CE75AFD}"/>
              </a:ext>
            </a:extLst>
          </p:cNvPr>
          <p:cNvSpPr>
            <a:spLocks noGrp="1"/>
          </p:cNvSpPr>
          <p:nvPr>
            <p:ph sz="half" idx="14"/>
          </p:nvPr>
        </p:nvSpPr>
        <p:spPr>
          <a:xfrm>
            <a:off x="762001" y="1542182"/>
            <a:ext cx="6597650" cy="3295650"/>
          </a:xfrm>
        </p:spPr>
        <p:txBody>
          <a:bodyPr vert="horz" lIns="91440" tIns="45720" rIns="91440" bIns="45720" rtlCol="0" anchor="t">
            <a:noAutofit/>
          </a:bodyPr>
          <a:lstStyle/>
          <a:p>
            <a:pPr algn="just">
              <a:buNone/>
            </a:pPr>
            <a:r>
              <a:rPr lang="en-US" dirty="0">
                <a:latin typeface="Tahoma" panose="020B0604030504040204" pitchFamily="34" charset="0"/>
                <a:ea typeface="Tahoma" panose="020B0604030504040204" pitchFamily="34" charset="0"/>
                <a:cs typeface="Tahoma" panose="020B0604030504040204" pitchFamily="34" charset="0"/>
              </a:rPr>
              <a:t>Traditional backpacks serve only as storage solutions and lack intelligent features to assist users. The absence of smart functionalities leads to several challenges:</a:t>
            </a:r>
          </a:p>
          <a:p>
            <a:pPr algn="just">
              <a:buNone/>
            </a:pP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No Weather Awareness</a:t>
            </a:r>
            <a:r>
              <a:rPr lang="en-US" dirty="0">
                <a:latin typeface="Tahoma" panose="020B0604030504040204" pitchFamily="34" charset="0"/>
                <a:ea typeface="Tahoma" panose="020B0604030504040204" pitchFamily="34" charset="0"/>
                <a:cs typeface="Tahoma" panose="020B0604030504040204" pitchFamily="34" charset="0"/>
              </a:rPr>
              <a:t> – Users often forget to check the weather forecast, leading to inconvenience during unexpected rain.</a:t>
            </a:r>
          </a:p>
          <a:p>
            <a:pPr algn="just">
              <a:buNone/>
            </a:pP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No Book Tracking System</a:t>
            </a:r>
            <a:r>
              <a:rPr lang="en-US" dirty="0">
                <a:latin typeface="Tahoma" panose="020B0604030504040204" pitchFamily="34" charset="0"/>
                <a:ea typeface="Tahoma" panose="020B0604030504040204" pitchFamily="34" charset="0"/>
                <a:cs typeface="Tahoma" panose="020B0604030504040204" pitchFamily="34" charset="0"/>
              </a:rPr>
              <a:t> – There is no way to detect missing books before leaving, causing disruptions in academic or work schedules.</a:t>
            </a:r>
          </a:p>
          <a:p>
            <a:pPr algn="just">
              <a:buNone/>
            </a:pP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No Battery Monitoring</a:t>
            </a:r>
            <a:r>
              <a:rPr lang="en-US" dirty="0">
                <a:latin typeface="Tahoma" panose="020B0604030504040204" pitchFamily="34" charset="0"/>
                <a:ea typeface="Tahoma" panose="020B0604030504040204" pitchFamily="34" charset="0"/>
                <a:cs typeface="Tahoma" panose="020B0604030504040204" pitchFamily="34" charset="0"/>
              </a:rPr>
              <a:t> – Users may not realize their devices (laptops, power banks) have low battery until it's too late.</a:t>
            </a:r>
          </a:p>
          <a:p>
            <a:pPr algn="just"/>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No Security Alerts</a:t>
            </a:r>
            <a:r>
              <a:rPr lang="en-US" dirty="0">
                <a:latin typeface="Tahoma" panose="020B0604030504040204" pitchFamily="34" charset="0"/>
                <a:ea typeface="Tahoma" panose="020B0604030504040204" pitchFamily="34" charset="0"/>
                <a:cs typeface="Tahoma" panose="020B0604030504040204" pitchFamily="34" charset="0"/>
              </a:rPr>
              <a:t> – Unauthorized access or theft of items inside the bag goes unnoticed due to a lack of security measures.</a:t>
            </a:r>
          </a:p>
        </p:txBody>
      </p:sp>
      <p:sp>
        <p:nvSpPr>
          <p:cNvPr id="6" name="Slide Number Placeholder 5">
            <a:extLst>
              <a:ext uri="{FF2B5EF4-FFF2-40B4-BE49-F238E27FC236}">
                <a16:creationId xmlns:a16="http://schemas.microsoft.com/office/drawing/2014/main" id="{CD007214-E32D-3C84-27FD-F2C1298FAA12}"/>
              </a:ext>
            </a:extLst>
          </p:cNvPr>
          <p:cNvSpPr>
            <a:spLocks noGrp="1"/>
          </p:cNvSpPr>
          <p:nvPr>
            <p:ph type="sldNum" sz="quarter" idx="12"/>
          </p:nvPr>
        </p:nvSpPr>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4</a:t>
            </a:fld>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2208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96184-7DDB-5745-6DF3-63C5BD15F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E02D1-6FD1-C56C-F9CC-F1785737638A}"/>
              </a:ext>
            </a:extLst>
          </p:cNvPr>
          <p:cNvSpPr>
            <a:spLocks noGrp="1"/>
          </p:cNvSpPr>
          <p:nvPr>
            <p:ph type="title"/>
          </p:nvPr>
        </p:nvSpPr>
        <p:spPr>
          <a:xfrm>
            <a:off x="675673" y="896112"/>
            <a:ext cx="6589150" cy="1988706"/>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COMPARSION TABLE</a:t>
            </a:r>
          </a:p>
        </p:txBody>
      </p:sp>
      <p:sp>
        <p:nvSpPr>
          <p:cNvPr id="6" name="Slide Number Placeholder 5">
            <a:extLst>
              <a:ext uri="{FF2B5EF4-FFF2-40B4-BE49-F238E27FC236}">
                <a16:creationId xmlns:a16="http://schemas.microsoft.com/office/drawing/2014/main" id="{4A951A57-F533-547D-2807-3721FC348B89}"/>
              </a:ext>
            </a:extLst>
          </p:cNvPr>
          <p:cNvSpPr>
            <a:spLocks noGrp="1"/>
          </p:cNvSpPr>
          <p:nvPr>
            <p:ph type="sldNum" sz="quarter" idx="12"/>
          </p:nvPr>
        </p:nvSpPr>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5</a:t>
            </a:fld>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3" name="Content Placeholder 12">
            <a:extLst>
              <a:ext uri="{FF2B5EF4-FFF2-40B4-BE49-F238E27FC236}">
                <a16:creationId xmlns:a16="http://schemas.microsoft.com/office/drawing/2014/main" id="{8047495C-4742-3FAF-F7A3-E6199D052372}"/>
              </a:ext>
            </a:extLst>
          </p:cNvPr>
          <p:cNvGraphicFramePr>
            <a:graphicFrameLocks noGrp="1"/>
          </p:cNvGraphicFramePr>
          <p:nvPr>
            <p:ph sz="half" idx="14"/>
            <p:extLst>
              <p:ext uri="{D42A27DB-BD31-4B8C-83A1-F6EECF244321}">
                <p14:modId xmlns:p14="http://schemas.microsoft.com/office/powerpoint/2010/main" val="2932304705"/>
              </p:ext>
            </p:extLst>
          </p:nvPr>
        </p:nvGraphicFramePr>
        <p:xfrm>
          <a:off x="675673" y="2008178"/>
          <a:ext cx="6904395" cy="3704323"/>
        </p:xfrm>
        <a:graphic>
          <a:graphicData uri="http://schemas.openxmlformats.org/drawingml/2006/table">
            <a:tbl>
              <a:tblPr>
                <a:tableStyleId>{D113A9D2-9D6B-4929-AA2D-F23B5EE8CBE7}</a:tableStyleId>
              </a:tblPr>
              <a:tblGrid>
                <a:gridCol w="2301465">
                  <a:extLst>
                    <a:ext uri="{9D8B030D-6E8A-4147-A177-3AD203B41FA5}">
                      <a16:colId xmlns:a16="http://schemas.microsoft.com/office/drawing/2014/main" val="320348789"/>
                    </a:ext>
                  </a:extLst>
                </a:gridCol>
                <a:gridCol w="2301465">
                  <a:extLst>
                    <a:ext uri="{9D8B030D-6E8A-4147-A177-3AD203B41FA5}">
                      <a16:colId xmlns:a16="http://schemas.microsoft.com/office/drawing/2014/main" val="2611097596"/>
                    </a:ext>
                  </a:extLst>
                </a:gridCol>
                <a:gridCol w="2301465">
                  <a:extLst>
                    <a:ext uri="{9D8B030D-6E8A-4147-A177-3AD203B41FA5}">
                      <a16:colId xmlns:a16="http://schemas.microsoft.com/office/drawing/2014/main" val="1738158822"/>
                    </a:ext>
                  </a:extLst>
                </a:gridCol>
              </a:tblGrid>
              <a:tr h="529189">
                <a:tc>
                  <a:txBody>
                    <a:bodyPr/>
                    <a:lstStyle/>
                    <a:p>
                      <a:r>
                        <a:rPr lang="en-IN" sz="1100" b="1" dirty="0"/>
                        <a:t>Feature</a:t>
                      </a:r>
                      <a:endParaRPr lang="en-IN"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b="1" dirty="0"/>
                        <a:t>Traditional Backpack</a:t>
                      </a:r>
                      <a:endParaRPr lang="en-IN"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b="1" dirty="0"/>
                        <a:t>Smart Backpack </a:t>
                      </a:r>
                      <a:br>
                        <a:rPr lang="en-IN" sz="1100" b="1" dirty="0"/>
                      </a:br>
                      <a:r>
                        <a:rPr lang="en-IN" sz="1100" b="1" dirty="0"/>
                        <a:t>(</a:t>
                      </a:r>
                      <a:r>
                        <a:rPr lang="en-IN" sz="1100" b="1" dirty="0" err="1"/>
                        <a:t>NeoPack</a:t>
                      </a:r>
                      <a:r>
                        <a:rPr lang="en-IN" sz="1100" b="1" dirty="0"/>
                        <a:t>)</a:t>
                      </a:r>
                      <a:endParaRPr lang="en-IN"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3253111"/>
                  </a:ext>
                </a:extLst>
              </a:tr>
              <a:tr h="529189">
                <a:tc>
                  <a:txBody>
                    <a:bodyPr/>
                    <a:lstStyle/>
                    <a:p>
                      <a:r>
                        <a:rPr lang="en-IN" sz="1100" b="1" dirty="0"/>
                        <a:t>Weather Awareness</a:t>
                      </a:r>
                      <a:endParaRPr lang="en-IN"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No alerts for weather changes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a:t>Provides real-time weather alerts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135223"/>
                  </a:ext>
                </a:extLst>
              </a:tr>
              <a:tr h="529189">
                <a:tc>
                  <a:txBody>
                    <a:bodyPr/>
                    <a:lstStyle/>
                    <a:p>
                      <a:r>
                        <a:rPr lang="en-IN" sz="1100" b="1"/>
                        <a:t>Book Tracking</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No way to detect missing books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Uses NFC to identify missing books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141379"/>
                  </a:ext>
                </a:extLst>
              </a:tr>
              <a:tr h="529189">
                <a:tc>
                  <a:txBody>
                    <a:bodyPr/>
                    <a:lstStyle/>
                    <a:p>
                      <a:r>
                        <a:rPr lang="en-IN" sz="1100" b="1"/>
                        <a:t>Battery Monitoring</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No tracking of device battery levels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a:t>Sends low battery alerts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4346516"/>
                  </a:ext>
                </a:extLst>
              </a:tr>
              <a:tr h="529189">
                <a:tc>
                  <a:txBody>
                    <a:bodyPr/>
                    <a:lstStyle/>
                    <a:p>
                      <a:r>
                        <a:rPr lang="en-IN" sz="1100" b="1"/>
                        <a:t>Security Features</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No security measures for bag opening</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Detects unauthorized access and sends alerts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650994"/>
                  </a:ext>
                </a:extLst>
              </a:tr>
              <a:tr h="529189">
                <a:tc>
                  <a:txBody>
                    <a:bodyPr/>
                    <a:lstStyle/>
                    <a:p>
                      <a:r>
                        <a:rPr lang="en-IN" sz="1100" b="1"/>
                        <a:t>User Notifications</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a:t>Manual checking required</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Automatic alerts and reminders via mobile app</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084019"/>
                  </a:ext>
                </a:extLst>
              </a:tr>
              <a:tr h="529189">
                <a:tc>
                  <a:txBody>
                    <a:bodyPr/>
                    <a:lstStyle/>
                    <a:p>
                      <a:r>
                        <a:rPr lang="en-IN" sz="1100" b="1"/>
                        <a:t>IoT Integration</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a:t>No smart technology used</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Uses ESP32 and sensors for automation</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08452"/>
                  </a:ext>
                </a:extLst>
              </a:tr>
            </a:tbl>
          </a:graphicData>
        </a:graphic>
      </p:graphicFrame>
    </p:spTree>
    <p:extLst>
      <p:ext uri="{BB962C8B-B14F-4D97-AF65-F5344CB8AC3E}">
        <p14:creationId xmlns:p14="http://schemas.microsoft.com/office/powerpoint/2010/main" val="2342853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8BA39-3D4A-D4ED-D188-CF9BD8EA52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187049-67BD-827D-C79E-658C7EFE1554}"/>
              </a:ext>
            </a:extLst>
          </p:cNvPr>
          <p:cNvSpPr>
            <a:spLocks noGrp="1"/>
          </p:cNvSpPr>
          <p:nvPr>
            <p:ph type="title"/>
          </p:nvPr>
        </p:nvSpPr>
        <p:spPr>
          <a:xfrm>
            <a:off x="741219" y="1051977"/>
            <a:ext cx="6589150" cy="787215"/>
          </a:xfrm>
        </p:spPr>
        <p:txBody>
          <a:bodyPr>
            <a:normAutofit/>
          </a:bodyPr>
          <a:lstStyle/>
          <a:p>
            <a:r>
              <a:rPr lang="en-IN" sz="4000" b="1" dirty="0">
                <a:latin typeface="Tahoma" panose="020B0604030504040204" pitchFamily="34" charset="0"/>
                <a:ea typeface="Tahoma" panose="020B0604030504040204" pitchFamily="34" charset="0"/>
                <a:cs typeface="Tahoma" panose="020B0604030504040204" pitchFamily="34" charset="0"/>
              </a:rPr>
              <a:t>Proposed System</a:t>
            </a:r>
          </a:p>
        </p:txBody>
      </p:sp>
      <p:sp>
        <p:nvSpPr>
          <p:cNvPr id="6" name="Slide Number Placeholder 5">
            <a:extLst>
              <a:ext uri="{FF2B5EF4-FFF2-40B4-BE49-F238E27FC236}">
                <a16:creationId xmlns:a16="http://schemas.microsoft.com/office/drawing/2014/main" id="{BEF64449-B895-2022-8A3B-87F697381870}"/>
              </a:ext>
            </a:extLst>
          </p:cNvPr>
          <p:cNvSpPr>
            <a:spLocks noGrp="1"/>
          </p:cNvSpPr>
          <p:nvPr>
            <p:ph type="sldNum" sz="quarter" idx="12"/>
          </p:nvPr>
        </p:nvSpPr>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6</a:t>
            </a:fld>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3C888536-F281-F73B-D7F8-524C870A235C}"/>
              </a:ext>
            </a:extLst>
          </p:cNvPr>
          <p:cNvSpPr>
            <a:spLocks noGrp="1"/>
          </p:cNvSpPr>
          <p:nvPr>
            <p:ph sz="half" idx="14"/>
          </p:nvPr>
        </p:nvSpPr>
        <p:spPr>
          <a:xfrm>
            <a:off x="763372" y="2248592"/>
            <a:ext cx="6597372" cy="3296194"/>
          </a:xfrm>
        </p:spPr>
        <p:txBody>
          <a:bodyPr>
            <a:normAutofit lnSpcReduction="10000"/>
          </a:bodyPr>
          <a:lstStyle/>
          <a:p>
            <a:pPr algn="just">
              <a:lnSpc>
                <a:spcPct val="150000"/>
              </a:lnSpc>
            </a:pPr>
            <a:r>
              <a:rPr lang="en-US" dirty="0">
                <a:latin typeface="Tahoma" panose="020B0604030504040204" pitchFamily="34" charset="0"/>
                <a:ea typeface="Tahoma" panose="020B0604030504040204" pitchFamily="34" charset="0"/>
                <a:cs typeface="Tahoma" panose="020B0604030504040204" pitchFamily="34" charset="0"/>
              </a:rPr>
              <a:t>The IoT-based Smart Backpack (</a:t>
            </a:r>
            <a:r>
              <a:rPr lang="en-US" dirty="0" err="1">
                <a:latin typeface="Tahoma" panose="020B0604030504040204" pitchFamily="34" charset="0"/>
                <a:ea typeface="Tahoma" panose="020B0604030504040204" pitchFamily="34" charset="0"/>
                <a:cs typeface="Tahoma" panose="020B0604030504040204" pitchFamily="34" charset="0"/>
              </a:rPr>
              <a:t>NeoPack</a:t>
            </a:r>
            <a:r>
              <a:rPr lang="en-US" dirty="0">
                <a:latin typeface="Tahoma" panose="020B0604030504040204" pitchFamily="34" charset="0"/>
                <a:ea typeface="Tahoma" panose="020B0604030504040204" pitchFamily="34" charset="0"/>
                <a:cs typeface="Tahoma" panose="020B0604030504040204" pitchFamily="34" charset="0"/>
              </a:rPr>
              <a:t>) is designed to provide an intelligent solution for everyday challenges faced by students and professionals. Traditional backpacks lack smart features, requiring users to manually check for essential items, monitor weather conditions, and ensure device batteries are charged. This system enhances convenience, security, and efficiency by integrating IoT technology, sensors, and a mobile application(</a:t>
            </a:r>
            <a:r>
              <a:rPr lang="en-US" dirty="0" err="1">
                <a:latin typeface="Tahoma" panose="020B0604030504040204" pitchFamily="34" charset="0"/>
                <a:ea typeface="Tahoma" panose="020B0604030504040204" pitchFamily="34" charset="0"/>
                <a:cs typeface="Tahoma" panose="020B0604030504040204" pitchFamily="34" charset="0"/>
              </a:rPr>
              <a:t>NeoPulse</a:t>
            </a:r>
            <a:r>
              <a:rPr lang="en-US" dirty="0">
                <a:latin typeface="Tahoma" panose="020B0604030504040204" pitchFamily="34" charset="0"/>
                <a:ea typeface="Tahoma" panose="020B0604030504040204" pitchFamily="34" charset="0"/>
                <a:cs typeface="Tahoma" panose="020B0604030504040204" pitchFamily="34" charset="0"/>
              </a:rPr>
              <a:t>) to automate these tasks.</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67408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1FB08-CF88-C805-3F92-D7193B4FFC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8BA36-BA35-0844-3746-A9FF255C55D5}"/>
              </a:ext>
            </a:extLst>
          </p:cNvPr>
          <p:cNvSpPr>
            <a:spLocks noGrp="1"/>
          </p:cNvSpPr>
          <p:nvPr>
            <p:ph type="title"/>
          </p:nvPr>
        </p:nvSpPr>
        <p:spPr>
          <a:xfrm>
            <a:off x="804936" y="817411"/>
            <a:ext cx="6589150" cy="735263"/>
          </a:xfrm>
        </p:spPr>
        <p:txBody>
          <a:bodyPr>
            <a:normAutofit/>
          </a:bodyPr>
          <a:lstStyle/>
          <a:p>
            <a:r>
              <a:rPr lang="en-IN" sz="4000" b="1" dirty="0">
                <a:latin typeface="Tahoma" panose="020B0604030504040204" pitchFamily="34" charset="0"/>
                <a:ea typeface="Tahoma" panose="020B0604030504040204" pitchFamily="34" charset="0"/>
                <a:cs typeface="Tahoma" panose="020B0604030504040204" pitchFamily="34" charset="0"/>
              </a:rPr>
              <a:t>KEY FEATURES</a:t>
            </a:r>
          </a:p>
        </p:txBody>
      </p:sp>
      <p:sp>
        <p:nvSpPr>
          <p:cNvPr id="6" name="Slide Number Placeholder 5">
            <a:extLst>
              <a:ext uri="{FF2B5EF4-FFF2-40B4-BE49-F238E27FC236}">
                <a16:creationId xmlns:a16="http://schemas.microsoft.com/office/drawing/2014/main" id="{D2EAA7AA-0BFA-5AC2-C922-EE0310751E97}"/>
              </a:ext>
            </a:extLst>
          </p:cNvPr>
          <p:cNvSpPr>
            <a:spLocks noGrp="1"/>
          </p:cNvSpPr>
          <p:nvPr>
            <p:ph type="sldNum" sz="quarter" idx="12"/>
          </p:nvPr>
        </p:nvSpPr>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7</a:t>
            </a:fld>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06E84696-18DD-94C6-39F3-A7F1102EE9DB}"/>
              </a:ext>
            </a:extLst>
          </p:cNvPr>
          <p:cNvSpPr>
            <a:spLocks noGrp="1"/>
          </p:cNvSpPr>
          <p:nvPr>
            <p:ph sz="half" idx="14"/>
          </p:nvPr>
        </p:nvSpPr>
        <p:spPr>
          <a:xfrm>
            <a:off x="804936" y="1864124"/>
            <a:ext cx="6597372" cy="4351206"/>
          </a:xfrm>
        </p:spPr>
        <p:txBody>
          <a:bodyPr>
            <a:normAutofit/>
          </a:bodyPr>
          <a:lstStyle/>
          <a:p>
            <a:pPr>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1️⃣ </a:t>
            </a:r>
            <a:r>
              <a:rPr lang="en-US" b="1" dirty="0"/>
              <a:t>Rail Track-Based Book Detection</a:t>
            </a:r>
            <a:br>
              <a:rPr lang="en-US" dirty="0"/>
            </a:br>
            <a:r>
              <a:rPr lang="en-US" dirty="0"/>
              <a:t>Efficient identification of missing or packed books without the need for RFID or NFC tags.</a:t>
            </a:r>
          </a:p>
          <a:p>
            <a:pPr>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2️⃣ </a:t>
            </a:r>
            <a:r>
              <a:rPr lang="en-US" b="1" dirty="0"/>
              <a:t>Haptic Feedback System</a:t>
            </a:r>
            <a:br>
              <a:rPr lang="en-US" dirty="0"/>
            </a:br>
            <a:r>
              <a:rPr lang="en-US" dirty="0"/>
              <a:t>Instantly alerts users via vibrations when required items are missing or misaligned.</a:t>
            </a:r>
          </a:p>
          <a:p>
            <a:pPr>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3️⃣ </a:t>
            </a:r>
            <a:r>
              <a:rPr lang="en-US" b="1" dirty="0"/>
              <a:t>Cloud Sync with </a:t>
            </a:r>
            <a:r>
              <a:rPr lang="en-US" b="1" dirty="0" err="1"/>
              <a:t>Supabase</a:t>
            </a:r>
            <a:br>
              <a:rPr lang="en-US" dirty="0"/>
            </a:br>
            <a:r>
              <a:rPr lang="en-US" dirty="0"/>
              <a:t>Real-time data syncing between the backpack and the </a:t>
            </a:r>
            <a:r>
              <a:rPr lang="en-US" dirty="0" err="1"/>
              <a:t>NeoPulse</a:t>
            </a:r>
            <a:r>
              <a:rPr lang="en-US" dirty="0"/>
              <a:t> mobile app for seamless monitoring.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59465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A00EE-9C7E-F293-381F-6DA57E116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872FB-E2A3-86BA-1837-924DA2F8C448}"/>
              </a:ext>
            </a:extLst>
          </p:cNvPr>
          <p:cNvSpPr>
            <a:spLocks noGrp="1"/>
          </p:cNvSpPr>
          <p:nvPr>
            <p:ph type="title"/>
          </p:nvPr>
        </p:nvSpPr>
        <p:spPr>
          <a:xfrm>
            <a:off x="770223" y="852979"/>
            <a:ext cx="6589150" cy="737816"/>
          </a:xfrm>
        </p:spPr>
        <p:txBody>
          <a:bodyPr>
            <a:normAutofit/>
          </a:bodyPr>
          <a:lstStyle/>
          <a:p>
            <a:r>
              <a:rPr lang="en-IN" sz="4000" b="1" dirty="0">
                <a:latin typeface="Tahoma" panose="020B0604030504040204" pitchFamily="34" charset="0"/>
                <a:ea typeface="Tahoma" panose="020B0604030504040204" pitchFamily="34" charset="0"/>
                <a:cs typeface="Tahoma" panose="020B0604030504040204" pitchFamily="34" charset="0"/>
              </a:rPr>
              <a:t>KEY FEATURES</a:t>
            </a:r>
          </a:p>
        </p:txBody>
      </p:sp>
      <p:sp>
        <p:nvSpPr>
          <p:cNvPr id="6" name="Slide Number Placeholder 5">
            <a:extLst>
              <a:ext uri="{FF2B5EF4-FFF2-40B4-BE49-F238E27FC236}">
                <a16:creationId xmlns:a16="http://schemas.microsoft.com/office/drawing/2014/main" id="{612F766B-9B8F-2A22-0602-91F319147C92}"/>
              </a:ext>
            </a:extLst>
          </p:cNvPr>
          <p:cNvSpPr>
            <a:spLocks noGrp="1"/>
          </p:cNvSpPr>
          <p:nvPr>
            <p:ph type="sldNum" sz="quarter" idx="12"/>
          </p:nvPr>
        </p:nvSpPr>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8</a:t>
            </a:fld>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B57050F9-91B6-D79F-7C13-62763D4DD17C}"/>
              </a:ext>
            </a:extLst>
          </p:cNvPr>
          <p:cNvSpPr>
            <a:spLocks noGrp="1"/>
          </p:cNvSpPr>
          <p:nvPr>
            <p:ph sz="half" idx="14"/>
          </p:nvPr>
        </p:nvSpPr>
        <p:spPr>
          <a:xfrm>
            <a:off x="762001" y="1797580"/>
            <a:ext cx="6597372" cy="4351206"/>
          </a:xfrm>
        </p:spPr>
        <p:txBody>
          <a:bodyPr>
            <a:noAutofit/>
          </a:bodyPr>
          <a:lstStyle/>
          <a:p>
            <a:pPr>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4️⃣ </a:t>
            </a:r>
            <a:r>
              <a:rPr lang="en-US" b="1" dirty="0"/>
              <a:t>Contextual Smart Reminders</a:t>
            </a:r>
            <a:br>
              <a:rPr lang="en-US" dirty="0"/>
            </a:br>
            <a:r>
              <a:rPr lang="en-US" dirty="0"/>
              <a:t>Sends intelligent alerts based on timetable and user schedule to ensure the right content is packed.</a:t>
            </a:r>
          </a:p>
          <a:p>
            <a:pPr>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5️⃣ </a:t>
            </a:r>
            <a:r>
              <a:rPr lang="en-US" b="1" dirty="0"/>
              <a:t>Optimized Power Management</a:t>
            </a:r>
            <a:br>
              <a:rPr lang="en-US" dirty="0"/>
            </a:br>
            <a:r>
              <a:rPr lang="en-US" dirty="0"/>
              <a:t>Sleep cycles and smart logic reduce power consumption during idle states.</a:t>
            </a:r>
          </a:p>
          <a:p>
            <a:pPr>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6️⃣</a:t>
            </a:r>
            <a:r>
              <a:rPr lang="en-US" b="1" dirty="0" err="1"/>
              <a:t>NeoPulse</a:t>
            </a:r>
            <a:r>
              <a:rPr lang="en-US" b="1" dirty="0"/>
              <a:t> Companion App</a:t>
            </a:r>
            <a:br>
              <a:rPr lang="en-US" dirty="0"/>
            </a:br>
            <a:r>
              <a:rPr lang="en-US" dirty="0"/>
              <a:t>React Native-based mobile app with user-friendly UI to display backpack status and reminder notifications.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6176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CD69F-2255-D9F9-4D0B-C84B852FAE75}"/>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5781030F-0D31-A557-5598-1C6DC434460B}"/>
              </a:ext>
            </a:extLst>
          </p:cNvPr>
          <p:cNvSpPr/>
          <p:nvPr/>
        </p:nvSpPr>
        <p:spPr>
          <a:xfrm>
            <a:off x="8126083" y="1"/>
            <a:ext cx="4065917" cy="6857999"/>
          </a:xfrm>
          <a:prstGeom prst="rect">
            <a:avLst/>
          </a:prstGeom>
          <a:blipFill>
            <a:blip r:embed="rId3"/>
            <a:tile tx="0" ty="0" sx="100000" sy="100000" flip="none" algn="tl"/>
          </a:blip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A1F2D54B-9555-62C7-E119-4C604C119FCB}"/>
              </a:ext>
            </a:extLst>
          </p:cNvPr>
          <p:cNvSpPr>
            <a:spLocks noGrp="1"/>
          </p:cNvSpPr>
          <p:nvPr>
            <p:ph type="title"/>
          </p:nvPr>
        </p:nvSpPr>
        <p:spPr>
          <a:xfrm>
            <a:off x="581504" y="1021926"/>
            <a:ext cx="7165674" cy="1988706"/>
          </a:xfrm>
        </p:spPr>
        <p:txBody>
          <a:bodyPr>
            <a:normAutofit/>
          </a:bodyPr>
          <a:lstStyle/>
          <a:p>
            <a:r>
              <a:rPr lang="en-US" sz="4000" b="1" dirty="0">
                <a:latin typeface="Tahoma" panose="020B0604030504040204" pitchFamily="34" charset="0"/>
                <a:ea typeface="Tahoma" panose="020B0604030504040204" pitchFamily="34" charset="0"/>
                <a:cs typeface="Tahoma" panose="020B0604030504040204" pitchFamily="34" charset="0"/>
              </a:rPr>
              <a:t>HARDWARE Components</a:t>
            </a:r>
          </a:p>
        </p:txBody>
      </p:sp>
      <p:sp>
        <p:nvSpPr>
          <p:cNvPr id="6" name="Slide Number Placeholder 5">
            <a:extLst>
              <a:ext uri="{FF2B5EF4-FFF2-40B4-BE49-F238E27FC236}">
                <a16:creationId xmlns:a16="http://schemas.microsoft.com/office/drawing/2014/main" id="{C4DCD2C2-CD8D-C525-1D9C-AB6F18B07433}"/>
              </a:ext>
            </a:extLst>
          </p:cNvPr>
          <p:cNvSpPr>
            <a:spLocks noGrp="1"/>
          </p:cNvSpPr>
          <p:nvPr>
            <p:ph type="sldNum" sz="quarter" idx="12"/>
          </p:nvPr>
        </p:nvSpPr>
        <p:spPr/>
        <p:txBody>
          <a:bodyPr/>
          <a:lstStyle/>
          <a:p>
            <a:fld id="{B5CEABB6-07DC-46E8-9B57-56EC44A396E5}" type="slidenum">
              <a:rPr lang="en-US" smtClean="0">
                <a:latin typeface="Tahoma" panose="020B0604030504040204" pitchFamily="34" charset="0"/>
                <a:ea typeface="Tahoma" panose="020B0604030504040204" pitchFamily="34" charset="0"/>
                <a:cs typeface="Tahoma" panose="020B0604030504040204" pitchFamily="34" charset="0"/>
              </a:rPr>
              <a:pPr/>
              <a:t>9</a:t>
            </a:fld>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8" name="Content Placeholder 7">
            <a:extLst>
              <a:ext uri="{FF2B5EF4-FFF2-40B4-BE49-F238E27FC236}">
                <a16:creationId xmlns:a16="http://schemas.microsoft.com/office/drawing/2014/main" id="{82CDD95A-D125-0ACB-DA9F-FE3E0D4161D0}"/>
              </a:ext>
            </a:extLst>
          </p:cNvPr>
          <p:cNvGraphicFramePr>
            <a:graphicFrameLocks noGrp="1"/>
          </p:cNvGraphicFramePr>
          <p:nvPr>
            <p:ph sz="half" idx="14"/>
            <p:extLst>
              <p:ext uri="{D42A27DB-BD31-4B8C-83A1-F6EECF244321}">
                <p14:modId xmlns:p14="http://schemas.microsoft.com/office/powerpoint/2010/main" val="2964011651"/>
              </p:ext>
            </p:extLst>
          </p:nvPr>
        </p:nvGraphicFramePr>
        <p:xfrm>
          <a:off x="865516" y="2016279"/>
          <a:ext cx="6597650" cy="4522547"/>
        </p:xfrm>
        <a:graphic>
          <a:graphicData uri="http://schemas.openxmlformats.org/drawingml/2006/table">
            <a:tbl>
              <a:tblPr>
                <a:tableStyleId>{18603FDC-E32A-4AB5-989C-0864C3EAD2B8}</a:tableStyleId>
              </a:tblPr>
              <a:tblGrid>
                <a:gridCol w="3298825">
                  <a:extLst>
                    <a:ext uri="{9D8B030D-6E8A-4147-A177-3AD203B41FA5}">
                      <a16:colId xmlns:a16="http://schemas.microsoft.com/office/drawing/2014/main" val="37190491"/>
                    </a:ext>
                  </a:extLst>
                </a:gridCol>
                <a:gridCol w="3298825">
                  <a:extLst>
                    <a:ext uri="{9D8B030D-6E8A-4147-A177-3AD203B41FA5}">
                      <a16:colId xmlns:a16="http://schemas.microsoft.com/office/drawing/2014/main" val="2168198357"/>
                    </a:ext>
                  </a:extLst>
                </a:gridCol>
              </a:tblGrid>
              <a:tr h="878942">
                <a:tc>
                  <a:txBody>
                    <a:bodyPr/>
                    <a:lstStyle/>
                    <a:p>
                      <a:pPr algn="ctr"/>
                      <a:r>
                        <a:rPr lang="en-IN" sz="1400" b="1" dirty="0"/>
                        <a:t>Component</a:t>
                      </a:r>
                      <a:endParaRPr lang="en-IN" sz="14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t>Purpose</a:t>
                      </a:r>
                      <a:endParaRPr lang="en-IN" sz="14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0516492"/>
                  </a:ext>
                </a:extLst>
              </a:tr>
              <a:tr h="593145">
                <a:tc>
                  <a:txBody>
                    <a:bodyPr/>
                    <a:lstStyle/>
                    <a:p>
                      <a:r>
                        <a:rPr lang="en-IN" sz="1100" b="1"/>
                        <a:t>ESP32-S3</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Acts as the central processing unit, handling all sensor inputs and communication.</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441190"/>
                  </a:ext>
                </a:extLst>
              </a:tr>
              <a:tr h="338940">
                <a:tc>
                  <a:txBody>
                    <a:bodyPr/>
                    <a:lstStyle/>
                    <a:p>
                      <a:r>
                        <a:rPr lang="en-IN" sz="1100" b="1"/>
                        <a:t>PN532 NFC Module</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Detects and verifies books inside the bag.</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6039958"/>
                  </a:ext>
                </a:extLst>
              </a:tr>
              <a:tr h="593145">
                <a:tc>
                  <a:txBody>
                    <a:bodyPr/>
                    <a:lstStyle/>
                    <a:p>
                      <a:r>
                        <a:rPr lang="en-IN" sz="1100" b="1" dirty="0"/>
                        <a:t>Load Sensor</a:t>
                      </a:r>
                      <a:endParaRPr lang="en-IN"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Detects weight changes inside the bag to track missing books.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0546857"/>
                  </a:ext>
                </a:extLst>
              </a:tr>
              <a:tr h="338940">
                <a:tc>
                  <a:txBody>
                    <a:bodyPr/>
                    <a:lstStyle/>
                    <a:p>
                      <a:r>
                        <a:rPr lang="en-IN" sz="1100" b="1"/>
                        <a:t>Battery Monitoring Sensor (INA219/ACS712)</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Tracks the charge levels of electronic devices.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897924"/>
                  </a:ext>
                </a:extLst>
              </a:tr>
              <a:tr h="593145">
                <a:tc>
                  <a:txBody>
                    <a:bodyPr/>
                    <a:lstStyle/>
                    <a:p>
                      <a:r>
                        <a:rPr lang="en-IN" sz="1100" b="1"/>
                        <a:t>Haptic Feedback Module</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Provides vibration alerts for security warnings or reminders.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5355912"/>
                  </a:ext>
                </a:extLst>
              </a:tr>
              <a:tr h="593145">
                <a:tc>
                  <a:txBody>
                    <a:bodyPr/>
                    <a:lstStyle/>
                    <a:p>
                      <a:r>
                        <a:rPr lang="en-IN" sz="1100" b="1"/>
                        <a:t>Buzzer/LED Indicator</a:t>
                      </a:r>
                      <a:endParaRPr lang="en-IN" sz="110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Provides sound or visual alerts for security notifications.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570475"/>
                  </a:ext>
                </a:extLst>
              </a:tr>
              <a:tr h="593145">
                <a:tc>
                  <a:txBody>
                    <a:bodyPr/>
                    <a:lstStyle/>
                    <a:p>
                      <a:r>
                        <a:rPr lang="en-IN" sz="1100" b="1" dirty="0"/>
                        <a:t>Rechargeable Battery Pack</a:t>
                      </a:r>
                      <a:endParaRPr lang="en-IN" sz="1100" dirty="0"/>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Powers the ESP32-S3 and connected components.</a:t>
                      </a:r>
                    </a:p>
                  </a:txBody>
                  <a:tcPr marL="56551" marR="56551" marT="28276" marB="28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861593"/>
                  </a:ext>
                </a:extLst>
              </a:tr>
            </a:tbl>
          </a:graphicData>
        </a:graphic>
      </p:graphicFrame>
      <p:pic>
        <p:nvPicPr>
          <p:cNvPr id="2051" name="Picture 3" descr="GitHub - agucova/awesome-esp: 📶 A curated list of awesome ...">
            <a:extLst>
              <a:ext uri="{FF2B5EF4-FFF2-40B4-BE49-F238E27FC236}">
                <a16:creationId xmlns:a16="http://schemas.microsoft.com/office/drawing/2014/main" id="{4FABF5EB-D161-4158-27C3-DD6E37732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1140" y="912964"/>
            <a:ext cx="1278146" cy="127814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08C097B-29A5-71BC-4320-409A8CBC14B0}"/>
              </a:ext>
            </a:extLst>
          </p:cNvPr>
          <p:cNvPicPr>
            <a:picLocks noChangeAspect="1"/>
          </p:cNvPicPr>
          <p:nvPr/>
        </p:nvPicPr>
        <p:blipFill>
          <a:blip r:embed="rId5"/>
          <a:stretch>
            <a:fillRect/>
          </a:stretch>
        </p:blipFill>
        <p:spPr>
          <a:xfrm>
            <a:off x="10490440" y="963856"/>
            <a:ext cx="1120056" cy="1120056"/>
          </a:xfrm>
          <a:prstGeom prst="rect">
            <a:avLst/>
          </a:prstGeom>
        </p:spPr>
      </p:pic>
      <p:pic>
        <p:nvPicPr>
          <p:cNvPr id="2055" name="Picture 7" descr="Premium Vector | Pressure Sensor icon vector image Can be used for Sensors">
            <a:extLst>
              <a:ext uri="{FF2B5EF4-FFF2-40B4-BE49-F238E27FC236}">
                <a16:creationId xmlns:a16="http://schemas.microsoft.com/office/drawing/2014/main" id="{9E1C8D38-7B34-8EC6-5E1D-1A956CACCC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1140" y="2789927"/>
            <a:ext cx="1278146" cy="127814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1BD9B721-2F95-1AD7-31A8-99E5AD78A344}"/>
              </a:ext>
            </a:extLst>
          </p:cNvPr>
          <p:cNvPicPr>
            <a:picLocks noChangeAspect="1"/>
          </p:cNvPicPr>
          <p:nvPr/>
        </p:nvPicPr>
        <p:blipFill>
          <a:blip r:embed="rId7"/>
          <a:stretch>
            <a:fillRect/>
          </a:stretch>
        </p:blipFill>
        <p:spPr>
          <a:xfrm>
            <a:off x="10470399" y="2789927"/>
            <a:ext cx="1278146" cy="1278146"/>
          </a:xfrm>
          <a:prstGeom prst="rect">
            <a:avLst/>
          </a:prstGeom>
        </p:spPr>
      </p:pic>
      <p:pic>
        <p:nvPicPr>
          <p:cNvPr id="20" name="Picture 19">
            <a:extLst>
              <a:ext uri="{FF2B5EF4-FFF2-40B4-BE49-F238E27FC236}">
                <a16:creationId xmlns:a16="http://schemas.microsoft.com/office/drawing/2014/main" id="{B5699784-5F59-B2BD-72EF-C7AC74C38EB6}"/>
              </a:ext>
            </a:extLst>
          </p:cNvPr>
          <p:cNvPicPr>
            <a:picLocks noChangeAspect="1"/>
          </p:cNvPicPr>
          <p:nvPr/>
        </p:nvPicPr>
        <p:blipFill>
          <a:blip r:embed="rId8"/>
          <a:stretch>
            <a:fillRect/>
          </a:stretch>
        </p:blipFill>
        <p:spPr>
          <a:xfrm>
            <a:off x="8471140" y="4554947"/>
            <a:ext cx="1278146" cy="1278146"/>
          </a:xfrm>
          <a:prstGeom prst="rect">
            <a:avLst/>
          </a:prstGeom>
        </p:spPr>
      </p:pic>
      <p:pic>
        <p:nvPicPr>
          <p:cNvPr id="24" name="Picture 23">
            <a:extLst>
              <a:ext uri="{FF2B5EF4-FFF2-40B4-BE49-F238E27FC236}">
                <a16:creationId xmlns:a16="http://schemas.microsoft.com/office/drawing/2014/main" id="{B326BEA6-D456-3698-2A97-434C989F10F6}"/>
              </a:ext>
            </a:extLst>
          </p:cNvPr>
          <p:cNvPicPr>
            <a:picLocks noChangeAspect="1"/>
          </p:cNvPicPr>
          <p:nvPr/>
        </p:nvPicPr>
        <p:blipFill>
          <a:blip r:embed="rId9"/>
          <a:stretch>
            <a:fillRect/>
          </a:stretch>
        </p:blipFill>
        <p:spPr>
          <a:xfrm>
            <a:off x="10490440" y="4470119"/>
            <a:ext cx="1278146" cy="1278146"/>
          </a:xfrm>
          <a:prstGeom prst="rect">
            <a:avLst/>
          </a:prstGeom>
        </p:spPr>
      </p:pic>
    </p:spTree>
    <p:extLst>
      <p:ext uri="{BB962C8B-B14F-4D97-AF65-F5344CB8AC3E}">
        <p14:creationId xmlns:p14="http://schemas.microsoft.com/office/powerpoint/2010/main" val="3124904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427</TotalTime>
  <Words>1264</Words>
  <Application>Microsoft Office PowerPoint</Application>
  <PresentationFormat>Widescreen</PresentationFormat>
  <Paragraphs>150</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 Next LT Pro</vt:lpstr>
      <vt:lpstr>Calibri</vt:lpstr>
      <vt:lpstr>Tahoma</vt:lpstr>
      <vt:lpstr>Custom</vt:lpstr>
      <vt:lpstr>SMART BACKPACK FOR CONTEXTUAL REMINDERS AND CONTENT MONITORING</vt:lpstr>
      <vt:lpstr>Agenda</vt:lpstr>
      <vt:lpstr>Objective</vt:lpstr>
      <vt:lpstr>EXISTING SYSTEM</vt:lpstr>
      <vt:lpstr>COMPARSION TABLE</vt:lpstr>
      <vt:lpstr>Proposed System</vt:lpstr>
      <vt:lpstr>KEY FEATURES</vt:lpstr>
      <vt:lpstr>KEY FEATURES</vt:lpstr>
      <vt:lpstr>HARDWARE Components</vt:lpstr>
      <vt:lpstr>SOFTWARE Components</vt:lpstr>
      <vt:lpstr>DESIGN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DONE BY MANOHARAN K (230701177) MONIC AUDITYA a (230701194) MONISH DY (230701195)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BACKPACK</dc:title>
  <dc:creator>Manoharan K</dc:creator>
  <cp:lastModifiedBy>Manoharan K</cp:lastModifiedBy>
  <cp:revision>8</cp:revision>
  <dcterms:created xsi:type="dcterms:W3CDTF">2025-03-21T14:26:40Z</dcterms:created>
  <dcterms:modified xsi:type="dcterms:W3CDTF">2025-05-05T13:04:01Z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