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98DBE-EA00-42EB-97EC-1A17E3C228BF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BB6A7-C47E-4EBB-9795-CFA7A7C1F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62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BB6A7-C47E-4EBB-9795-CFA7A7C1F9E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743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FBF9D-7C82-3A97-35A3-B15B2FA1C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5A8A9-B7AF-FA8E-FBE8-0B3A29078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01FB8-9305-86EF-9C54-5AE8665FC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8CF6-0C30-4649-9429-25FC42EC1580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C62FA-856A-0F9A-F90E-BC9B6720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64BFF-F20A-5220-BB88-F6337B5B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B5B2-DEEA-45B4-BCA8-C7EC2222A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5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7B97B-B5B4-06A6-0C32-D808BCAF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CB9BE-F705-A461-B6AA-EAC03ED75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456CD-5C75-DC63-EC1C-6762EC34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8CF6-0C30-4649-9429-25FC42EC1580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5DAA2-B2EF-77C0-2F09-6328FF05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CDEF0-411B-BB09-2428-6F3E5D53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B5B2-DEEA-45B4-BCA8-C7EC2222A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64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09CD66-75F8-E3B0-22B3-B03A49712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B0E93-EB50-ECDD-78AA-29CE677AB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480C3-7830-AE37-FF26-CB854C30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8CF6-0C30-4649-9429-25FC42EC1580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4BF8D-5168-4565-BFF7-A93E710C9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0AF6A-511F-4B1B-EB28-BBCB6807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B5B2-DEEA-45B4-BCA8-C7EC2222A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633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EA5AC-2F44-25E9-2D87-6771994F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75B9D-670D-442A-FDE3-4A0CF0695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97FC1-4860-C625-7AB6-3FFD0BA8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8CF6-0C30-4649-9429-25FC42EC1580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707B1-F79A-21CC-4437-431D1B14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1E98B-9B4C-C8C9-583D-CB44931B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B5B2-DEEA-45B4-BCA8-C7EC2222A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23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48F9-1775-D207-967A-1CFDF9271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664E7-8D6F-1B1B-5D58-A1C7C17EA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E7E8A-D7E3-EE10-B7B8-B7A88A9C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8CF6-0C30-4649-9429-25FC42EC1580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03102-88B9-618D-4D93-479C4A28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6A2ED-414F-CC51-ACE3-AFCAE164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B5B2-DEEA-45B4-BCA8-C7EC2222A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65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61A64-1B50-6CD5-9602-FC95854C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3142A-BEB6-A66C-49BC-A30C24981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F4BE9-B1FD-BCD0-E688-E81E727DA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60DBA-7CDE-B79D-9412-05AD6C395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8CF6-0C30-4649-9429-25FC42EC1580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CED8B-811A-E2DD-B842-5BCC2DB6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DD1C7-82DF-B68D-DC77-EFB3F8F7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B5B2-DEEA-45B4-BCA8-C7EC2222A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08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70B7A-F57F-FE28-E811-ADB69613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05767-EAB3-25C6-818F-CB1B9E767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A646E-6868-2613-99E8-ED1A08C66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4D855-A91F-0864-0877-223213B5F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4E259-1D8F-80E9-E5A1-E7F8CE9E9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E8FB5C-DA4D-EE5F-AE76-875B77D6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8CF6-0C30-4649-9429-25FC42EC1580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F0A09A-0078-C671-A5BD-A0B8BE67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35CA4C-6D7E-D7AD-CEFF-8C828A8C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B5B2-DEEA-45B4-BCA8-C7EC2222A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70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854A-E2D8-2995-85C3-D2D750EC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2D3FC6-7B04-4AC5-49A4-2EAF002E6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8CF6-0C30-4649-9429-25FC42EC1580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1A487-CCA3-046F-0FD4-BD792289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FC247-D6EA-B11F-8DD2-2C0CE952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B5B2-DEEA-45B4-BCA8-C7EC2222A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27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92D11-1D3C-E11B-1A73-B8BB57ED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8CF6-0C30-4649-9429-25FC42EC1580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6EA6FC-07AD-D09F-968C-92775863A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B6268-FA54-C5B0-038B-9683C8C3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B5B2-DEEA-45B4-BCA8-C7EC2222A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87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A8C5-76EF-9732-C944-327AD0B0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B6C14-A0E2-FDED-579E-BF59210E7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7CE91-6937-0CDD-87DB-18ECD6F2F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0F22B-DBA0-C50D-AC45-530E714E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8CF6-0C30-4649-9429-25FC42EC1580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1C41A-7109-1657-8B42-3C449CCA8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8906D-5236-694D-601B-AAE6DFF7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B5B2-DEEA-45B4-BCA8-C7EC2222A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35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BE780-5A44-61E3-500F-AE166319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0646B1-CE35-AEDF-43CD-865B84AF3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0C07E-E820-6970-B334-D381B3A06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33A3B-25D2-A569-42E3-943D3D05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8CF6-0C30-4649-9429-25FC42EC1580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01A07-77D6-FFC2-6E60-1EEF54B3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3FE47-CA89-E15B-C13C-E5137F02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B5B2-DEEA-45B4-BCA8-C7EC2222A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40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B25EB8-A9B9-A21C-48DC-C76D97369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33E52-E549-C6D6-A3B7-48A1CEA94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DACD3-6E42-493F-FB39-98275F426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18CF6-0C30-4649-9429-25FC42EC1580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9B756-3AA8-8C3A-8883-7529AE6C2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7E228-8B96-8D33-9CAB-1EB6B4C66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EB5B2-DEEA-45B4-BCA8-C7EC2222A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3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e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0D1E-CC24-DCAC-0829-8EF017371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715767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/>
              <a:t>Real-Time </a:t>
            </a:r>
            <a:r>
              <a:rPr lang="en-US" sz="4800" b="1" dirty="0" err="1"/>
              <a:t>Deepfake</a:t>
            </a:r>
            <a:r>
              <a:rPr lang="en-US" sz="4800" b="1" dirty="0"/>
              <a:t> Image Detection Using </a:t>
            </a:r>
            <a:r>
              <a:rPr lang="en-US" sz="4800" b="1" dirty="0" err="1"/>
              <a:t>Pretrained</a:t>
            </a:r>
            <a:r>
              <a:rPr lang="en-US" sz="4800" b="1" dirty="0"/>
              <a:t> </a:t>
            </a:r>
            <a:r>
              <a:rPr lang="en-US" sz="4800" b="1" dirty="0" err="1"/>
              <a:t>Xception</a:t>
            </a:r>
            <a:r>
              <a:rPr lang="en-US" sz="4800" b="1" dirty="0"/>
              <a:t> CNN </a:t>
            </a:r>
            <a:endParaRPr lang="en-IN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D7331-46B9-9478-9650-095647059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224" y="2174453"/>
            <a:ext cx="11327363" cy="4021074"/>
          </a:xfrm>
        </p:spPr>
        <p:txBody>
          <a:bodyPr>
            <a:normAutofit/>
          </a:bodyPr>
          <a:lstStyle/>
          <a:p>
            <a:r>
              <a:rPr lang="en-IN" sz="3600" dirty="0"/>
              <a:t>Team </a:t>
            </a:r>
            <a:r>
              <a:rPr lang="en-IN" sz="3600" dirty="0" smtClean="0"/>
              <a:t>Members</a:t>
            </a:r>
            <a:endParaRPr lang="en-IN" sz="3600" b="1" dirty="0"/>
          </a:p>
          <a:p>
            <a:pPr marL="457200" indent="-457200">
              <a:buAutoNum type="arabicPeriod"/>
            </a:pPr>
            <a:r>
              <a:rPr lang="en-GB" sz="3600" b="1" dirty="0" smtClean="0"/>
              <a:t>MUHAMMAD </a:t>
            </a:r>
            <a:r>
              <a:rPr lang="en-GB" sz="3600" b="1" dirty="0"/>
              <a:t>ASIF P A (230701199) </a:t>
            </a:r>
          </a:p>
          <a:p>
            <a:pPr marL="457200" indent="-457200">
              <a:buAutoNum type="arabicPeriod"/>
            </a:pPr>
            <a:r>
              <a:rPr lang="en-GB" sz="3600" b="1" dirty="0" smtClean="0"/>
              <a:t>RAKESH </a:t>
            </a:r>
            <a:r>
              <a:rPr lang="en-GB" sz="3600" b="1" dirty="0"/>
              <a:t>R (230701257)</a:t>
            </a:r>
            <a:endParaRPr lang="en-IN" sz="3600" b="1" dirty="0"/>
          </a:p>
          <a:p>
            <a:endParaRPr lang="en-GB" sz="3600" b="1" dirty="0" smtClean="0"/>
          </a:p>
          <a:p>
            <a:r>
              <a:rPr lang="en-GB" sz="3600" dirty="0" smtClean="0"/>
              <a:t>Mentor</a:t>
            </a:r>
            <a:endParaRPr lang="en-IN" sz="3600" dirty="0"/>
          </a:p>
          <a:p>
            <a:r>
              <a:rPr lang="en-US" sz="3600" b="1" dirty="0"/>
              <a:t>R </a:t>
            </a:r>
            <a:r>
              <a:rPr lang="en-US" sz="3600" b="1" dirty="0" err="1"/>
              <a:t>Bhuvaneswari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4171028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6B3EF-7381-2A69-0CBE-8FA77F751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3228-D174-0ECE-E219-837F0998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25"/>
            <a:ext cx="11017898" cy="853015"/>
          </a:xfrm>
        </p:spPr>
        <p:txBody>
          <a:bodyPr>
            <a:normAutofit/>
          </a:bodyPr>
          <a:lstStyle/>
          <a:p>
            <a:r>
              <a:rPr lang="en-US" sz="3600" b="1" dirty="0"/>
              <a:t>Proposed Method (Implementation / Prototype Developed) </a:t>
            </a:r>
            <a:endParaRPr lang="en-IN" sz="3600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5090" y="1197027"/>
            <a:ext cx="11021008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Image upload, status display, report button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Loads image → Resizes → 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Normalizesa</a:t>
            </a:r>
            <a:endParaRPr kumimoji="0" lang="en-US" alt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Passes through 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pretrained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Xception</a:t>
            </a:r>
            <a:endParaRPr kumimoji="0" lang="en-US" alt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Predicts (Real or Fake) → Sends response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JSON returned → Color-coded UI display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Cybercrime Button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Redirects to reporting portal</a:t>
            </a:r>
          </a:p>
        </p:txBody>
      </p:sp>
      <p:pic>
        <p:nvPicPr>
          <p:cNvPr id="5123" name="Picture 3" descr="How to Become a Frontend Developer: Skills and Dutie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434" y="1299660"/>
            <a:ext cx="2522310" cy="126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109" y="2803388"/>
            <a:ext cx="1374592" cy="13719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1830" y="3541421"/>
            <a:ext cx="1972972" cy="19729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7752" y="5514393"/>
            <a:ext cx="1224078" cy="12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01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F8896-3B0B-D69A-BE48-AC326F1CE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411A9-2F82-8B9D-97BD-629675F4F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861" y="114502"/>
            <a:ext cx="6355702" cy="818560"/>
          </a:xfrm>
        </p:spPr>
        <p:txBody>
          <a:bodyPr/>
          <a:lstStyle/>
          <a:p>
            <a:r>
              <a:rPr lang="en-US" b="1" dirty="0"/>
              <a:t>Target Audience Benefitted</a:t>
            </a:r>
            <a:endParaRPr lang="en-IN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5274" y="1307764"/>
            <a:ext cx="11784563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social media users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and media verification teams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Law enforcement / Cybercrime investigators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600" dirty="0"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Educational institutions (AI safety awareness)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600" dirty="0"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organizations ensuring digital trust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686" y="1046583"/>
            <a:ext cx="1352938" cy="13529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783" y="2657687"/>
            <a:ext cx="1296955" cy="1296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489" y="4467826"/>
            <a:ext cx="1382468" cy="13824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2530" y="5159060"/>
            <a:ext cx="1390262" cy="13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24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2A1F0-436F-5909-6F9E-FB446DE8A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B6D3-0D88-9DF3-442F-AA815505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922" y="128218"/>
            <a:ext cx="3145972" cy="1057509"/>
          </a:xfrm>
        </p:spPr>
        <p:txBody>
          <a:bodyPr/>
          <a:lstStyle/>
          <a:p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00877" y="1175095"/>
            <a:ext cx="10801350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system achieves </a:t>
            </a:r>
            <a:r>
              <a:rPr kumimoji="0" lang="en-US" alt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99% </a:t>
            </a:r>
            <a:r>
              <a:rPr kumimoji="0" lang="en-US" altLang="en-US" sz="2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deepfake</a:t>
            </a:r>
            <a:r>
              <a:rPr kumimoji="0" lang="en-US" alt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600" b="1" dirty="0">
                <a:latin typeface="Arial" panose="020B0604020202020204" pitchFamily="34" charset="0"/>
              </a:rPr>
              <a:t> </a:t>
            </a:r>
            <a:r>
              <a:rPr kumimoji="0" lang="en-US" alt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detection accuracy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Xception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CNN.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fast, secure, and user-friendly web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600" dirty="0"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plans: improve on underrepresented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faces, better dataset, adversarial attack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resistance, and integrate with platforms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like Facebook or Twitter.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step toward AI-powered digital trust and content verification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466" y="101335"/>
            <a:ext cx="1017037" cy="10170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085" y="1214496"/>
            <a:ext cx="856860" cy="856860"/>
          </a:xfrm>
          <a:prstGeom prst="rect">
            <a:avLst/>
          </a:prstGeom>
        </p:spPr>
      </p:pic>
      <p:pic>
        <p:nvPicPr>
          <p:cNvPr id="7" name="Picture 3" descr="How to Become a Frontend Developer: Skills and Dutie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402" y="2270043"/>
            <a:ext cx="2522310" cy="126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Looking into the future hi-res stock photography and images - Alamy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155" y="3711615"/>
            <a:ext cx="2186787" cy="199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67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8CDD-8BC7-AA81-97FC-255C06B7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5212" y="-37322"/>
            <a:ext cx="3043335" cy="1325563"/>
          </a:xfrm>
        </p:spPr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EB42E-B0EA-8010-EB7B-6187E380E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672"/>
            <a:ext cx="12192000" cy="573832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dirty="0" err="1"/>
              <a:t>Deepfakes</a:t>
            </a:r>
            <a:r>
              <a:rPr lang="en-GB" dirty="0"/>
              <a:t> are AI-generated fake images or videos that are </a:t>
            </a:r>
            <a:endParaRPr lang="en-GB" dirty="0" smtClean="0"/>
          </a:p>
          <a:p>
            <a:pPr marL="0" indent="0" algn="just">
              <a:buNone/>
            </a:pPr>
            <a:r>
              <a:rPr lang="en-GB" dirty="0"/>
              <a:t> </a:t>
            </a:r>
            <a:r>
              <a:rPr lang="en-GB" dirty="0" smtClean="0"/>
              <a:t>  hard </a:t>
            </a:r>
            <a:r>
              <a:rPr lang="en-GB" dirty="0"/>
              <a:t>to detect</a:t>
            </a:r>
            <a:r>
              <a:rPr lang="en-GB" dirty="0" smtClean="0"/>
              <a:t>.</a:t>
            </a:r>
          </a:p>
          <a:p>
            <a:pPr marL="0" indent="0" algn="just">
              <a:buNone/>
            </a:pPr>
            <a:endParaRPr lang="en-GB" dirty="0"/>
          </a:p>
          <a:p>
            <a:pPr algn="r"/>
            <a:r>
              <a:rPr lang="en-GB" dirty="0"/>
              <a:t>These can spread fake news, cause identity theft, and </a:t>
            </a:r>
            <a:r>
              <a:rPr lang="en-GB" dirty="0" smtClean="0"/>
              <a:t>disrupt </a:t>
            </a:r>
          </a:p>
          <a:p>
            <a:pPr marL="0" indent="0" algn="r">
              <a:buNone/>
            </a:pPr>
            <a:r>
              <a:rPr lang="en-GB" dirty="0" smtClean="0"/>
              <a:t>public </a:t>
            </a:r>
            <a:r>
              <a:rPr lang="en-GB" dirty="0"/>
              <a:t>trust</a:t>
            </a:r>
            <a:r>
              <a:rPr lang="en-GB" dirty="0" smtClean="0"/>
              <a:t>.</a:t>
            </a:r>
          </a:p>
          <a:p>
            <a:pPr marL="0" indent="0" algn="just">
              <a:buNone/>
            </a:pPr>
            <a:endParaRPr lang="en-GB" dirty="0"/>
          </a:p>
          <a:p>
            <a:pPr algn="just"/>
            <a:r>
              <a:rPr lang="en-GB" dirty="0"/>
              <a:t>Our system aims to catch fake images using a </a:t>
            </a:r>
            <a:endParaRPr lang="en-GB" dirty="0" smtClean="0"/>
          </a:p>
          <a:p>
            <a:pPr marL="0" indent="0" algn="just">
              <a:buNone/>
            </a:pPr>
            <a:r>
              <a:rPr lang="en-GB" dirty="0"/>
              <a:t> </a:t>
            </a:r>
            <a:r>
              <a:rPr lang="en-GB" dirty="0" smtClean="0"/>
              <a:t>  </a:t>
            </a:r>
            <a:r>
              <a:rPr lang="en-GB" dirty="0" err="1" smtClean="0"/>
              <a:t>pretrained</a:t>
            </a:r>
            <a:r>
              <a:rPr lang="en-GB" dirty="0" smtClean="0"/>
              <a:t> </a:t>
            </a:r>
            <a:r>
              <a:rPr lang="en-GB" dirty="0"/>
              <a:t>deep learning model — </a:t>
            </a:r>
            <a:r>
              <a:rPr lang="en-GB" b="1" dirty="0" err="1"/>
              <a:t>Xception</a:t>
            </a:r>
            <a:r>
              <a:rPr lang="en-GB" b="1" dirty="0"/>
              <a:t> CNN</a:t>
            </a:r>
            <a:r>
              <a:rPr lang="en-GB" dirty="0" smtClean="0"/>
              <a:t>.</a:t>
            </a:r>
          </a:p>
          <a:p>
            <a:pPr marL="0" indent="0" algn="just">
              <a:buNone/>
            </a:pPr>
            <a:endParaRPr lang="en-GB" dirty="0"/>
          </a:p>
          <a:p>
            <a:pPr algn="r"/>
            <a:r>
              <a:rPr lang="en-GB" dirty="0"/>
              <a:t>It is fast, accurate, and easy to use through a web-based platform</a:t>
            </a:r>
            <a:r>
              <a:rPr lang="en-GB" dirty="0" smtClean="0"/>
              <a:t>.</a:t>
            </a:r>
          </a:p>
          <a:p>
            <a:pPr marL="0" indent="0" algn="just">
              <a:buNone/>
            </a:pPr>
            <a:endParaRPr lang="en-GB" dirty="0" smtClean="0"/>
          </a:p>
          <a:p>
            <a:pPr algn="just"/>
            <a:r>
              <a:rPr lang="en-GB" dirty="0" smtClean="0"/>
              <a:t>Allows to register complaint the cybercrime portal of </a:t>
            </a:r>
            <a:r>
              <a:rPr lang="en-GB" dirty="0"/>
              <a:t>I</a:t>
            </a:r>
            <a:r>
              <a:rPr lang="en-GB" dirty="0" smtClean="0"/>
              <a:t>ndia</a:t>
            </a:r>
            <a:endParaRPr lang="en-GB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71" y="289249"/>
            <a:ext cx="755779" cy="634482"/>
          </a:xfrm>
          <a:prstGeom prst="rect">
            <a:avLst/>
          </a:prstGeom>
        </p:spPr>
      </p:pic>
      <p:pic>
        <p:nvPicPr>
          <p:cNvPr id="8194" name="Picture 2" descr="What is Artificial Intelligence (AI) and Why People Should Learn About it -  UCF Business Incubation Program - University of Central Florida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713" y="1119673"/>
            <a:ext cx="1805474" cy="120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ed Alert Light - A PNG Clipart with Transparent Background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57" y="2058016"/>
            <a:ext cx="1488830" cy="150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ow To Build a Deep Learning Model to Predict Employee Retention Using  Keras and TensorFlow | DigitalOce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758" y="3638936"/>
            <a:ext cx="2220692" cy="111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Types of Web Applications: Unheard Benefits and Use Cases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79" y="4861734"/>
            <a:ext cx="1625108" cy="90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What is &quot;Cybercrime&quot;? - Reeds Solicitors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090" y="5765700"/>
            <a:ext cx="2268719" cy="83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131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EF489-3BC8-B0D8-D3FD-18EDABE7D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8B05-0CDD-711D-75F4-9492460E5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330" y="102020"/>
            <a:ext cx="10515600" cy="1325563"/>
          </a:xfrm>
        </p:spPr>
        <p:txBody>
          <a:bodyPr/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A450B-FBDA-4F81-9350-72340D857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273" y="1324946"/>
            <a:ext cx="11986727" cy="5533053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Deepfakes</a:t>
            </a:r>
            <a:r>
              <a:rPr lang="en-GB" dirty="0"/>
              <a:t> are rising rapidly due to easy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access </a:t>
            </a:r>
            <a:r>
              <a:rPr lang="en-GB" dirty="0"/>
              <a:t>to generative tools like GANs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There’s a lack of accessible, real-time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detection </a:t>
            </a:r>
            <a:r>
              <a:rPr lang="en-GB" dirty="0"/>
              <a:t>systems for images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Existing tools are often complex, slow,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or </a:t>
            </a:r>
            <a:r>
              <a:rPr lang="en-GB" dirty="0"/>
              <a:t>inaccurate on low-res images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There’s a need for a smart, fast, </a:t>
            </a:r>
            <a:r>
              <a:rPr lang="en-GB" dirty="0" smtClean="0"/>
              <a:t>user-friendly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</a:t>
            </a:r>
            <a:r>
              <a:rPr lang="en-GB" dirty="0"/>
              <a:t>tool for early detection.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218" name="Picture 2" descr="A Comprehensive Guide to Market Research and Problem Solving - The Indian  Wi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179" y="302320"/>
            <a:ext cx="1426238" cy="79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Deepfake technology was always dangerous — then AI came along - CNBC TV18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60257" y="1651516"/>
            <a:ext cx="2749421" cy="206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Deepfake shows its positive f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388" y="4311357"/>
            <a:ext cx="3150579" cy="177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D9F3B-68CC-46F4-1279-D840D6F6C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E094B-0E16-91DF-9D60-7AD7227B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57" y="111352"/>
            <a:ext cx="10515600" cy="793717"/>
          </a:xfrm>
        </p:spPr>
        <p:txBody>
          <a:bodyPr/>
          <a:lstStyle/>
          <a:p>
            <a:r>
              <a:rPr lang="en-US" b="1" dirty="0"/>
              <a:t>STANFORD DESIGN THINKING MODEL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21330-6E0D-FDCA-67E4-70383CB73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" y="1063690"/>
            <a:ext cx="12126686" cy="5794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/>
              <a:t>Empathize</a:t>
            </a:r>
            <a:r>
              <a:rPr lang="en-GB" dirty="0"/>
              <a:t>: Identified risks of </a:t>
            </a:r>
            <a:r>
              <a:rPr lang="en-GB" dirty="0" err="1"/>
              <a:t>deepfakes</a:t>
            </a:r>
            <a:r>
              <a:rPr lang="en-GB" dirty="0"/>
              <a:t> on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media</a:t>
            </a:r>
            <a:r>
              <a:rPr lang="en-GB" dirty="0"/>
              <a:t>, law, and </a:t>
            </a:r>
            <a:r>
              <a:rPr lang="en-GB" dirty="0" smtClean="0"/>
              <a:t>privacy</a:t>
            </a:r>
          </a:p>
          <a:p>
            <a:pPr marL="0" indent="0" algn="r">
              <a:buNone/>
            </a:pPr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Define</a:t>
            </a:r>
            <a:r>
              <a:rPr lang="en-GB" dirty="0"/>
              <a:t>: Need a detection system that's easy </a:t>
            </a:r>
            <a:endParaRPr lang="en-GB" dirty="0" smtClean="0"/>
          </a:p>
          <a:p>
            <a:pPr marL="0" indent="0" algn="r">
              <a:buNone/>
            </a:pPr>
            <a:r>
              <a:rPr lang="en-GB" dirty="0"/>
              <a:t> </a:t>
            </a:r>
            <a:r>
              <a:rPr lang="en-GB" dirty="0" smtClean="0"/>
              <a:t>  to </a:t>
            </a:r>
            <a:r>
              <a:rPr lang="en-GB" dirty="0"/>
              <a:t>use, accurate, and </a:t>
            </a:r>
            <a:r>
              <a:rPr lang="en-GB" dirty="0" smtClean="0"/>
              <a:t>secure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Ideate</a:t>
            </a:r>
            <a:r>
              <a:rPr lang="en-GB" dirty="0"/>
              <a:t>: Explored </a:t>
            </a:r>
            <a:r>
              <a:rPr lang="en-GB" dirty="0" err="1"/>
              <a:t>pretrained</a:t>
            </a:r>
            <a:r>
              <a:rPr lang="en-GB" dirty="0"/>
              <a:t> models like 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ResNet</a:t>
            </a:r>
            <a:r>
              <a:rPr lang="en-GB" dirty="0"/>
              <a:t>, VGG, </a:t>
            </a:r>
            <a:r>
              <a:rPr lang="en-GB" dirty="0" err="1"/>
              <a:t>EfficientNet</a:t>
            </a:r>
            <a:r>
              <a:rPr lang="en-GB" dirty="0"/>
              <a:t/>
            </a:r>
            <a:br>
              <a:rPr lang="en-GB" dirty="0"/>
            </a:br>
            <a:endParaRPr lang="en-GB" dirty="0" smtClean="0"/>
          </a:p>
          <a:p>
            <a:pPr marL="0" indent="0" algn="r">
              <a:buNone/>
            </a:pPr>
            <a:r>
              <a:rPr lang="en-GB" b="1" dirty="0" smtClean="0"/>
              <a:t>Prototype</a:t>
            </a:r>
            <a:r>
              <a:rPr lang="en-GB" dirty="0"/>
              <a:t>: Developed a React + Flask app </a:t>
            </a:r>
            <a:endParaRPr lang="en-GB" dirty="0" smtClean="0"/>
          </a:p>
          <a:p>
            <a:pPr marL="0" indent="0" algn="r">
              <a:buNone/>
            </a:pPr>
            <a:r>
              <a:rPr lang="en-GB" dirty="0"/>
              <a:t> </a:t>
            </a:r>
            <a:r>
              <a:rPr lang="en-GB" dirty="0" smtClean="0"/>
              <a:t>  integrated </a:t>
            </a:r>
            <a:r>
              <a:rPr lang="en-GB" dirty="0"/>
              <a:t>with </a:t>
            </a:r>
            <a:r>
              <a:rPr lang="en-GB" dirty="0" err="1"/>
              <a:t>Xception</a:t>
            </a:r>
            <a:r>
              <a:rPr lang="en-GB" dirty="0"/>
              <a:t> model</a:t>
            </a:r>
            <a:br>
              <a:rPr lang="en-GB" dirty="0"/>
            </a:b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Test</a:t>
            </a:r>
            <a:r>
              <a:rPr lang="en-GB" dirty="0"/>
              <a:t>: Achieved 98.2–99% accuracy on 200-image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dataset</a:t>
            </a:r>
            <a:r>
              <a:rPr lang="en-GB" dirty="0"/>
              <a:t>; real-time output</a:t>
            </a:r>
            <a:endParaRPr lang="en-IN" dirty="0"/>
          </a:p>
        </p:txBody>
      </p:sp>
      <p:pic>
        <p:nvPicPr>
          <p:cNvPr id="10242" name="Picture 2" descr="Emphasise Icon - Free Download Business Icons | IconSc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624" y="811764"/>
            <a:ext cx="1343802" cy="134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Define - Free art and design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061" y="1860389"/>
            <a:ext cx="1439960" cy="143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deate, idea, design, thinking, process icon - Download on Iconfind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77" y="2855978"/>
            <a:ext cx="1589249" cy="158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abIT Solutions - UX/UI Design &amp; Prototyp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454" y="4000761"/>
            <a:ext cx="2323723" cy="173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Test time concept Clipboard with dough form pencil and stopwatch Vector  Filling writing tests | Premium Vector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615" y="5509533"/>
            <a:ext cx="1283153" cy="128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40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3E1EB-5207-32A7-6153-F6B7C82A3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1EAC-5C03-9055-3191-7FA38C8B9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474" y="0"/>
            <a:ext cx="5609253" cy="829193"/>
          </a:xfrm>
        </p:spPr>
        <p:txBody>
          <a:bodyPr/>
          <a:lstStyle/>
          <a:p>
            <a:r>
              <a:rPr lang="en-US" b="1" dirty="0"/>
              <a:t>Features of the Project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4475" y="1012696"/>
            <a:ext cx="1171924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dirty="0">
                <a:latin typeface="Arial" panose="020B0604020202020204" pitchFamily="34" charset="0"/>
              </a:rPr>
              <a:t>Image upload and analysis in </a:t>
            </a:r>
            <a:r>
              <a:rPr lang="en-US" altLang="en-US" sz="2600" dirty="0" smtClean="0">
                <a:latin typeface="Arial" panose="020B0604020202020204" pitchFamily="34" charset="0"/>
              </a:rPr>
              <a:t>real-time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6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600" dirty="0">
              <a:latin typeface="Arial" panose="020B0604020202020204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 err="1">
                <a:latin typeface="Arial" panose="020B0604020202020204" pitchFamily="34" charset="0"/>
              </a:rPr>
              <a:t>Xception</a:t>
            </a:r>
            <a:r>
              <a:rPr lang="en-US" altLang="en-US" sz="2600" dirty="0">
                <a:latin typeface="Arial" panose="020B0604020202020204" pitchFamily="34" charset="0"/>
              </a:rPr>
              <a:t> CNN model detects fake vs real </a:t>
            </a:r>
            <a:r>
              <a:rPr lang="en-US" altLang="en-US" sz="2600" dirty="0" smtClean="0">
                <a:latin typeface="Arial" panose="020B0604020202020204" pitchFamily="34" charset="0"/>
              </a:rPr>
              <a:t>images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6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atin typeface="Arial" panose="020B0604020202020204" pitchFamily="34" charset="0"/>
              </a:rPr>
              <a:t>Firebase secure login for </a:t>
            </a:r>
            <a:r>
              <a:rPr lang="en-US" altLang="en-US" sz="2600" dirty="0" smtClean="0">
                <a:latin typeface="Arial" panose="020B0604020202020204" pitchFamily="34" charset="0"/>
              </a:rPr>
              <a:t>users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6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6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atin typeface="Arial" panose="020B0604020202020204" pitchFamily="34" charset="0"/>
              </a:rPr>
              <a:t>Cybercrime report button for suspicious </a:t>
            </a:r>
            <a:r>
              <a:rPr lang="en-US" altLang="en-US" sz="2600" dirty="0" smtClean="0">
                <a:latin typeface="Arial" panose="020B0604020202020204" pitchFamily="34" charset="0"/>
              </a:rPr>
              <a:t>images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600" dirty="0">
              <a:latin typeface="Arial" panose="020B0604020202020204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atin typeface="Arial" panose="020B0604020202020204" pitchFamily="34" charset="0"/>
              </a:rPr>
              <a:t>Intuitive UI with color-coded result </a:t>
            </a:r>
            <a:endParaRPr lang="en-US" altLang="en-US" sz="2600" dirty="0" smtClean="0">
              <a:latin typeface="Arial" panose="020B0604020202020204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dirty="0">
                <a:latin typeface="Arial" panose="020B0604020202020204" pitchFamily="34" charset="0"/>
              </a:rPr>
              <a:t> </a:t>
            </a:r>
            <a:r>
              <a:rPr lang="en-US" altLang="en-US" sz="2600" dirty="0" smtClean="0">
                <a:latin typeface="Arial" panose="020B0604020202020204" pitchFamily="34" charset="0"/>
              </a:rPr>
              <a:t>display </a:t>
            </a:r>
            <a:r>
              <a:rPr lang="en-US" altLang="en-US" sz="2600" dirty="0">
                <a:latin typeface="Arial" panose="020B0604020202020204" pitchFamily="34" charset="0"/>
              </a:rPr>
              <a:t>(green = real, red = fake)</a:t>
            </a:r>
          </a:p>
        </p:txBody>
      </p:sp>
      <p:pic>
        <p:nvPicPr>
          <p:cNvPr id="1027" name="Picture 3" descr="illustration of upload 35868900 Vector Art at Vecteezy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099" y="751439"/>
            <a:ext cx="1355982" cy="135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750+ Thousand Computer Machine Royalty-Free Images, Stock Photos &amp; Pictures  | Shutterstock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871" y="1819469"/>
            <a:ext cx="1569944" cy="104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Firebase Brand Guideline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574" y="2746893"/>
            <a:ext cx="1280627" cy="128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9" descr="Banks face cyber security overhaul as $1bn heist marks 'new era' - Risk.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7" name="Picture 13" descr="REIQ | Cyber crime in the real estate industry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775" y="3819303"/>
            <a:ext cx="2335052" cy="95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olorful Ui Design Vectors - Download Free High-Quality Vectors from  Freepik | Freepi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843" y="5131836"/>
            <a:ext cx="2073831" cy="138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656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D012E-3919-47F3-5534-8BBF9ECC1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18DF-BD0D-0350-58DE-F1284B97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796" y="75876"/>
            <a:ext cx="5581261" cy="1034467"/>
          </a:xfrm>
        </p:spPr>
        <p:txBody>
          <a:bodyPr/>
          <a:lstStyle/>
          <a:p>
            <a:r>
              <a:rPr lang="en-US" b="1" dirty="0"/>
              <a:t>Pain points Identified</a:t>
            </a:r>
            <a:endParaRPr lang="en-IN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28868" y="1770077"/>
            <a:ext cx="11282265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Fake images causing legal and social harm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diversity in datasets affects accuracy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Difficulty in detecting low-resolution 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600" dirty="0">
                <a:latin typeface="Arial" panose="020B0604020202020204" pitchFamily="34" charset="0"/>
              </a:rPr>
              <a:t> </a:t>
            </a:r>
            <a:r>
              <a:rPr lang="en-US" altLang="en-US" sz="2600" dirty="0" smtClean="0">
                <a:latin typeface="Arial" panose="020B060402020202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compressed 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deepfakes</a:t>
            </a:r>
            <a:endParaRPr kumimoji="0" lang="en-US" alt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tools not user-friendly or real-time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690" y="1550436"/>
            <a:ext cx="1267408" cy="12674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796" y="2716763"/>
            <a:ext cx="1379376" cy="13793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080" y="3583325"/>
            <a:ext cx="1775149" cy="1775149"/>
          </a:xfrm>
          <a:prstGeom prst="rect">
            <a:avLst/>
          </a:prstGeom>
        </p:spPr>
      </p:pic>
      <p:pic>
        <p:nvPicPr>
          <p:cNvPr id="2053" name="Picture 5" descr="Garfield...not use friendl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853" y="5358474"/>
            <a:ext cx="1707695" cy="125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786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5D1DA-2204-2A42-3343-A982BCB11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B9F8-2FBF-4B4E-5C47-3D584136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198" y="-42614"/>
            <a:ext cx="4452257" cy="1325563"/>
          </a:xfrm>
        </p:spPr>
        <p:txBody>
          <a:bodyPr/>
          <a:lstStyle/>
          <a:p>
            <a:r>
              <a:rPr lang="en-US" b="1" dirty="0"/>
              <a:t>Technologies Used</a:t>
            </a:r>
            <a:endParaRPr lang="en-IN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70588" y="1186566"/>
            <a:ext cx="11812555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React.js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Flask / 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FastAPI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Node.js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Pretrained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Xception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CNN (from 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Kaggle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</a:t>
            </a:r>
            <a:r>
              <a:rPr kumimoji="0" lang="en-US" alt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Database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Firebase (Google Login)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Web-based platform with real-time 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768" y="1054478"/>
            <a:ext cx="892069" cy="8920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268" y="2194659"/>
            <a:ext cx="935393" cy="9353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7520" y="2194659"/>
            <a:ext cx="945869" cy="9458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5036" y="3425422"/>
            <a:ext cx="1056705" cy="1056705"/>
          </a:xfrm>
          <a:prstGeom prst="rect">
            <a:avLst/>
          </a:prstGeom>
        </p:spPr>
      </p:pic>
      <p:pic>
        <p:nvPicPr>
          <p:cNvPr id="3081" name="Picture 9" descr="Top 5 plus 1 Trends in Web Application Development for 2025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74" y="5451752"/>
            <a:ext cx="2239346" cy="111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Firebase Brand Guidelines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046" y="4593335"/>
            <a:ext cx="1184988" cy="11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399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F44266-917D-100D-61A9-3CC953EFA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706F-599F-176E-6039-9E32E9BE7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82" y="9331"/>
            <a:ext cx="9117563" cy="1325563"/>
          </a:xfrm>
        </p:spPr>
        <p:txBody>
          <a:bodyPr/>
          <a:lstStyle/>
          <a:p>
            <a:r>
              <a:rPr lang="en-US" b="1" dirty="0"/>
              <a:t>Comparative Analysis of Existing system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926874"/>
              </p:ext>
            </p:extLst>
          </p:nvPr>
        </p:nvGraphicFramePr>
        <p:xfrm>
          <a:off x="838200" y="1763483"/>
          <a:ext cx="10515600" cy="4170785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2063893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896831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909627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77782792"/>
                    </a:ext>
                  </a:extLst>
                </a:gridCol>
              </a:tblGrid>
              <a:tr h="834157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Strengths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Weaknesses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6824640"/>
                  </a:ext>
                </a:extLst>
              </a:tr>
              <a:tr h="834157">
                <a:tc>
                  <a:txBody>
                    <a:bodyPr/>
                    <a:lstStyle/>
                    <a:p>
                      <a:r>
                        <a:rPr lang="en-IN" dirty="0" err="1"/>
                        <a:t>ResNet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Fast training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Less accurate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904141"/>
                  </a:ext>
                </a:extLst>
              </a:tr>
              <a:tr h="834157">
                <a:tc>
                  <a:txBody>
                    <a:bodyPr/>
                    <a:lstStyle/>
                    <a:p>
                      <a:r>
                        <a:rPr lang="en-IN"/>
                        <a:t>MobileNet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91%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Lightweight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Less robust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915900"/>
                  </a:ext>
                </a:extLst>
              </a:tr>
              <a:tr h="834157">
                <a:tc>
                  <a:txBody>
                    <a:bodyPr/>
                    <a:lstStyle/>
                    <a:p>
                      <a:r>
                        <a:rPr lang="en-IN"/>
                        <a:t>Vision Trans.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97%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Strong 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Slower inference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936291"/>
                  </a:ext>
                </a:extLst>
              </a:tr>
              <a:tr h="834157">
                <a:tc>
                  <a:txBody>
                    <a:bodyPr/>
                    <a:lstStyle/>
                    <a:p>
                      <a:r>
                        <a:rPr lang="en-IN" b="1"/>
                        <a:t>Xception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99%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 accuracy &amp; speed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Slight drop on low-res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254304"/>
                  </a:ext>
                </a:extLst>
              </a:tr>
            </a:tbl>
          </a:graphicData>
        </a:graphic>
      </p:graphicFrame>
      <p:pic>
        <p:nvPicPr>
          <p:cNvPr id="4100" name="Picture 4" descr="Differentiate your business from your competitors | THP|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510" y="199397"/>
            <a:ext cx="2362135" cy="134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676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B7F74-27FF-B598-5EBD-0C35455D0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551C-224E-2E8F-C1F8-E22F6D18B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759"/>
            <a:ext cx="10515600" cy="781238"/>
          </a:xfrm>
        </p:spPr>
        <p:txBody>
          <a:bodyPr/>
          <a:lstStyle/>
          <a:p>
            <a:r>
              <a:rPr lang="en-US" b="1" dirty="0"/>
              <a:t>Proposed Method (Design Thinking Approach)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DA6ED-E372-3A2A-B6FF-90AFCF26F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9" y="1825625"/>
            <a:ext cx="11933853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Problem empathy via real-world cybercrime </a:t>
            </a:r>
            <a:r>
              <a:rPr lang="en-GB" dirty="0" smtClean="0"/>
              <a:t>concerns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Selected CNN-based solution for scalability &amp; </a:t>
            </a:r>
            <a:r>
              <a:rPr lang="en-GB" dirty="0" smtClean="0"/>
              <a:t>accuracy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Designed prototype with end-user ease in </a:t>
            </a:r>
            <a:r>
              <a:rPr lang="en-GB" dirty="0" smtClean="0"/>
              <a:t>mind</a:t>
            </a:r>
          </a:p>
          <a:p>
            <a:pPr marL="0" indent="0">
              <a:buNone/>
            </a:pPr>
            <a:endParaRPr lang="en-GB" dirty="0"/>
          </a:p>
          <a:p>
            <a:pPr algn="r"/>
            <a:r>
              <a:rPr lang="en-GB" dirty="0"/>
              <a:t>Iterated with 10 model comparisons to select </a:t>
            </a:r>
            <a:r>
              <a:rPr lang="en-GB" dirty="0" err="1" smtClean="0"/>
              <a:t>Xception</a:t>
            </a:r>
            <a:endParaRPr lang="en-GB" dirty="0" smtClean="0"/>
          </a:p>
          <a:p>
            <a:pPr marL="0" indent="0" algn="r">
              <a:buNone/>
            </a:pPr>
            <a:endParaRPr lang="en-GB" dirty="0"/>
          </a:p>
          <a:p>
            <a:pPr algn="r"/>
            <a:r>
              <a:rPr lang="en-GB" dirty="0"/>
              <a:t>Implemented Google </a:t>
            </a:r>
            <a:r>
              <a:rPr lang="en-GB" dirty="0" err="1"/>
              <a:t>Auth</a:t>
            </a:r>
            <a:r>
              <a:rPr lang="en-GB" dirty="0"/>
              <a:t> and cybercrime reporting for trust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275" y="1999901"/>
            <a:ext cx="1868478" cy="18684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73" y="4157628"/>
            <a:ext cx="2258009" cy="22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0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515</Words>
  <Application>Microsoft Office PowerPoint</Application>
  <PresentationFormat>Widescreen</PresentationFormat>
  <Paragraphs>157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Real-Time Deepfake Image Detection Using Pretrained Xception CNN </vt:lpstr>
      <vt:lpstr>Introduction</vt:lpstr>
      <vt:lpstr>Problem Statement</vt:lpstr>
      <vt:lpstr>STANFORD DESIGN THINKING MODEL</vt:lpstr>
      <vt:lpstr>Features of the Project</vt:lpstr>
      <vt:lpstr>Pain points Identified</vt:lpstr>
      <vt:lpstr>Technologies Used</vt:lpstr>
      <vt:lpstr>Comparative Analysis of Existing system</vt:lpstr>
      <vt:lpstr>Proposed Method (Design Thinking Approach)</vt:lpstr>
      <vt:lpstr>Proposed Method (Implementation / Prototype Developed) </vt:lpstr>
      <vt:lpstr>Target Audience Benefitted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Deepfake Image Detection Using Pretrained Xception CNN</dc:title>
  <dc:creator>D.P. Cheran</dc:creator>
  <cp:lastModifiedBy>Rakesh Ravi</cp:lastModifiedBy>
  <cp:revision>26</cp:revision>
  <dcterms:created xsi:type="dcterms:W3CDTF">2025-05-28T02:53:18Z</dcterms:created>
  <dcterms:modified xsi:type="dcterms:W3CDTF">2025-05-29T17:24:58Z</dcterms:modified>
</cp:coreProperties>
</file>