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234BE-FA27-493E-894E-F6B6B5B6C2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1F99C8-0EDF-448D-B577-6023F9595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879954-E172-4A31-A0E6-78B597DCC3F5}"/>
              </a:ext>
            </a:extLst>
          </p:cNvPr>
          <p:cNvSpPr>
            <a:spLocks noGrp="1"/>
          </p:cNvSpPr>
          <p:nvPr>
            <p:ph type="dt" sz="half" idx="10"/>
          </p:nvPr>
        </p:nvSpPr>
        <p:spPr/>
        <p:txBody>
          <a:bodyPr/>
          <a:lstStyle/>
          <a:p>
            <a:fld id="{BA6ABFE7-C39A-4203-A8C8-D05280F03B3A}" type="datetimeFigureOut">
              <a:rPr lang="en-IN" smtClean="0"/>
              <a:t>28-02-2025</a:t>
            </a:fld>
            <a:endParaRPr lang="en-IN"/>
          </a:p>
        </p:txBody>
      </p:sp>
      <p:sp>
        <p:nvSpPr>
          <p:cNvPr id="5" name="Footer Placeholder 4">
            <a:extLst>
              <a:ext uri="{FF2B5EF4-FFF2-40B4-BE49-F238E27FC236}">
                <a16:creationId xmlns:a16="http://schemas.microsoft.com/office/drawing/2014/main" id="{F48B672F-6FC8-4806-ACDC-EF319A1FE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0CD82-A2CF-49E7-A107-D674FF57105C}"/>
              </a:ext>
            </a:extLst>
          </p:cNvPr>
          <p:cNvSpPr>
            <a:spLocks noGrp="1"/>
          </p:cNvSpPr>
          <p:nvPr>
            <p:ph type="sldNum" sz="quarter" idx="12"/>
          </p:nvPr>
        </p:nvSpPr>
        <p:spPr/>
        <p:txBody>
          <a:bodyPr/>
          <a:lstStyle/>
          <a:p>
            <a:fld id="{42E13F32-538A-4679-BF86-E0EB5A8A7830}" type="slidenum">
              <a:rPr lang="en-IN" smtClean="0"/>
              <a:t>‹#›</a:t>
            </a:fld>
            <a:endParaRPr lang="en-IN"/>
          </a:p>
        </p:txBody>
      </p:sp>
    </p:spTree>
    <p:extLst>
      <p:ext uri="{BB962C8B-B14F-4D97-AF65-F5344CB8AC3E}">
        <p14:creationId xmlns:p14="http://schemas.microsoft.com/office/powerpoint/2010/main" val="2680403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1D53-C8EE-4907-B336-9DA81E6B89A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A3EF79-028C-4F78-92E4-E99B3A5FF7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456623-6316-4884-BDDB-88E9065DBCBF}"/>
              </a:ext>
            </a:extLst>
          </p:cNvPr>
          <p:cNvSpPr>
            <a:spLocks noGrp="1"/>
          </p:cNvSpPr>
          <p:nvPr>
            <p:ph type="dt" sz="half" idx="10"/>
          </p:nvPr>
        </p:nvSpPr>
        <p:spPr/>
        <p:txBody>
          <a:bodyPr/>
          <a:lstStyle/>
          <a:p>
            <a:fld id="{BA6ABFE7-C39A-4203-A8C8-D05280F03B3A}" type="datetimeFigureOut">
              <a:rPr lang="en-IN" smtClean="0"/>
              <a:t>28-02-2025</a:t>
            </a:fld>
            <a:endParaRPr lang="en-IN"/>
          </a:p>
        </p:txBody>
      </p:sp>
      <p:sp>
        <p:nvSpPr>
          <p:cNvPr id="5" name="Footer Placeholder 4">
            <a:extLst>
              <a:ext uri="{FF2B5EF4-FFF2-40B4-BE49-F238E27FC236}">
                <a16:creationId xmlns:a16="http://schemas.microsoft.com/office/drawing/2014/main" id="{F0203640-67A6-451F-8CA0-A1D5555390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F65692-9DEB-4C12-8346-DB19857D0D2B}"/>
              </a:ext>
            </a:extLst>
          </p:cNvPr>
          <p:cNvSpPr>
            <a:spLocks noGrp="1"/>
          </p:cNvSpPr>
          <p:nvPr>
            <p:ph type="sldNum" sz="quarter" idx="12"/>
          </p:nvPr>
        </p:nvSpPr>
        <p:spPr/>
        <p:txBody>
          <a:bodyPr/>
          <a:lstStyle/>
          <a:p>
            <a:fld id="{42E13F32-538A-4679-BF86-E0EB5A8A7830}" type="slidenum">
              <a:rPr lang="en-IN" smtClean="0"/>
              <a:t>‹#›</a:t>
            </a:fld>
            <a:endParaRPr lang="en-IN"/>
          </a:p>
        </p:txBody>
      </p:sp>
    </p:spTree>
    <p:extLst>
      <p:ext uri="{BB962C8B-B14F-4D97-AF65-F5344CB8AC3E}">
        <p14:creationId xmlns:p14="http://schemas.microsoft.com/office/powerpoint/2010/main" val="389507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1CE506-E3EC-4846-A47A-1DE4EB3BD0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1ACAF9-3A31-496F-AA6F-BF1F6B23E3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60A92A-F732-414F-BF87-8FAF7E2A6D1D}"/>
              </a:ext>
            </a:extLst>
          </p:cNvPr>
          <p:cNvSpPr>
            <a:spLocks noGrp="1"/>
          </p:cNvSpPr>
          <p:nvPr>
            <p:ph type="dt" sz="half" idx="10"/>
          </p:nvPr>
        </p:nvSpPr>
        <p:spPr/>
        <p:txBody>
          <a:bodyPr/>
          <a:lstStyle/>
          <a:p>
            <a:fld id="{BA6ABFE7-C39A-4203-A8C8-D05280F03B3A}" type="datetimeFigureOut">
              <a:rPr lang="en-IN" smtClean="0"/>
              <a:t>28-02-2025</a:t>
            </a:fld>
            <a:endParaRPr lang="en-IN"/>
          </a:p>
        </p:txBody>
      </p:sp>
      <p:sp>
        <p:nvSpPr>
          <p:cNvPr id="5" name="Footer Placeholder 4">
            <a:extLst>
              <a:ext uri="{FF2B5EF4-FFF2-40B4-BE49-F238E27FC236}">
                <a16:creationId xmlns:a16="http://schemas.microsoft.com/office/drawing/2014/main" id="{6CAE1A9D-3515-4160-9FFA-8DC34E6976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CBC30C-D3E7-4AE3-B7F2-79B988EB74FF}"/>
              </a:ext>
            </a:extLst>
          </p:cNvPr>
          <p:cNvSpPr>
            <a:spLocks noGrp="1"/>
          </p:cNvSpPr>
          <p:nvPr>
            <p:ph type="sldNum" sz="quarter" idx="12"/>
          </p:nvPr>
        </p:nvSpPr>
        <p:spPr/>
        <p:txBody>
          <a:bodyPr/>
          <a:lstStyle/>
          <a:p>
            <a:fld id="{42E13F32-538A-4679-BF86-E0EB5A8A7830}" type="slidenum">
              <a:rPr lang="en-IN" smtClean="0"/>
              <a:t>‹#›</a:t>
            </a:fld>
            <a:endParaRPr lang="en-IN"/>
          </a:p>
        </p:txBody>
      </p:sp>
    </p:spTree>
    <p:extLst>
      <p:ext uri="{BB962C8B-B14F-4D97-AF65-F5344CB8AC3E}">
        <p14:creationId xmlns:p14="http://schemas.microsoft.com/office/powerpoint/2010/main" val="137385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B30D-5911-4B4D-8ACE-500186869A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5701FF-B459-467C-8229-70FCFA96EE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50E032-635B-4DCB-A43A-09FA4FC7D8E5}"/>
              </a:ext>
            </a:extLst>
          </p:cNvPr>
          <p:cNvSpPr>
            <a:spLocks noGrp="1"/>
          </p:cNvSpPr>
          <p:nvPr>
            <p:ph type="dt" sz="half" idx="10"/>
          </p:nvPr>
        </p:nvSpPr>
        <p:spPr/>
        <p:txBody>
          <a:bodyPr/>
          <a:lstStyle/>
          <a:p>
            <a:fld id="{BA6ABFE7-C39A-4203-A8C8-D05280F03B3A}" type="datetimeFigureOut">
              <a:rPr lang="en-IN" smtClean="0"/>
              <a:t>28-02-2025</a:t>
            </a:fld>
            <a:endParaRPr lang="en-IN"/>
          </a:p>
        </p:txBody>
      </p:sp>
      <p:sp>
        <p:nvSpPr>
          <p:cNvPr id="5" name="Footer Placeholder 4">
            <a:extLst>
              <a:ext uri="{FF2B5EF4-FFF2-40B4-BE49-F238E27FC236}">
                <a16:creationId xmlns:a16="http://schemas.microsoft.com/office/drawing/2014/main" id="{88FA5B92-33E4-4DAB-8713-74C59F9CE4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68E8D7-9BFF-486B-B5F8-28912C725095}"/>
              </a:ext>
            </a:extLst>
          </p:cNvPr>
          <p:cNvSpPr>
            <a:spLocks noGrp="1"/>
          </p:cNvSpPr>
          <p:nvPr>
            <p:ph type="sldNum" sz="quarter" idx="12"/>
          </p:nvPr>
        </p:nvSpPr>
        <p:spPr/>
        <p:txBody>
          <a:bodyPr/>
          <a:lstStyle/>
          <a:p>
            <a:fld id="{42E13F32-538A-4679-BF86-E0EB5A8A7830}" type="slidenum">
              <a:rPr lang="en-IN" smtClean="0"/>
              <a:t>‹#›</a:t>
            </a:fld>
            <a:endParaRPr lang="en-IN"/>
          </a:p>
        </p:txBody>
      </p:sp>
    </p:spTree>
    <p:extLst>
      <p:ext uri="{BB962C8B-B14F-4D97-AF65-F5344CB8AC3E}">
        <p14:creationId xmlns:p14="http://schemas.microsoft.com/office/powerpoint/2010/main" val="277603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3345-19D6-45B3-B742-4B1B42F2A4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BFCCBB-A156-4032-B024-880B21F82A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8BD365-25ED-40F0-90C1-953CEC99C9DC}"/>
              </a:ext>
            </a:extLst>
          </p:cNvPr>
          <p:cNvSpPr>
            <a:spLocks noGrp="1"/>
          </p:cNvSpPr>
          <p:nvPr>
            <p:ph type="dt" sz="half" idx="10"/>
          </p:nvPr>
        </p:nvSpPr>
        <p:spPr/>
        <p:txBody>
          <a:bodyPr/>
          <a:lstStyle/>
          <a:p>
            <a:fld id="{BA6ABFE7-C39A-4203-A8C8-D05280F03B3A}" type="datetimeFigureOut">
              <a:rPr lang="en-IN" smtClean="0"/>
              <a:t>28-02-2025</a:t>
            </a:fld>
            <a:endParaRPr lang="en-IN"/>
          </a:p>
        </p:txBody>
      </p:sp>
      <p:sp>
        <p:nvSpPr>
          <p:cNvPr id="5" name="Footer Placeholder 4">
            <a:extLst>
              <a:ext uri="{FF2B5EF4-FFF2-40B4-BE49-F238E27FC236}">
                <a16:creationId xmlns:a16="http://schemas.microsoft.com/office/drawing/2014/main" id="{1C68F078-3BDB-40F6-B6AA-EF0092B381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FB7831-9F06-453C-87F3-ED1AE9F5612F}"/>
              </a:ext>
            </a:extLst>
          </p:cNvPr>
          <p:cNvSpPr>
            <a:spLocks noGrp="1"/>
          </p:cNvSpPr>
          <p:nvPr>
            <p:ph type="sldNum" sz="quarter" idx="12"/>
          </p:nvPr>
        </p:nvSpPr>
        <p:spPr/>
        <p:txBody>
          <a:bodyPr/>
          <a:lstStyle/>
          <a:p>
            <a:fld id="{42E13F32-538A-4679-BF86-E0EB5A8A7830}" type="slidenum">
              <a:rPr lang="en-IN" smtClean="0"/>
              <a:t>‹#›</a:t>
            </a:fld>
            <a:endParaRPr lang="en-IN"/>
          </a:p>
        </p:txBody>
      </p:sp>
    </p:spTree>
    <p:extLst>
      <p:ext uri="{BB962C8B-B14F-4D97-AF65-F5344CB8AC3E}">
        <p14:creationId xmlns:p14="http://schemas.microsoft.com/office/powerpoint/2010/main" val="1143453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897F3-2C43-4288-9F21-9447B52B35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5E9E57-90A0-4A08-8EBC-B93021CCA8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531C32-D7AB-497E-A7A9-828BC5C8F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8CA3D9-01C1-40A0-A706-96EB913E9FC8}"/>
              </a:ext>
            </a:extLst>
          </p:cNvPr>
          <p:cNvSpPr>
            <a:spLocks noGrp="1"/>
          </p:cNvSpPr>
          <p:nvPr>
            <p:ph type="dt" sz="half" idx="10"/>
          </p:nvPr>
        </p:nvSpPr>
        <p:spPr/>
        <p:txBody>
          <a:bodyPr/>
          <a:lstStyle/>
          <a:p>
            <a:fld id="{BA6ABFE7-C39A-4203-A8C8-D05280F03B3A}" type="datetimeFigureOut">
              <a:rPr lang="en-IN" smtClean="0"/>
              <a:t>28-02-2025</a:t>
            </a:fld>
            <a:endParaRPr lang="en-IN"/>
          </a:p>
        </p:txBody>
      </p:sp>
      <p:sp>
        <p:nvSpPr>
          <p:cNvPr id="6" name="Footer Placeholder 5">
            <a:extLst>
              <a:ext uri="{FF2B5EF4-FFF2-40B4-BE49-F238E27FC236}">
                <a16:creationId xmlns:a16="http://schemas.microsoft.com/office/drawing/2014/main" id="{D9CAB829-8FFB-455D-BB3B-3E5804F884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A4ED0-5435-43CB-8ECC-2234118D4B72}"/>
              </a:ext>
            </a:extLst>
          </p:cNvPr>
          <p:cNvSpPr>
            <a:spLocks noGrp="1"/>
          </p:cNvSpPr>
          <p:nvPr>
            <p:ph type="sldNum" sz="quarter" idx="12"/>
          </p:nvPr>
        </p:nvSpPr>
        <p:spPr/>
        <p:txBody>
          <a:bodyPr/>
          <a:lstStyle/>
          <a:p>
            <a:fld id="{42E13F32-538A-4679-BF86-E0EB5A8A7830}" type="slidenum">
              <a:rPr lang="en-IN" smtClean="0"/>
              <a:t>‹#›</a:t>
            </a:fld>
            <a:endParaRPr lang="en-IN"/>
          </a:p>
        </p:txBody>
      </p:sp>
    </p:spTree>
    <p:extLst>
      <p:ext uri="{BB962C8B-B14F-4D97-AF65-F5344CB8AC3E}">
        <p14:creationId xmlns:p14="http://schemas.microsoft.com/office/powerpoint/2010/main" val="102814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42FF-39BB-49C9-8B58-ACDE5B5DD45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B3A592-2D5C-4962-9F7F-2474CA0018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12DC1C-D45C-4637-9948-8A566C0DB9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D2C23E-FDB4-4879-BC99-51871B236D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2A9380-5532-4D2F-944A-4684085E0F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4B90A6-4283-44B2-B0D2-9E5536839DBC}"/>
              </a:ext>
            </a:extLst>
          </p:cNvPr>
          <p:cNvSpPr>
            <a:spLocks noGrp="1"/>
          </p:cNvSpPr>
          <p:nvPr>
            <p:ph type="dt" sz="half" idx="10"/>
          </p:nvPr>
        </p:nvSpPr>
        <p:spPr/>
        <p:txBody>
          <a:bodyPr/>
          <a:lstStyle/>
          <a:p>
            <a:fld id="{BA6ABFE7-C39A-4203-A8C8-D05280F03B3A}" type="datetimeFigureOut">
              <a:rPr lang="en-IN" smtClean="0"/>
              <a:t>28-02-2025</a:t>
            </a:fld>
            <a:endParaRPr lang="en-IN"/>
          </a:p>
        </p:txBody>
      </p:sp>
      <p:sp>
        <p:nvSpPr>
          <p:cNvPr id="8" name="Footer Placeholder 7">
            <a:extLst>
              <a:ext uri="{FF2B5EF4-FFF2-40B4-BE49-F238E27FC236}">
                <a16:creationId xmlns:a16="http://schemas.microsoft.com/office/drawing/2014/main" id="{A432B2AF-8B95-4A05-AA06-09BE06B24D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943AFA-EC09-4091-8BA4-086FF9ED2742}"/>
              </a:ext>
            </a:extLst>
          </p:cNvPr>
          <p:cNvSpPr>
            <a:spLocks noGrp="1"/>
          </p:cNvSpPr>
          <p:nvPr>
            <p:ph type="sldNum" sz="quarter" idx="12"/>
          </p:nvPr>
        </p:nvSpPr>
        <p:spPr/>
        <p:txBody>
          <a:bodyPr/>
          <a:lstStyle/>
          <a:p>
            <a:fld id="{42E13F32-538A-4679-BF86-E0EB5A8A7830}" type="slidenum">
              <a:rPr lang="en-IN" smtClean="0"/>
              <a:t>‹#›</a:t>
            </a:fld>
            <a:endParaRPr lang="en-IN"/>
          </a:p>
        </p:txBody>
      </p:sp>
    </p:spTree>
    <p:extLst>
      <p:ext uri="{BB962C8B-B14F-4D97-AF65-F5344CB8AC3E}">
        <p14:creationId xmlns:p14="http://schemas.microsoft.com/office/powerpoint/2010/main" val="698374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67783-5357-4108-942C-65E1A2245E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D82F51-0FA9-4546-8FFE-67E04C855F71}"/>
              </a:ext>
            </a:extLst>
          </p:cNvPr>
          <p:cNvSpPr>
            <a:spLocks noGrp="1"/>
          </p:cNvSpPr>
          <p:nvPr>
            <p:ph type="dt" sz="half" idx="10"/>
          </p:nvPr>
        </p:nvSpPr>
        <p:spPr/>
        <p:txBody>
          <a:bodyPr/>
          <a:lstStyle/>
          <a:p>
            <a:fld id="{BA6ABFE7-C39A-4203-A8C8-D05280F03B3A}" type="datetimeFigureOut">
              <a:rPr lang="en-IN" smtClean="0"/>
              <a:t>28-02-2025</a:t>
            </a:fld>
            <a:endParaRPr lang="en-IN"/>
          </a:p>
        </p:txBody>
      </p:sp>
      <p:sp>
        <p:nvSpPr>
          <p:cNvPr id="4" name="Footer Placeholder 3">
            <a:extLst>
              <a:ext uri="{FF2B5EF4-FFF2-40B4-BE49-F238E27FC236}">
                <a16:creationId xmlns:a16="http://schemas.microsoft.com/office/drawing/2014/main" id="{1E5669ED-D7D2-4D26-A617-E129C19223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696FAE-62AF-441C-9911-BB29B1FD8BED}"/>
              </a:ext>
            </a:extLst>
          </p:cNvPr>
          <p:cNvSpPr>
            <a:spLocks noGrp="1"/>
          </p:cNvSpPr>
          <p:nvPr>
            <p:ph type="sldNum" sz="quarter" idx="12"/>
          </p:nvPr>
        </p:nvSpPr>
        <p:spPr/>
        <p:txBody>
          <a:bodyPr/>
          <a:lstStyle/>
          <a:p>
            <a:fld id="{42E13F32-538A-4679-BF86-E0EB5A8A7830}" type="slidenum">
              <a:rPr lang="en-IN" smtClean="0"/>
              <a:t>‹#›</a:t>
            </a:fld>
            <a:endParaRPr lang="en-IN"/>
          </a:p>
        </p:txBody>
      </p:sp>
    </p:spTree>
    <p:extLst>
      <p:ext uri="{BB962C8B-B14F-4D97-AF65-F5344CB8AC3E}">
        <p14:creationId xmlns:p14="http://schemas.microsoft.com/office/powerpoint/2010/main" val="228399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5B009B-8A9B-4F70-A160-DAA02A4E9D54}"/>
              </a:ext>
            </a:extLst>
          </p:cNvPr>
          <p:cNvSpPr>
            <a:spLocks noGrp="1"/>
          </p:cNvSpPr>
          <p:nvPr>
            <p:ph type="dt" sz="half" idx="10"/>
          </p:nvPr>
        </p:nvSpPr>
        <p:spPr/>
        <p:txBody>
          <a:bodyPr/>
          <a:lstStyle/>
          <a:p>
            <a:fld id="{BA6ABFE7-C39A-4203-A8C8-D05280F03B3A}" type="datetimeFigureOut">
              <a:rPr lang="en-IN" smtClean="0"/>
              <a:t>28-02-2025</a:t>
            </a:fld>
            <a:endParaRPr lang="en-IN"/>
          </a:p>
        </p:txBody>
      </p:sp>
      <p:sp>
        <p:nvSpPr>
          <p:cNvPr id="3" name="Footer Placeholder 2">
            <a:extLst>
              <a:ext uri="{FF2B5EF4-FFF2-40B4-BE49-F238E27FC236}">
                <a16:creationId xmlns:a16="http://schemas.microsoft.com/office/drawing/2014/main" id="{A50706D5-1F92-48C4-8F09-B607E5BF3D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8E9776-DFBA-4A91-A297-4C621BC697F2}"/>
              </a:ext>
            </a:extLst>
          </p:cNvPr>
          <p:cNvSpPr>
            <a:spLocks noGrp="1"/>
          </p:cNvSpPr>
          <p:nvPr>
            <p:ph type="sldNum" sz="quarter" idx="12"/>
          </p:nvPr>
        </p:nvSpPr>
        <p:spPr/>
        <p:txBody>
          <a:bodyPr/>
          <a:lstStyle/>
          <a:p>
            <a:fld id="{42E13F32-538A-4679-BF86-E0EB5A8A7830}" type="slidenum">
              <a:rPr lang="en-IN" smtClean="0"/>
              <a:t>‹#›</a:t>
            </a:fld>
            <a:endParaRPr lang="en-IN"/>
          </a:p>
        </p:txBody>
      </p:sp>
    </p:spTree>
    <p:extLst>
      <p:ext uri="{BB962C8B-B14F-4D97-AF65-F5344CB8AC3E}">
        <p14:creationId xmlns:p14="http://schemas.microsoft.com/office/powerpoint/2010/main" val="3480320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ED24-015C-44DA-870E-7EBA62955F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DE080D-0885-4FAE-9A92-51B553A180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FC4C14-93BB-41EF-935D-4146B52142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3EABC-E436-45B1-9F01-3C35EA8BDC44}"/>
              </a:ext>
            </a:extLst>
          </p:cNvPr>
          <p:cNvSpPr>
            <a:spLocks noGrp="1"/>
          </p:cNvSpPr>
          <p:nvPr>
            <p:ph type="dt" sz="half" idx="10"/>
          </p:nvPr>
        </p:nvSpPr>
        <p:spPr/>
        <p:txBody>
          <a:bodyPr/>
          <a:lstStyle/>
          <a:p>
            <a:fld id="{BA6ABFE7-C39A-4203-A8C8-D05280F03B3A}" type="datetimeFigureOut">
              <a:rPr lang="en-IN" smtClean="0"/>
              <a:t>28-02-2025</a:t>
            </a:fld>
            <a:endParaRPr lang="en-IN"/>
          </a:p>
        </p:txBody>
      </p:sp>
      <p:sp>
        <p:nvSpPr>
          <p:cNvPr id="6" name="Footer Placeholder 5">
            <a:extLst>
              <a:ext uri="{FF2B5EF4-FFF2-40B4-BE49-F238E27FC236}">
                <a16:creationId xmlns:a16="http://schemas.microsoft.com/office/drawing/2014/main" id="{1BC2619F-A1E0-4047-A794-1E0166E3A9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6A73DF-450C-4DB1-B4BB-5724A896A64B}"/>
              </a:ext>
            </a:extLst>
          </p:cNvPr>
          <p:cNvSpPr>
            <a:spLocks noGrp="1"/>
          </p:cNvSpPr>
          <p:nvPr>
            <p:ph type="sldNum" sz="quarter" idx="12"/>
          </p:nvPr>
        </p:nvSpPr>
        <p:spPr/>
        <p:txBody>
          <a:bodyPr/>
          <a:lstStyle/>
          <a:p>
            <a:fld id="{42E13F32-538A-4679-BF86-E0EB5A8A7830}" type="slidenum">
              <a:rPr lang="en-IN" smtClean="0"/>
              <a:t>‹#›</a:t>
            </a:fld>
            <a:endParaRPr lang="en-IN"/>
          </a:p>
        </p:txBody>
      </p:sp>
    </p:spTree>
    <p:extLst>
      <p:ext uri="{BB962C8B-B14F-4D97-AF65-F5344CB8AC3E}">
        <p14:creationId xmlns:p14="http://schemas.microsoft.com/office/powerpoint/2010/main" val="348442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0022E-81B0-4C67-B4C5-04D6536229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9BE060-7E98-4815-A194-1A01A2AF58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F8FCFD-13AA-417E-BB15-E5339C3D3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C75EB-3770-4D56-8217-844F50A24E8B}"/>
              </a:ext>
            </a:extLst>
          </p:cNvPr>
          <p:cNvSpPr>
            <a:spLocks noGrp="1"/>
          </p:cNvSpPr>
          <p:nvPr>
            <p:ph type="dt" sz="half" idx="10"/>
          </p:nvPr>
        </p:nvSpPr>
        <p:spPr/>
        <p:txBody>
          <a:bodyPr/>
          <a:lstStyle/>
          <a:p>
            <a:fld id="{BA6ABFE7-C39A-4203-A8C8-D05280F03B3A}" type="datetimeFigureOut">
              <a:rPr lang="en-IN" smtClean="0"/>
              <a:t>28-02-2025</a:t>
            </a:fld>
            <a:endParaRPr lang="en-IN"/>
          </a:p>
        </p:txBody>
      </p:sp>
      <p:sp>
        <p:nvSpPr>
          <p:cNvPr id="6" name="Footer Placeholder 5">
            <a:extLst>
              <a:ext uri="{FF2B5EF4-FFF2-40B4-BE49-F238E27FC236}">
                <a16:creationId xmlns:a16="http://schemas.microsoft.com/office/drawing/2014/main" id="{470E2A92-3ADC-4134-8354-ABFF0104F6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57D716-74A8-4BCA-85BC-3BF8EAC6BBBA}"/>
              </a:ext>
            </a:extLst>
          </p:cNvPr>
          <p:cNvSpPr>
            <a:spLocks noGrp="1"/>
          </p:cNvSpPr>
          <p:nvPr>
            <p:ph type="sldNum" sz="quarter" idx="12"/>
          </p:nvPr>
        </p:nvSpPr>
        <p:spPr/>
        <p:txBody>
          <a:bodyPr/>
          <a:lstStyle/>
          <a:p>
            <a:fld id="{42E13F32-538A-4679-BF86-E0EB5A8A7830}" type="slidenum">
              <a:rPr lang="en-IN" smtClean="0"/>
              <a:t>‹#›</a:t>
            </a:fld>
            <a:endParaRPr lang="en-IN"/>
          </a:p>
        </p:txBody>
      </p:sp>
    </p:spTree>
    <p:extLst>
      <p:ext uri="{BB962C8B-B14F-4D97-AF65-F5344CB8AC3E}">
        <p14:creationId xmlns:p14="http://schemas.microsoft.com/office/powerpoint/2010/main" val="2126005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5AB80C-5810-422D-B92B-BE18598F4D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A41583-242B-4792-8384-8FDA6012B4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51B5EE-8AD4-434A-8CF4-E60C9940F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6ABFE7-C39A-4203-A8C8-D05280F03B3A}" type="datetimeFigureOut">
              <a:rPr lang="en-IN" smtClean="0"/>
              <a:t>28-02-2025</a:t>
            </a:fld>
            <a:endParaRPr lang="en-IN"/>
          </a:p>
        </p:txBody>
      </p:sp>
      <p:sp>
        <p:nvSpPr>
          <p:cNvPr id="5" name="Footer Placeholder 4">
            <a:extLst>
              <a:ext uri="{FF2B5EF4-FFF2-40B4-BE49-F238E27FC236}">
                <a16:creationId xmlns:a16="http://schemas.microsoft.com/office/drawing/2014/main" id="{C19AAF74-B01C-4807-AD19-44AFE724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35C6EC-6916-4512-8428-E06330FBC4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E13F32-538A-4679-BF86-E0EB5A8A7830}" type="slidenum">
              <a:rPr lang="en-IN" smtClean="0"/>
              <a:t>‹#›</a:t>
            </a:fld>
            <a:endParaRPr lang="en-IN"/>
          </a:p>
        </p:txBody>
      </p:sp>
    </p:spTree>
    <p:extLst>
      <p:ext uri="{BB962C8B-B14F-4D97-AF65-F5344CB8AC3E}">
        <p14:creationId xmlns:p14="http://schemas.microsoft.com/office/powerpoint/2010/main" val="2819208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C8E62-C940-4201-9618-24FB5674AE6F}"/>
              </a:ext>
            </a:extLst>
          </p:cNvPr>
          <p:cNvSpPr>
            <a:spLocks noGrp="1"/>
          </p:cNvSpPr>
          <p:nvPr>
            <p:ph type="ctrTitle"/>
          </p:nvPr>
        </p:nvSpPr>
        <p:spPr>
          <a:xfrm>
            <a:off x="1524000" y="185530"/>
            <a:ext cx="9144000" cy="1842052"/>
          </a:xfrm>
        </p:spPr>
        <p:txBody>
          <a:bodyPr/>
          <a:lstStyle/>
          <a:p>
            <a:r>
              <a:rPr lang="en-US" dirty="0"/>
              <a:t>PRESENTATION ON GOOD AND BAD UI/UX </a:t>
            </a:r>
            <a:endParaRPr lang="en-IN" dirty="0"/>
          </a:p>
        </p:txBody>
      </p:sp>
      <p:sp>
        <p:nvSpPr>
          <p:cNvPr id="3" name="Subtitle 2">
            <a:extLst>
              <a:ext uri="{FF2B5EF4-FFF2-40B4-BE49-F238E27FC236}">
                <a16:creationId xmlns:a16="http://schemas.microsoft.com/office/drawing/2014/main" id="{9664F1B6-A6A4-487C-8F3F-E931C866D04D}"/>
              </a:ext>
            </a:extLst>
          </p:cNvPr>
          <p:cNvSpPr>
            <a:spLocks noGrp="1"/>
          </p:cNvSpPr>
          <p:nvPr>
            <p:ph type="subTitle" idx="1"/>
          </p:nvPr>
        </p:nvSpPr>
        <p:spPr>
          <a:xfrm>
            <a:off x="212034" y="3008243"/>
            <a:ext cx="10455965" cy="2849218"/>
          </a:xfrm>
        </p:spPr>
        <p:txBody>
          <a:bodyPr/>
          <a:lstStyle/>
          <a:p>
            <a:r>
              <a:rPr lang="en-US" dirty="0"/>
              <a:t>BAD UI/UX EXAMPLE: Confusing forms</a:t>
            </a:r>
          </a:p>
          <a:p>
            <a:r>
              <a:rPr lang="en-US" dirty="0"/>
              <a:t>Forms are a crucial part of the user </a:t>
            </a:r>
            <a:r>
              <a:rPr lang="en-US" dirty="0" err="1"/>
              <a:t>journey,they</a:t>
            </a:r>
            <a:r>
              <a:rPr lang="en-US" dirty="0"/>
              <a:t> are used to </a:t>
            </a:r>
            <a:r>
              <a:rPr lang="en-US" dirty="0" err="1"/>
              <a:t>login,to</a:t>
            </a:r>
            <a:r>
              <a:rPr lang="en-US" dirty="0"/>
              <a:t> sign </a:t>
            </a:r>
            <a:r>
              <a:rPr lang="en-US" dirty="0" err="1"/>
              <a:t>up,check</a:t>
            </a:r>
            <a:r>
              <a:rPr lang="en-US" dirty="0"/>
              <a:t> </a:t>
            </a:r>
            <a:r>
              <a:rPr lang="en-US" dirty="0" err="1"/>
              <a:t>out,etc</a:t>
            </a:r>
            <a:r>
              <a:rPr lang="en-US" dirty="0"/>
              <a:t> So its important to provide clear guidance before and after submitting the form</a:t>
            </a:r>
            <a:endParaRPr lang="en-IN" dirty="0"/>
          </a:p>
        </p:txBody>
      </p:sp>
    </p:spTree>
    <p:extLst>
      <p:ext uri="{BB962C8B-B14F-4D97-AF65-F5344CB8AC3E}">
        <p14:creationId xmlns:p14="http://schemas.microsoft.com/office/powerpoint/2010/main" val="1513344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C86B05-3021-446E-8301-DDCAD197B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278" y="1205947"/>
            <a:ext cx="7315199" cy="4823791"/>
          </a:xfrm>
          <a:prstGeom prst="rect">
            <a:avLst/>
          </a:prstGeom>
        </p:spPr>
      </p:pic>
    </p:spTree>
    <p:extLst>
      <p:ext uri="{BB962C8B-B14F-4D97-AF65-F5344CB8AC3E}">
        <p14:creationId xmlns:p14="http://schemas.microsoft.com/office/powerpoint/2010/main" val="3775815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EC4B02-62D6-4A5B-B5BE-B3612580E43B}"/>
              </a:ext>
            </a:extLst>
          </p:cNvPr>
          <p:cNvSpPr txBox="1"/>
          <p:nvPr/>
        </p:nvSpPr>
        <p:spPr>
          <a:xfrm>
            <a:off x="2743200" y="-781878"/>
            <a:ext cx="5141843" cy="369332"/>
          </a:xfrm>
          <a:prstGeom prst="rect">
            <a:avLst/>
          </a:prstGeom>
          <a:noFill/>
        </p:spPr>
        <p:txBody>
          <a:bodyPr wrap="square">
            <a:spAutoFit/>
          </a:bodyPr>
          <a:lstStyle/>
          <a:p>
            <a:r>
              <a:rPr lang="en-US" dirty="0"/>
              <a:t>Here are the pointers for bad design in UI/UX </a:t>
            </a:r>
            <a:endParaRPr lang="en-IN" dirty="0"/>
          </a:p>
        </p:txBody>
      </p:sp>
      <p:sp>
        <p:nvSpPr>
          <p:cNvPr id="5" name="TextBox 4">
            <a:extLst>
              <a:ext uri="{FF2B5EF4-FFF2-40B4-BE49-F238E27FC236}">
                <a16:creationId xmlns:a16="http://schemas.microsoft.com/office/drawing/2014/main" id="{96D994E8-72CB-4B02-BE97-A2A129FA2C14}"/>
              </a:ext>
            </a:extLst>
          </p:cNvPr>
          <p:cNvSpPr txBox="1"/>
          <p:nvPr/>
        </p:nvSpPr>
        <p:spPr>
          <a:xfrm>
            <a:off x="490329" y="318051"/>
            <a:ext cx="9144001" cy="584775"/>
          </a:xfrm>
          <a:prstGeom prst="rect">
            <a:avLst/>
          </a:prstGeom>
          <a:noFill/>
        </p:spPr>
        <p:txBody>
          <a:bodyPr wrap="square">
            <a:spAutoFit/>
          </a:bodyPr>
          <a:lstStyle/>
          <a:p>
            <a:pPr algn="ctr"/>
            <a:r>
              <a:rPr lang="en-US" sz="3200" dirty="0"/>
              <a:t>Here are the pointers for bad design in UI/UX </a:t>
            </a:r>
            <a:endParaRPr lang="en-IN" sz="3200" dirty="0"/>
          </a:p>
        </p:txBody>
      </p:sp>
      <p:sp>
        <p:nvSpPr>
          <p:cNvPr id="6" name="Rectangle 1">
            <a:extLst>
              <a:ext uri="{FF2B5EF4-FFF2-40B4-BE49-F238E27FC236}">
                <a16:creationId xmlns:a16="http://schemas.microsoft.com/office/drawing/2014/main" id="{8175D85D-7F11-4492-B932-B58C912825DF}"/>
              </a:ext>
            </a:extLst>
          </p:cNvPr>
          <p:cNvSpPr>
            <a:spLocks noChangeArrowheads="1"/>
          </p:cNvSpPr>
          <p:nvPr/>
        </p:nvSpPr>
        <p:spPr bwMode="auto">
          <a:xfrm>
            <a:off x="490329" y="1529623"/>
            <a:ext cx="673210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Overcomplicated Navigation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Cluttered Layout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Inconsistent Design Elements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Non-Responsive Design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Unclear Call-to-Action (CTA) Buttons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Poor Contrast and Readability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Lack of Feedback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Overuse of Popups or </a:t>
            </a:r>
            <a:r>
              <a:rPr kumimoji="0" lang="en-US" altLang="en-US" sz="1800" b="1" i="0" u="none" strike="noStrike" cap="none" normalizeH="0" baseline="0" dirty="0" err="1">
                <a:ln>
                  <a:noFill/>
                </a:ln>
                <a:solidFill>
                  <a:schemeClr val="tx1"/>
                </a:solidFill>
                <a:effectLst/>
                <a:latin typeface="Arial" panose="020B0604020202020204" pitchFamily="34" charset="0"/>
              </a:rPr>
              <a:t>Modals</a:t>
            </a:r>
            <a:r>
              <a:rPr lang="en-US" altLang="en-US" dirty="0" err="1">
                <a:latin typeface="Arial" panose="020B0604020202020204" pitchFamily="34" charset="0"/>
              </a:rPr>
              <a:t>,</a:t>
            </a:r>
            <a:r>
              <a:rPr kumimoji="0" lang="en-US" altLang="en-US" b="1" i="0" u="none" strike="noStrike" cap="none" normalizeH="0" baseline="0" dirty="0" err="1">
                <a:ln>
                  <a:noFill/>
                </a:ln>
                <a:solidFill>
                  <a:schemeClr val="tx1"/>
                </a:solidFill>
                <a:effectLst/>
                <a:latin typeface="Arial" panose="020B0604020202020204" pitchFamily="34" charset="0"/>
              </a:rPr>
              <a:t>Confusing</a:t>
            </a:r>
            <a:r>
              <a:rPr kumimoji="0" lang="en-US" altLang="en-US" b="1" i="0" u="none" strike="noStrike" cap="none" normalizeH="0" baseline="0" dirty="0">
                <a:ln>
                  <a:noFill/>
                </a:ln>
                <a:solidFill>
                  <a:schemeClr val="tx1"/>
                </a:solidFill>
                <a:effectLst/>
                <a:latin typeface="Arial" panose="020B0604020202020204" pitchFamily="34" charset="0"/>
              </a:rPr>
              <a:t> or Unclear Forms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Too Many Fonts and Colors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Lack of Accessibility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Failure to Prioritize Content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Inadequate Error Handling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Slow Load Times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Lack of User Control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Ambiguous Icons and Visuals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Ignoring Mobile Usability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Not Testing with Real Users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17298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B2DEAA-817F-454A-B979-D2AFC3EB959D}"/>
              </a:ext>
            </a:extLst>
          </p:cNvPr>
          <p:cNvSpPr txBox="1"/>
          <p:nvPr/>
        </p:nvSpPr>
        <p:spPr>
          <a:xfrm>
            <a:off x="-1" y="264549"/>
            <a:ext cx="11953461" cy="5355312"/>
          </a:xfrm>
          <a:prstGeom prst="rect">
            <a:avLst/>
          </a:prstGeom>
          <a:noFill/>
        </p:spPr>
        <p:txBody>
          <a:bodyPr wrap="square">
            <a:spAutoFit/>
          </a:bodyPr>
          <a:lstStyle/>
          <a:p>
            <a:r>
              <a:rPr lang="en-US" dirty="0"/>
              <a:t>Some examples of good UI/UX design that are known for their user-centric approach:</a:t>
            </a:r>
          </a:p>
          <a:p>
            <a:r>
              <a:rPr lang="en-US" b="1" dirty="0"/>
              <a:t>1. Apple’s iOS</a:t>
            </a:r>
          </a:p>
          <a:p>
            <a:pPr>
              <a:buFont typeface="Arial" panose="020B0604020202020204" pitchFamily="34" charset="0"/>
              <a:buChar char="•"/>
            </a:pPr>
            <a:r>
              <a:rPr lang="en-US" b="1" dirty="0"/>
              <a:t>Why it’s good:</a:t>
            </a:r>
            <a:r>
              <a:rPr lang="en-US" dirty="0"/>
              <a:t> Apple’s iOS is often praised for its minimalist design, intuitive navigation, and seamless integration across all devices. The interface feels consistent, and users can easily find what they need with very little learning curve.</a:t>
            </a:r>
          </a:p>
          <a:p>
            <a:r>
              <a:rPr lang="en-US" b="1" dirty="0"/>
              <a:t>2. Airbnb</a:t>
            </a:r>
          </a:p>
          <a:p>
            <a:pPr>
              <a:buFont typeface="Arial" panose="020B0604020202020204" pitchFamily="34" charset="0"/>
              <a:buChar char="•"/>
            </a:pPr>
            <a:r>
              <a:rPr lang="en-US" b="1" dirty="0"/>
              <a:t>Why it’s good:</a:t>
            </a:r>
            <a:r>
              <a:rPr lang="en-US" dirty="0"/>
              <a:t> Airbnb's website and app offer a clean and user-friendly design that prioritizes the booking experience. The search bar is easy to access, and the listing pages provide all the necessary details without overwhelming the user. The layout is consistent across platforms, and it’s responsive to both desktop and mobile users.</a:t>
            </a:r>
          </a:p>
          <a:p>
            <a:r>
              <a:rPr lang="en-US" b="1" dirty="0"/>
              <a:t>3. Spotify</a:t>
            </a:r>
          </a:p>
          <a:p>
            <a:r>
              <a:rPr lang="en-US" b="1" dirty="0"/>
              <a:t>Why it’s good:</a:t>
            </a:r>
            <a:r>
              <a:rPr lang="en-US" dirty="0"/>
              <a:t> Spotify's interface is simple yet powerful. It offers easy navigation, smart playlists, and a smooth music discovery experience. It adapts well to both mobile and desktop devices, and the consistent use of icons and visual elements makes the app easy to use for new and experienced users alike.</a:t>
            </a:r>
            <a:r>
              <a:rPr lang="en-US" b="1" dirty="0"/>
              <a:t> 4. Dropbox</a:t>
            </a:r>
          </a:p>
          <a:p>
            <a:pPr>
              <a:buFont typeface="Arial" panose="020B0604020202020204" pitchFamily="34" charset="0"/>
              <a:buChar char="•"/>
            </a:pPr>
            <a:r>
              <a:rPr lang="en-US" b="1" dirty="0"/>
              <a:t>Why it’s good:</a:t>
            </a:r>
            <a:r>
              <a:rPr lang="en-US" dirty="0"/>
              <a:t> Dropbox excels at minimalism and clarity. Its interface is clean and intuitive, making it easy for users to upload, manage, and share files. Even for non-tech-savvy users, the design is approachable, and the workflow is smooth.</a:t>
            </a:r>
          </a:p>
          <a:p>
            <a:r>
              <a:rPr lang="en-US" b="1" dirty="0"/>
              <a:t>4. Google Search</a:t>
            </a:r>
          </a:p>
          <a:p>
            <a:pPr>
              <a:buFont typeface="Arial" panose="020B0604020202020204" pitchFamily="34" charset="0"/>
              <a:buChar char="•"/>
            </a:pPr>
            <a:r>
              <a:rPr lang="en-US" b="1" dirty="0"/>
              <a:t>Why it’s good:</a:t>
            </a:r>
            <a:r>
              <a:rPr lang="en-US" dirty="0"/>
              <a:t> Google’s search page is one of the best examples of simplicity. It’s easy to use, fast, and provides relevant results instantly. The minimalist design ensures that the user’s focus remains on the search bar, and everything else is kept to a minimum, allowing for an efficient experience.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619588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F0A11A-8C80-4A37-830F-DC5D84956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374" y="742122"/>
            <a:ext cx="7487478" cy="5062330"/>
          </a:xfrm>
          <a:prstGeom prst="rect">
            <a:avLst/>
          </a:prstGeom>
        </p:spPr>
      </p:pic>
    </p:spTree>
    <p:extLst>
      <p:ext uri="{BB962C8B-B14F-4D97-AF65-F5344CB8AC3E}">
        <p14:creationId xmlns:p14="http://schemas.microsoft.com/office/powerpoint/2010/main" val="265753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35DF33-DDD0-4CAE-A79A-2948B17B1738}"/>
              </a:ext>
            </a:extLst>
          </p:cNvPr>
          <p:cNvSpPr>
            <a:spLocks noChangeArrowheads="1"/>
          </p:cNvSpPr>
          <p:nvPr/>
        </p:nvSpPr>
        <p:spPr bwMode="auto">
          <a:xfrm flipH="1">
            <a:off x="-4" y="1281780"/>
            <a:ext cx="996563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3"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1.User centered design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Consistency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Simplicity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rPr>
              <a:t>Intuitive Navigation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1"/>
                </a:solidFill>
                <a:effectLst/>
                <a:latin typeface="Arial" panose="020B0604020202020204" pitchFamily="34" charset="0"/>
              </a:rPr>
              <a:t>Responsiveness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solidFill>
                  <a:schemeClr val="tx1"/>
                </a:solidFill>
                <a:effectLst/>
                <a:latin typeface="Arial" panose="020B0604020202020204" pitchFamily="34" charset="0"/>
              </a:rPr>
              <a:t>Visual Hierarchy</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0" i="0" u="none" strike="noStrike" cap="none" normalizeH="0" baseline="0" dirty="0">
                <a:ln>
                  <a:noFill/>
                </a:ln>
                <a:solidFill>
                  <a:schemeClr val="tx1"/>
                </a:solidFill>
                <a:effectLst/>
                <a:latin typeface="Arial" panose="020B0604020202020204" pitchFamily="34" charset="0"/>
              </a:rPr>
              <a:t>Feedback and Interaction</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0" i="0" u="none" strike="noStrike" cap="none" normalizeH="0" baseline="0" dirty="0">
                <a:ln>
                  <a:noFill/>
                </a:ln>
                <a:solidFill>
                  <a:schemeClr val="tx1"/>
                </a:solidFill>
                <a:effectLst/>
                <a:latin typeface="Arial" panose="020B0604020202020204" pitchFamily="34" charset="0"/>
              </a:rPr>
              <a:t>Accessibility</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0" i="0" u="none" strike="noStrike" cap="none" normalizeH="0" baseline="0" dirty="0">
                <a:ln>
                  <a:noFill/>
                </a:ln>
                <a:solidFill>
                  <a:schemeClr val="tx1"/>
                </a:solidFill>
                <a:effectLst/>
                <a:latin typeface="Arial" panose="020B0604020202020204" pitchFamily="34" charset="0"/>
              </a:rPr>
              <a:t>Fast Load Times</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800" b="0" i="0" u="none" strike="noStrike" cap="none" normalizeH="0" baseline="0" dirty="0">
                <a:ln>
                  <a:noFill/>
                </a:ln>
                <a:solidFill>
                  <a:schemeClr val="tx1"/>
                </a:solidFill>
                <a:effectLst/>
                <a:latin typeface="Arial" panose="020B0604020202020204" pitchFamily="34" charset="0"/>
              </a:rPr>
              <a:t>Clear Call-to-Actions (CTAs)</a:t>
            </a:r>
          </a:p>
          <a:p>
            <a:pPr marL="0" marR="0" lvl="0" indent="0" algn="l" defTabSz="914400" rtl="0" eaLnBrk="0" fontAlgn="base" latinLnBrk="0" hangingPunct="0">
              <a:lnSpc>
                <a:spcPct val="100000"/>
              </a:lnSpc>
              <a:spcBef>
                <a:spcPct val="0"/>
              </a:spcBef>
              <a:spcAft>
                <a:spcPct val="0"/>
              </a:spcAft>
              <a:buClrTx/>
              <a:buSzTx/>
              <a:buFontTx/>
              <a:buAutoNum type="arabicPeriod" startAt="11"/>
              <a:tabLst/>
            </a:pPr>
            <a:r>
              <a:rPr kumimoji="0" lang="en-US" altLang="en-US" sz="1800" b="0" i="0" u="none" strike="noStrike" cap="none" normalizeH="0" baseline="0" dirty="0">
                <a:ln>
                  <a:noFill/>
                </a:ln>
                <a:solidFill>
                  <a:schemeClr val="tx1"/>
                </a:solidFill>
                <a:effectLst/>
                <a:latin typeface="Arial" panose="020B0604020202020204" pitchFamily="34" charset="0"/>
              </a:rPr>
              <a:t>Whitespace (Negative Space)</a:t>
            </a:r>
          </a:p>
          <a:p>
            <a:pPr marL="0" marR="0" lvl="0" indent="0" algn="l" defTabSz="914400" rtl="0" eaLnBrk="0" fontAlgn="base" latinLnBrk="0" hangingPunct="0">
              <a:lnSpc>
                <a:spcPct val="100000"/>
              </a:lnSpc>
              <a:spcBef>
                <a:spcPct val="0"/>
              </a:spcBef>
              <a:spcAft>
                <a:spcPct val="0"/>
              </a:spcAft>
              <a:buClrTx/>
              <a:buSzTx/>
              <a:buFontTx/>
              <a:buAutoNum type="arabicPeriod" startAt="12"/>
              <a:tabLst/>
            </a:pPr>
            <a:r>
              <a:rPr kumimoji="0" lang="en-US" altLang="en-US" sz="1800" b="0" i="0" u="none" strike="noStrike" cap="none" normalizeH="0" baseline="0" dirty="0">
                <a:ln>
                  <a:noFill/>
                </a:ln>
                <a:solidFill>
                  <a:schemeClr val="tx1"/>
                </a:solidFill>
                <a:effectLst/>
                <a:latin typeface="Arial" panose="020B0604020202020204" pitchFamily="34" charset="0"/>
              </a:rPr>
              <a:t>Error Prevention and Recovery</a:t>
            </a:r>
          </a:p>
          <a:p>
            <a:pPr marL="0" marR="0" lvl="0" indent="0" algn="l" defTabSz="914400" rtl="0" eaLnBrk="0" fontAlgn="base" latinLnBrk="0" hangingPunct="0">
              <a:lnSpc>
                <a:spcPct val="100000"/>
              </a:lnSpc>
              <a:spcBef>
                <a:spcPct val="0"/>
              </a:spcBef>
              <a:spcAft>
                <a:spcPct val="0"/>
              </a:spcAft>
              <a:buClrTx/>
              <a:buSzTx/>
              <a:buFontTx/>
              <a:buAutoNum type="arabicPeriod" startAt="13"/>
              <a:tabLst/>
            </a:pPr>
            <a:r>
              <a:rPr kumimoji="0" lang="en-US" altLang="en-US" sz="1800" b="0" i="0" u="none" strike="noStrike" cap="none" normalizeH="0" baseline="0" dirty="0">
                <a:ln>
                  <a:noFill/>
                </a:ln>
                <a:solidFill>
                  <a:schemeClr val="tx1"/>
                </a:solidFill>
                <a:effectLst/>
                <a:latin typeface="Arial" panose="020B0604020202020204" pitchFamily="34" charset="0"/>
              </a:rPr>
              <a:t>Personalization</a:t>
            </a:r>
          </a:p>
          <a:p>
            <a:pPr marL="0" marR="0" lvl="0" indent="0" algn="l" defTabSz="914400" rtl="0" eaLnBrk="0" fontAlgn="base" latinLnBrk="0" hangingPunct="0">
              <a:lnSpc>
                <a:spcPct val="100000"/>
              </a:lnSpc>
              <a:spcBef>
                <a:spcPct val="0"/>
              </a:spcBef>
              <a:spcAft>
                <a:spcPct val="0"/>
              </a:spcAft>
              <a:buClrTx/>
              <a:buSzTx/>
              <a:buFontTx/>
              <a:buAutoNum type="arabicPeriod" startAt="14"/>
              <a:tabLst/>
            </a:pPr>
            <a:r>
              <a:rPr kumimoji="0" lang="en-US" altLang="en-US" sz="1800" b="0" i="0" u="none" strike="noStrike" cap="none" normalizeH="0" baseline="0" dirty="0">
                <a:ln>
                  <a:noFill/>
                </a:ln>
                <a:solidFill>
                  <a:schemeClr val="tx1"/>
                </a:solidFill>
                <a:effectLst/>
                <a:latin typeface="Arial" panose="020B0604020202020204" pitchFamily="34" charset="0"/>
              </a:rPr>
              <a:t>Aesthetically Pleasing Design</a:t>
            </a:r>
          </a:p>
          <a:p>
            <a:pPr marL="0" marR="0" lvl="0" indent="0" algn="l" defTabSz="914400" rtl="0" eaLnBrk="0" fontAlgn="base" latinLnBrk="0" hangingPunct="0">
              <a:lnSpc>
                <a:spcPct val="100000"/>
              </a:lnSpc>
              <a:spcBef>
                <a:spcPct val="0"/>
              </a:spcBef>
              <a:spcAft>
                <a:spcPct val="0"/>
              </a:spcAft>
              <a:buClrTx/>
              <a:buSzTx/>
              <a:buFontTx/>
              <a:buAutoNum type="arabicPeriod" startAt="15"/>
              <a:tabLst/>
            </a:pPr>
            <a:r>
              <a:rPr kumimoji="0" lang="en-US" altLang="en-US" sz="1800" b="0" i="0" u="none" strike="noStrike" cap="none" normalizeH="0" baseline="0" dirty="0">
                <a:ln>
                  <a:noFill/>
                </a:ln>
                <a:solidFill>
                  <a:schemeClr val="tx1"/>
                </a:solidFill>
                <a:effectLst/>
                <a:latin typeface="Arial" panose="020B0604020202020204" pitchFamily="34" charset="0"/>
              </a:rPr>
              <a:t>Usability Testing</a:t>
            </a:r>
          </a:p>
          <a:p>
            <a:pPr marL="0" marR="0" lvl="0" indent="0" algn="l" defTabSz="914400" rtl="0" eaLnBrk="0" fontAlgn="base" latinLnBrk="0" hangingPunct="0">
              <a:lnSpc>
                <a:spcPct val="100000"/>
              </a:lnSpc>
              <a:spcBef>
                <a:spcPct val="0"/>
              </a:spcBef>
              <a:spcAft>
                <a:spcPct val="0"/>
              </a:spcAft>
              <a:buClrTx/>
              <a:buSzTx/>
              <a:buFontTx/>
              <a:buAutoNum type="arabicPeriod" startAt="16"/>
              <a:tabLst/>
            </a:pPr>
            <a:r>
              <a:rPr kumimoji="0" lang="en-US" altLang="en-US" sz="1800" b="0" i="0" u="none" strike="noStrike" cap="none" normalizeH="0" baseline="0" dirty="0">
                <a:ln>
                  <a:noFill/>
                </a:ln>
                <a:solidFill>
                  <a:schemeClr val="tx1"/>
                </a:solidFill>
                <a:effectLst/>
                <a:latin typeface="Arial" panose="020B0604020202020204" pitchFamily="34" charset="0"/>
              </a:rPr>
              <a:t>Mobile-First Design</a:t>
            </a:r>
          </a:p>
          <a:p>
            <a:pPr marL="0" marR="0" lvl="0" indent="0" algn="l" defTabSz="914400" rtl="0" eaLnBrk="0" fontAlgn="base" latinLnBrk="0" hangingPunct="0">
              <a:lnSpc>
                <a:spcPct val="100000"/>
              </a:lnSpc>
              <a:spcBef>
                <a:spcPct val="0"/>
              </a:spcBef>
              <a:spcAft>
                <a:spcPct val="0"/>
              </a:spcAft>
              <a:buClrTx/>
              <a:buSzTx/>
              <a:buFontTx/>
              <a:buAutoNum type="arabicPeriod" startAt="17"/>
              <a:tabLst/>
            </a:pPr>
            <a:r>
              <a:rPr kumimoji="0" lang="en-US" altLang="en-US" sz="1800" b="0" i="0" u="none" strike="noStrike" cap="none" normalizeH="0" baseline="0" dirty="0">
                <a:ln>
                  <a:noFill/>
                </a:ln>
                <a:solidFill>
                  <a:schemeClr val="tx1"/>
                </a:solidFill>
                <a:effectLst/>
                <a:latin typeface="Arial" panose="020B0604020202020204" pitchFamily="34" charset="0"/>
              </a:rPr>
              <a:t>Clear Typography</a:t>
            </a:r>
          </a:p>
          <a:p>
            <a:pPr marL="0" marR="0" lvl="0" indent="0" algn="l" defTabSz="914400" rtl="0" eaLnBrk="0" fontAlgn="base" latinLnBrk="0" hangingPunct="0">
              <a:lnSpc>
                <a:spcPct val="100000"/>
              </a:lnSpc>
              <a:spcBef>
                <a:spcPct val="0"/>
              </a:spcBef>
              <a:spcAft>
                <a:spcPct val="0"/>
              </a:spcAft>
              <a:buClrTx/>
              <a:buSzTx/>
              <a:buFontTx/>
              <a:buAutoNum type="arabicPeriod" startAt="18"/>
              <a:tabLst/>
            </a:pPr>
            <a:r>
              <a:rPr kumimoji="0" lang="en-US" altLang="en-US" sz="1800" b="0" i="0" u="none" strike="noStrike" cap="none" normalizeH="0" baseline="0" dirty="0">
                <a:ln>
                  <a:noFill/>
                </a:ln>
                <a:solidFill>
                  <a:schemeClr val="tx1"/>
                </a:solidFill>
                <a:effectLst/>
                <a:latin typeface="Arial" panose="020B0604020202020204" pitchFamily="34" charset="0"/>
              </a:rPr>
              <a:t>Data Visualization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itle 2">
            <a:extLst>
              <a:ext uri="{FF2B5EF4-FFF2-40B4-BE49-F238E27FC236}">
                <a16:creationId xmlns:a16="http://schemas.microsoft.com/office/drawing/2014/main" id="{EA28AC10-99B8-4BC0-85D1-46EA41B4AAD7}"/>
              </a:ext>
            </a:extLst>
          </p:cNvPr>
          <p:cNvSpPr>
            <a:spLocks noGrp="1"/>
          </p:cNvSpPr>
          <p:nvPr>
            <p:ph type="title"/>
          </p:nvPr>
        </p:nvSpPr>
        <p:spPr>
          <a:xfrm>
            <a:off x="838200" y="1"/>
            <a:ext cx="9127435" cy="1099929"/>
          </a:xfrm>
        </p:spPr>
        <p:txBody>
          <a:bodyPr/>
          <a:lstStyle/>
          <a:p>
            <a:r>
              <a:rPr lang="en-US" dirty="0"/>
              <a:t>Here are the pointers for good UI/UX</a:t>
            </a:r>
            <a:endParaRPr lang="en-IN" dirty="0"/>
          </a:p>
        </p:txBody>
      </p:sp>
    </p:spTree>
    <p:extLst>
      <p:ext uri="{BB962C8B-B14F-4D97-AF65-F5344CB8AC3E}">
        <p14:creationId xmlns:p14="http://schemas.microsoft.com/office/powerpoint/2010/main" val="597437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793A-FF39-40EA-890E-0BE3317447EC}"/>
              </a:ext>
            </a:extLst>
          </p:cNvPr>
          <p:cNvSpPr>
            <a:spLocks noGrp="1"/>
          </p:cNvSpPr>
          <p:nvPr>
            <p:ph type="ctrTitle"/>
          </p:nvPr>
        </p:nvSpPr>
        <p:spPr/>
        <p:txBody>
          <a:bodyPr>
            <a:normAutofit/>
          </a:bodyPr>
          <a:lstStyle/>
          <a:p>
            <a:r>
              <a:rPr lang="en-US" sz="9600" dirty="0"/>
              <a:t>THE END</a:t>
            </a:r>
            <a:endParaRPr lang="en-IN" sz="9600" dirty="0"/>
          </a:p>
        </p:txBody>
      </p:sp>
      <p:sp>
        <p:nvSpPr>
          <p:cNvPr id="3" name="Subtitle 2">
            <a:extLst>
              <a:ext uri="{FF2B5EF4-FFF2-40B4-BE49-F238E27FC236}">
                <a16:creationId xmlns:a16="http://schemas.microsoft.com/office/drawing/2014/main" id="{DFD344AA-1DD2-4506-8C86-53228005A40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51976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496</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PRESENTATION ON GOOD AND BAD UI/UX </vt:lpstr>
      <vt:lpstr>PowerPoint Presentation</vt:lpstr>
      <vt:lpstr>PowerPoint Presentation</vt:lpstr>
      <vt:lpstr>PowerPoint Presentation</vt:lpstr>
      <vt:lpstr>PowerPoint Presentation</vt:lpstr>
      <vt:lpstr>Here are the pointers for good UI/UX</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GOOD AND BAD UI/UX</dc:title>
  <dc:creator>n2934133@gmail.com</dc:creator>
  <cp:lastModifiedBy>n2934133@gmail.com</cp:lastModifiedBy>
  <cp:revision>3</cp:revision>
  <dcterms:created xsi:type="dcterms:W3CDTF">2025-02-28T16:35:58Z</dcterms:created>
  <dcterms:modified xsi:type="dcterms:W3CDTF">2025-02-28T17:29:25Z</dcterms:modified>
</cp:coreProperties>
</file>