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60" r:id="rId6"/>
    <p:sldId id="261" r:id="rId7"/>
    <p:sldId id="262" r:id="rId8"/>
    <p:sldId id="263" r:id="rId9"/>
    <p:sldId id="268"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esh Balamurugan" initials="OB" lastIdx="1" clrIdx="0">
    <p:extLst>
      <p:ext uri="{19B8F6BF-5375-455C-9EA6-DF929625EA0E}">
        <p15:presenceInfo xmlns:p15="http://schemas.microsoft.com/office/powerpoint/2012/main" userId="f60bc90dec7895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4" d="100"/>
          <a:sy n="54" d="100"/>
        </p:scale>
        <p:origin x="79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BF9D-7C82-3A97-35A3-B15B2FA1CD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65A8A9-B7AF-FA8E-FBE8-0B3A29078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501FB8-9305-86EF-9C54-5AE8665FCF48}"/>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5" name="Footer Placeholder 4">
            <a:extLst>
              <a:ext uri="{FF2B5EF4-FFF2-40B4-BE49-F238E27FC236}">
                <a16:creationId xmlns:a16="http://schemas.microsoft.com/office/drawing/2014/main" id="{47CC62FA-856A-0F9A-F90E-BC9B672048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564BFF-F20A-5220-BB88-F6337B5BB905}"/>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17395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B97B-B5B4-06A6-0C32-D808BCAF00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ECB9BE-F705-A461-B6AA-EAC03ED75D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D456CD-5C75-DC63-EC1C-6762EC34D52A}"/>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5" name="Footer Placeholder 4">
            <a:extLst>
              <a:ext uri="{FF2B5EF4-FFF2-40B4-BE49-F238E27FC236}">
                <a16:creationId xmlns:a16="http://schemas.microsoft.com/office/drawing/2014/main" id="{CF15DAA2-B2EF-77C0-2F09-6328FF0510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DCDEF0-411B-BB09-2428-6F3E5D539DA0}"/>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76064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09CD66-75F8-E3B0-22B3-B03A497126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DB0E93-EB50-ECDD-78AA-29CE677AB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D480C3-7830-AE37-FF26-CB854C30691D}"/>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5" name="Footer Placeholder 4">
            <a:extLst>
              <a:ext uri="{FF2B5EF4-FFF2-40B4-BE49-F238E27FC236}">
                <a16:creationId xmlns:a16="http://schemas.microsoft.com/office/drawing/2014/main" id="{8E44BF8D-5168-4565-BFF7-A93E710C9E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60AF6A-511F-4B1B-EB28-BBCB68077C44}"/>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274263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A5AC-2F44-25E9-2D87-6771994F15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075B9D-670D-442A-FDE3-4A0CF06952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C97FC1-4860-C625-7AB6-3FFD0BA80131}"/>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5" name="Footer Placeholder 4">
            <a:extLst>
              <a:ext uri="{FF2B5EF4-FFF2-40B4-BE49-F238E27FC236}">
                <a16:creationId xmlns:a16="http://schemas.microsoft.com/office/drawing/2014/main" id="{A06707B1-F79A-21CC-4437-431D1B142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11E98B-9B4C-C8C9-583D-CB44931BD76C}"/>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391523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48F9-1775-D207-967A-1CFDF9271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7664E7-8D6F-1B1B-5D58-A1C7C17EAC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1E7E8A-D7E3-EE10-B7B8-B7A88A9C0F08}"/>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5" name="Footer Placeholder 4">
            <a:extLst>
              <a:ext uri="{FF2B5EF4-FFF2-40B4-BE49-F238E27FC236}">
                <a16:creationId xmlns:a16="http://schemas.microsoft.com/office/drawing/2014/main" id="{57A03102-88B9-618D-4D93-479C4A2872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36A2ED-414F-CC51-ACE3-AFCAE1648AB9}"/>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261265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1A64-1B50-6CD5-9602-FC95854C2A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93142A-BEB6-A66C-49BC-A30C249818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8F4BE9-B1FD-BCD0-E688-E81E727DAD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460DBA-7CDE-B79D-9412-05AD6C39500E}"/>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6" name="Footer Placeholder 5">
            <a:extLst>
              <a:ext uri="{FF2B5EF4-FFF2-40B4-BE49-F238E27FC236}">
                <a16:creationId xmlns:a16="http://schemas.microsoft.com/office/drawing/2014/main" id="{539CED8B-811A-E2DD-B842-5BCC2DB64D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3DD1C7-82DF-B68D-DC77-EFB3F8F7D50B}"/>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70708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0B7A-F57F-FE28-E811-ADB69613AE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405767-EAB3-25C6-818F-CB1B9E7676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7A646E-6868-2613-99E8-ED1A08C668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64D855-A91F-0864-0877-223213B5F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C4E259-1D8F-80E9-E5A1-E7F8CE9E94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E8FB5C-DA4D-EE5F-AE76-875B77D6D4E9}"/>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8" name="Footer Placeholder 7">
            <a:extLst>
              <a:ext uri="{FF2B5EF4-FFF2-40B4-BE49-F238E27FC236}">
                <a16:creationId xmlns:a16="http://schemas.microsoft.com/office/drawing/2014/main" id="{01F0A09A-0078-C671-A5BD-A0B8BE6720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35CA4C-6D7E-D7AD-CEFF-8C828A8C7975}"/>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237870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854A-E2D8-2995-85C3-D2D750ECCD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2D3FC6-7B04-4AC5-49A4-2EAF002E622E}"/>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4" name="Footer Placeholder 3">
            <a:extLst>
              <a:ext uri="{FF2B5EF4-FFF2-40B4-BE49-F238E27FC236}">
                <a16:creationId xmlns:a16="http://schemas.microsoft.com/office/drawing/2014/main" id="{25F1A487-CCA3-046F-0FD4-BD792289E5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8FC247-D6EA-B11F-8DD2-2C0CE952DC6A}"/>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264627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892D11-1D3C-E11B-1A73-B8BB57EDD1F6}"/>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3" name="Footer Placeholder 2">
            <a:extLst>
              <a:ext uri="{FF2B5EF4-FFF2-40B4-BE49-F238E27FC236}">
                <a16:creationId xmlns:a16="http://schemas.microsoft.com/office/drawing/2014/main" id="{9A6EA6FC-07AD-D09F-968C-92775863AA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0B6268-FA54-C5B0-038B-9683C8C362A5}"/>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381287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4A8C5-76EF-9732-C944-327AD0B0C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2B6C14-A0E2-FDED-579E-BF59210E7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17CE91-6937-0CDD-87DB-18ECD6F2F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0F22B-DBA0-C50D-AC45-530E714E1A56}"/>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6" name="Footer Placeholder 5">
            <a:extLst>
              <a:ext uri="{FF2B5EF4-FFF2-40B4-BE49-F238E27FC236}">
                <a16:creationId xmlns:a16="http://schemas.microsoft.com/office/drawing/2014/main" id="{8311C41A-7109-1657-8B42-3C449CCA84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88906D-5236-694D-601B-AAE6DFF7CE9A}"/>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315735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E780-5A44-61E3-500F-AE166319A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0646B1-CE35-AEDF-43CD-865B84AF3A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10C07E-E820-6970-B334-D381B3A06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33A3B-25D2-A569-42E3-943D3D05EA5F}"/>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6" name="Footer Placeholder 5">
            <a:extLst>
              <a:ext uri="{FF2B5EF4-FFF2-40B4-BE49-F238E27FC236}">
                <a16:creationId xmlns:a16="http://schemas.microsoft.com/office/drawing/2014/main" id="{D5F01A07-77D6-FFC2-6E60-1EEF54B346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73FE47-CA89-E15B-C13C-E5137F02CC74}"/>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72340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25EB8-A9B9-A21C-48DC-C76D973693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833E52-E549-C6D6-A3B7-48A1CEA94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9DACD3-6E42-493F-FB39-98275F426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18CF6-0C30-4649-9429-25FC42EC1580}" type="datetimeFigureOut">
              <a:rPr lang="en-IN" smtClean="0"/>
              <a:t>30-05-2025</a:t>
            </a:fld>
            <a:endParaRPr lang="en-IN"/>
          </a:p>
        </p:txBody>
      </p:sp>
      <p:sp>
        <p:nvSpPr>
          <p:cNvPr id="5" name="Footer Placeholder 4">
            <a:extLst>
              <a:ext uri="{FF2B5EF4-FFF2-40B4-BE49-F238E27FC236}">
                <a16:creationId xmlns:a16="http://schemas.microsoft.com/office/drawing/2014/main" id="{49F9B756-3AA8-8C3A-8883-7529AE6C28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27E228-8B96-8D33-9CAB-1EB6B4C666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EB5B2-DEEA-45B4-BCA8-C7EC2222A9B3}" type="slidenum">
              <a:rPr lang="en-IN" smtClean="0"/>
              <a:t>‹#›</a:t>
            </a:fld>
            <a:endParaRPr lang="en-IN"/>
          </a:p>
        </p:txBody>
      </p:sp>
    </p:spTree>
    <p:extLst>
      <p:ext uri="{BB962C8B-B14F-4D97-AF65-F5344CB8AC3E}">
        <p14:creationId xmlns:p14="http://schemas.microsoft.com/office/powerpoint/2010/main" val="335535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0D1E-CC24-DCAC-0829-8EF01737167D}"/>
              </a:ext>
            </a:extLst>
          </p:cNvPr>
          <p:cNvSpPr>
            <a:spLocks noGrp="1"/>
          </p:cNvSpPr>
          <p:nvPr>
            <p:ph type="ctrTitle"/>
          </p:nvPr>
        </p:nvSpPr>
        <p:spPr>
          <a:xfrm>
            <a:off x="1524000" y="714374"/>
            <a:ext cx="9144000" cy="1981201"/>
          </a:xfrm>
        </p:spPr>
        <p:txBody>
          <a:bodyPr/>
          <a:lstStyle/>
          <a:p>
            <a:r>
              <a:rPr lang="en-IN" dirty="0"/>
              <a:t>Web-Integrated Movie Recommendation Engine</a:t>
            </a:r>
          </a:p>
        </p:txBody>
      </p:sp>
      <p:sp>
        <p:nvSpPr>
          <p:cNvPr id="3" name="Subtitle 2">
            <a:extLst>
              <a:ext uri="{FF2B5EF4-FFF2-40B4-BE49-F238E27FC236}">
                <a16:creationId xmlns:a16="http://schemas.microsoft.com/office/drawing/2014/main" id="{754D7331-46B9-9478-9650-0956470598DA}"/>
              </a:ext>
            </a:extLst>
          </p:cNvPr>
          <p:cNvSpPr>
            <a:spLocks noGrp="1"/>
          </p:cNvSpPr>
          <p:nvPr>
            <p:ph type="subTitle" idx="1"/>
          </p:nvPr>
        </p:nvSpPr>
        <p:spPr>
          <a:xfrm>
            <a:off x="1524000" y="2695576"/>
            <a:ext cx="9144000" cy="3581400"/>
          </a:xfrm>
        </p:spPr>
        <p:txBody>
          <a:bodyPr>
            <a:normAutofit fontScale="92500" lnSpcReduction="10000"/>
          </a:bodyPr>
          <a:lstStyle/>
          <a:p>
            <a:r>
              <a:rPr lang="en-IN" dirty="0"/>
              <a:t>Team Members</a:t>
            </a:r>
            <a:br>
              <a:rPr lang="en-IN" dirty="0"/>
            </a:br>
            <a:endParaRPr lang="en-IN" dirty="0"/>
          </a:p>
          <a:p>
            <a:r>
              <a:rPr lang="en-IN" dirty="0"/>
              <a:t>1. </a:t>
            </a:r>
            <a:r>
              <a:rPr lang="en-IN" dirty="0" err="1"/>
              <a:t>Nithish</a:t>
            </a:r>
            <a:r>
              <a:rPr lang="en-IN" dirty="0"/>
              <a:t> N</a:t>
            </a:r>
            <a:r>
              <a:rPr lang="en-GB" dirty="0"/>
              <a:t> (230701219)</a:t>
            </a:r>
            <a:br>
              <a:rPr lang="en-IN" dirty="0"/>
            </a:br>
            <a:endParaRPr lang="en-IN" dirty="0"/>
          </a:p>
          <a:p>
            <a:r>
              <a:rPr lang="en-IN" dirty="0"/>
              <a:t>2. </a:t>
            </a:r>
            <a:r>
              <a:rPr lang="en-IN" dirty="0" err="1"/>
              <a:t>Omesh</a:t>
            </a:r>
            <a:r>
              <a:rPr lang="en-IN" dirty="0"/>
              <a:t> </a:t>
            </a:r>
            <a:r>
              <a:rPr lang="en-IN" dirty="0" err="1"/>
              <a:t>Balamurugan</a:t>
            </a:r>
            <a:r>
              <a:rPr lang="en-GB" dirty="0"/>
              <a:t>(230701222)</a:t>
            </a:r>
            <a:br>
              <a:rPr lang="en-GB" dirty="0"/>
            </a:br>
            <a:endParaRPr lang="en-IN" dirty="0"/>
          </a:p>
          <a:p>
            <a:r>
              <a:rPr lang="en-US" sz="2400" dirty="0">
                <a:solidFill>
                  <a:srgbClr val="000000"/>
                </a:solidFill>
                <a:latin typeface="Arial"/>
              </a:rPr>
              <a:t>Supervisor:
Dr. R. Bhuvaneswari, Associate Professor,
Department of Computer Science and Engineering
Rajalakshmi Engineering College</a:t>
            </a:r>
            <a:endParaRPr lang="en-IN" dirty="0"/>
          </a:p>
        </p:txBody>
      </p:sp>
    </p:spTree>
    <p:extLst>
      <p:ext uri="{BB962C8B-B14F-4D97-AF65-F5344CB8AC3E}">
        <p14:creationId xmlns:p14="http://schemas.microsoft.com/office/powerpoint/2010/main" val="4171028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6B3EF-7381-2A69-0CBE-8FA77F7510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113228-D174-0ECE-E219-837F09980458}"/>
              </a:ext>
            </a:extLst>
          </p:cNvPr>
          <p:cNvSpPr>
            <a:spLocks noGrp="1"/>
          </p:cNvSpPr>
          <p:nvPr>
            <p:ph type="title"/>
          </p:nvPr>
        </p:nvSpPr>
        <p:spPr>
          <a:xfrm>
            <a:off x="838200" y="375758"/>
            <a:ext cx="10515600" cy="1325563"/>
          </a:xfrm>
        </p:spPr>
        <p:txBody>
          <a:bodyPr>
            <a:normAutofit/>
          </a:bodyPr>
          <a:lstStyle/>
          <a:p>
            <a:r>
              <a:rPr lang="en-US" sz="4000" dirty="0"/>
              <a:t>Proposed Method (Implementation / Prototype Developed) </a:t>
            </a:r>
            <a:endParaRPr lang="en-IN" sz="4000" dirty="0"/>
          </a:p>
        </p:txBody>
      </p:sp>
      <p:sp>
        <p:nvSpPr>
          <p:cNvPr id="3" name="Content Placeholder 2">
            <a:extLst>
              <a:ext uri="{FF2B5EF4-FFF2-40B4-BE49-F238E27FC236}">
                <a16:creationId xmlns:a16="http://schemas.microsoft.com/office/drawing/2014/main" id="{23CAC76B-F6AD-4402-95F5-EE5D478F09D4}"/>
              </a:ext>
            </a:extLst>
          </p:cNvPr>
          <p:cNvSpPr>
            <a:spLocks noGrp="1"/>
          </p:cNvSpPr>
          <p:nvPr>
            <p:ph idx="1"/>
          </p:nvPr>
        </p:nvSpPr>
        <p:spPr/>
        <p:txBody>
          <a:bodyPr>
            <a:normAutofit/>
          </a:bodyPr>
          <a:lstStyle/>
          <a:p>
            <a:r>
              <a:rPr lang="en-US" dirty="0"/>
              <a:t>The system was built as a web application using Python, Flask, and the K-means clustering algorithm. Movie overviews were vectorized with TF-IDF and clustered to group similar films. The frontend, built with HTML, CSS, and JavaScript, allows users to input preferences like genre or ratings. Results are fetched through the Flask API and enriched using the TMDB API to display movie posters and metadata. The prototype was tested for accuracy using silhouette scores and real user inputs.</a:t>
            </a:r>
            <a:endParaRPr lang="en-IN" dirty="0"/>
          </a:p>
        </p:txBody>
      </p:sp>
    </p:spTree>
    <p:extLst>
      <p:ext uri="{BB962C8B-B14F-4D97-AF65-F5344CB8AC3E}">
        <p14:creationId xmlns:p14="http://schemas.microsoft.com/office/powerpoint/2010/main" val="3010701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F8896-3B0B-D69A-BE48-AC326F1CE8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0411A9-2F82-8B9D-97BD-629675F4F10D}"/>
              </a:ext>
            </a:extLst>
          </p:cNvPr>
          <p:cNvSpPr>
            <a:spLocks noGrp="1"/>
          </p:cNvSpPr>
          <p:nvPr>
            <p:ph type="title"/>
          </p:nvPr>
        </p:nvSpPr>
        <p:spPr>
          <a:xfrm>
            <a:off x="838200" y="375758"/>
            <a:ext cx="10515600" cy="1325563"/>
          </a:xfrm>
        </p:spPr>
        <p:txBody>
          <a:bodyPr/>
          <a:lstStyle/>
          <a:p>
            <a:r>
              <a:rPr lang="en-US" dirty="0"/>
              <a:t>Target Audience Benefitted</a:t>
            </a:r>
            <a:endParaRPr lang="en-IN" dirty="0"/>
          </a:p>
        </p:txBody>
      </p:sp>
      <p:sp>
        <p:nvSpPr>
          <p:cNvPr id="3" name="Content Placeholder 2">
            <a:extLst>
              <a:ext uri="{FF2B5EF4-FFF2-40B4-BE49-F238E27FC236}">
                <a16:creationId xmlns:a16="http://schemas.microsoft.com/office/drawing/2014/main" id="{D020A4C1-4B82-8A14-BE8D-7E26EB764C0B}"/>
              </a:ext>
            </a:extLst>
          </p:cNvPr>
          <p:cNvSpPr>
            <a:spLocks noGrp="1"/>
          </p:cNvSpPr>
          <p:nvPr>
            <p:ph idx="1"/>
          </p:nvPr>
        </p:nvSpPr>
        <p:spPr/>
        <p:txBody>
          <a:bodyPr>
            <a:normAutofit fontScale="92500" lnSpcReduction="10000"/>
          </a:bodyPr>
          <a:lstStyle/>
          <a:p>
            <a:pPr>
              <a:buFont typeface="+mj-lt"/>
              <a:buAutoNum type="arabicPeriod"/>
            </a:pPr>
            <a:r>
              <a:rPr lang="en-US" b="1" dirty="0"/>
              <a:t>General Movie Viewers</a:t>
            </a:r>
            <a:br>
              <a:rPr lang="en-US" dirty="0"/>
            </a:br>
            <a:r>
              <a:rPr lang="en-US" dirty="0"/>
              <a:t>Casual users looking for personalized movie suggestions without spending time browsing large catalogs.</a:t>
            </a:r>
          </a:p>
          <a:p>
            <a:pPr>
              <a:buFont typeface="+mj-lt"/>
              <a:buAutoNum type="arabicPeriod"/>
            </a:pPr>
            <a:r>
              <a:rPr lang="en-US" b="1" dirty="0"/>
              <a:t>Streaming Platform Users</a:t>
            </a:r>
            <a:br>
              <a:rPr lang="en-US" dirty="0"/>
            </a:br>
            <a:r>
              <a:rPr lang="en-US" dirty="0"/>
              <a:t>Viewers on platforms like Netflix or Prime Video who want quick, tailored recommendations based on mood, genre, or rating.</a:t>
            </a:r>
          </a:p>
          <a:p>
            <a:pPr>
              <a:buFont typeface="+mj-lt"/>
              <a:buAutoNum type="arabicPeriod"/>
            </a:pPr>
            <a:r>
              <a:rPr lang="en-US" b="1" dirty="0"/>
              <a:t>Students &amp; Researchers</a:t>
            </a:r>
            <a:br>
              <a:rPr lang="en-US" dirty="0"/>
            </a:br>
            <a:r>
              <a:rPr lang="en-US" dirty="0"/>
              <a:t>Learners in AI/ML and data science can benefit from the system's real-world application of clustering and recommendation algorithms.</a:t>
            </a:r>
          </a:p>
          <a:p>
            <a:pPr>
              <a:buFont typeface="+mj-lt"/>
              <a:buAutoNum type="arabicPeriod"/>
            </a:pPr>
            <a:r>
              <a:rPr lang="en-US" b="1" dirty="0"/>
              <a:t>Web Developers &amp; Designers</a:t>
            </a:r>
            <a:br>
              <a:rPr lang="en-US" dirty="0"/>
            </a:br>
            <a:r>
              <a:rPr lang="en-US" dirty="0"/>
              <a:t>Developers seeking inspiration for integrating APIs and building responsive, intelligent web apps using Flask and modern UI tools.</a:t>
            </a:r>
          </a:p>
          <a:p>
            <a:endParaRPr lang="en-IN" dirty="0"/>
          </a:p>
        </p:txBody>
      </p:sp>
    </p:spTree>
    <p:extLst>
      <p:ext uri="{BB962C8B-B14F-4D97-AF65-F5344CB8AC3E}">
        <p14:creationId xmlns:p14="http://schemas.microsoft.com/office/powerpoint/2010/main" val="2428624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2A1F0-436F-5909-6F9E-FB446DE8A1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5CB6D3-0D88-9DF3-442F-AA8155053917}"/>
              </a:ext>
            </a:extLst>
          </p:cNvPr>
          <p:cNvSpPr>
            <a:spLocks noGrp="1"/>
          </p:cNvSpPr>
          <p:nvPr>
            <p:ph type="title"/>
          </p:nvPr>
        </p:nvSpPr>
        <p:spPr>
          <a:xfrm>
            <a:off x="838200" y="375758"/>
            <a:ext cx="10515600" cy="1325563"/>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7AB183C-3FC8-B176-8277-EC0343F80D4F}"/>
              </a:ext>
            </a:extLst>
          </p:cNvPr>
          <p:cNvSpPr>
            <a:spLocks noGrp="1"/>
          </p:cNvSpPr>
          <p:nvPr>
            <p:ph idx="1"/>
          </p:nvPr>
        </p:nvSpPr>
        <p:spPr/>
        <p:txBody>
          <a:bodyPr/>
          <a:lstStyle/>
          <a:p>
            <a:r>
              <a:rPr lang="en-US" dirty="0"/>
              <a:t>The movie recommendation engine exemplifies the integration of machine learning, modern web technologies, and user-centric design to address a prevalent challenge in the digital entertainment domain. In an era where users are inundated with content across multiple platforms, the difficulty of selecting relevant movies often results in decision fatigue and reduced user engagement. This system is intentionally designed to mitigate that experience by delivering intelligent, personalized, and efficient recommendations, thereby enhancing the overall movie discovery process through a seamless and interactive interface.</a:t>
            </a:r>
            <a:endParaRPr lang="en-IN" dirty="0"/>
          </a:p>
        </p:txBody>
      </p:sp>
    </p:spTree>
    <p:extLst>
      <p:ext uri="{BB962C8B-B14F-4D97-AF65-F5344CB8AC3E}">
        <p14:creationId xmlns:p14="http://schemas.microsoft.com/office/powerpoint/2010/main" val="929674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8CDD-8BC7-AA81-97FC-255C06B7554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81EB42E-B0EA-8010-EB7B-6187E380ED88}"/>
              </a:ext>
            </a:extLst>
          </p:cNvPr>
          <p:cNvSpPr>
            <a:spLocks noGrp="1"/>
          </p:cNvSpPr>
          <p:nvPr>
            <p:ph idx="1"/>
          </p:nvPr>
        </p:nvSpPr>
        <p:spPr/>
        <p:txBody>
          <a:bodyPr/>
          <a:lstStyle/>
          <a:p>
            <a:r>
              <a:rPr lang="en-US" dirty="0"/>
              <a:t>This project focuses on the development of a Web-Integrated Movie Recommendation System (</a:t>
            </a:r>
            <a:r>
              <a:rPr lang="en-US" dirty="0" err="1"/>
              <a:t>MovieBuzz</a:t>
            </a:r>
            <a:r>
              <a:rPr lang="en-US" dirty="0"/>
              <a:t>) that leverages machine learning algorithms— specifically the K-means clustering technique—to recommend movies based on a user's input. The user simply needs to type in the name of a movie they like, and the system will intelligently suggest related titles. Additional filters, such as genre, release year (timeline), and rating, can further refine these suggestions, allowing for a highly customizable and personalized experience. </a:t>
            </a:r>
            <a:endParaRPr lang="en-IN" dirty="0"/>
          </a:p>
        </p:txBody>
      </p:sp>
    </p:spTree>
    <p:extLst>
      <p:ext uri="{BB962C8B-B14F-4D97-AF65-F5344CB8AC3E}">
        <p14:creationId xmlns:p14="http://schemas.microsoft.com/office/powerpoint/2010/main" val="3249131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EF489-3BC8-B0D8-D3FD-18EDABE7D9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488B05-0CDD-711D-75F4-9492460E541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E7A450B-FBDA-4F81-9350-72340D857702}"/>
              </a:ext>
            </a:extLst>
          </p:cNvPr>
          <p:cNvSpPr>
            <a:spLocks noGrp="1"/>
          </p:cNvSpPr>
          <p:nvPr>
            <p:ph idx="1"/>
          </p:nvPr>
        </p:nvSpPr>
        <p:spPr/>
        <p:txBody>
          <a:bodyPr/>
          <a:lstStyle/>
          <a:p>
            <a:r>
              <a:rPr lang="en-US" dirty="0"/>
              <a:t>With thousands of movies available online, users often struggle to find films that match their interests. Existing search methods lack personalization and efficiency. This project aims to solve that by developing a K-means clustering-based movie recommendation system that delivers tailored suggestions using TMDB data and a responsive web interface.</a:t>
            </a:r>
            <a:endParaRPr lang="en-IN" dirty="0"/>
          </a:p>
        </p:txBody>
      </p:sp>
    </p:spTree>
    <p:extLst>
      <p:ext uri="{BB962C8B-B14F-4D97-AF65-F5344CB8AC3E}">
        <p14:creationId xmlns:p14="http://schemas.microsoft.com/office/powerpoint/2010/main" val="2556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A2724-0324-41E7-BCF2-90EC971E2829}"/>
              </a:ext>
            </a:extLst>
          </p:cNvPr>
          <p:cNvSpPr>
            <a:spLocks noGrp="1"/>
          </p:cNvSpPr>
          <p:nvPr>
            <p:ph type="title"/>
          </p:nvPr>
        </p:nvSpPr>
        <p:spPr/>
        <p:txBody>
          <a:bodyPr/>
          <a:lstStyle/>
          <a:p>
            <a:r>
              <a:rPr lang="en-US" dirty="0"/>
              <a:t>STANFORD DESIGN THINKING MODEL</a:t>
            </a:r>
          </a:p>
        </p:txBody>
      </p:sp>
      <p:sp>
        <p:nvSpPr>
          <p:cNvPr id="3" name="Content Placeholder 2">
            <a:extLst>
              <a:ext uri="{FF2B5EF4-FFF2-40B4-BE49-F238E27FC236}">
                <a16:creationId xmlns:a16="http://schemas.microsoft.com/office/drawing/2014/main" id="{FDFD5E4F-A5F4-4AE4-8AF0-7BDA8504A4BB}"/>
              </a:ext>
            </a:extLst>
          </p:cNvPr>
          <p:cNvSpPr>
            <a:spLocks noGrp="1"/>
          </p:cNvSpPr>
          <p:nvPr>
            <p:ph idx="1"/>
          </p:nvPr>
        </p:nvSpPr>
        <p:spPr>
          <a:xfrm>
            <a:off x="838200" y="1690687"/>
            <a:ext cx="10515600" cy="4924425"/>
          </a:xfrm>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Empathize</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Conducted informal interviews and observed common user behaviors while navigating movie platforms, revealing frustrations with repetitive content and irrelevant suggestions.</a:t>
            </a: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Define</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Framed the problem as: </a:t>
            </a:r>
            <a:r>
              <a:rPr kumimoji="0" lang="en-US" altLang="en-US" sz="2800" b="0" i="1" u="none" strike="noStrike" cap="none" normalizeH="0" baseline="0" dirty="0">
                <a:ln>
                  <a:noFill/>
                </a:ln>
                <a:solidFill>
                  <a:schemeClr val="tx1"/>
                </a:solidFill>
                <a:effectLst/>
                <a:latin typeface="Arial" panose="020B0604020202020204" pitchFamily="34" charset="0"/>
              </a:rPr>
              <a:t>“Users need a smarter way to receive movie recommendations that adapt to both content preference and discovery intent.”</a:t>
            </a:r>
            <a:br>
              <a:rPr kumimoji="0" lang="en-US" altLang="en-US" sz="2800" b="0" i="1"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Ideate</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Explored various algorithmic models like collaborative filtering, rule-based logic, and clustering. Selected K-means for its simplicity and ability to group similar movies based on textual metadata.</a:t>
            </a: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Prototype</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Created a functional prototype combining Python, Flask, and TMDB API, integrated with a frontend UI that allows users to input genres, years, or ratings to receive curated recommendations.</a:t>
            </a: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Test</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Deployed the system in a controlled environment with feedback from target users. Adjusted UI elements, refined cluster thresholds, and validated accuracy using silhouette scoring.</a:t>
            </a:r>
          </a:p>
          <a:p>
            <a:endParaRPr lang="en-US" dirty="0"/>
          </a:p>
        </p:txBody>
      </p:sp>
    </p:spTree>
    <p:extLst>
      <p:ext uri="{BB962C8B-B14F-4D97-AF65-F5344CB8AC3E}">
        <p14:creationId xmlns:p14="http://schemas.microsoft.com/office/powerpoint/2010/main" val="3666552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3E1EB-5207-32A7-6153-F6B7C82A3D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371EAC-5C03-9055-3191-7FA38C8B9B4C}"/>
              </a:ext>
            </a:extLst>
          </p:cNvPr>
          <p:cNvSpPr>
            <a:spLocks noGrp="1"/>
          </p:cNvSpPr>
          <p:nvPr>
            <p:ph type="title"/>
          </p:nvPr>
        </p:nvSpPr>
        <p:spPr/>
        <p:txBody>
          <a:bodyPr/>
          <a:lstStyle/>
          <a:p>
            <a:r>
              <a:rPr lang="en-US" dirty="0"/>
              <a:t>Features of the Project</a:t>
            </a:r>
            <a:endParaRPr lang="en-IN" dirty="0"/>
          </a:p>
        </p:txBody>
      </p:sp>
      <p:sp>
        <p:nvSpPr>
          <p:cNvPr id="3" name="Content Placeholder 2">
            <a:extLst>
              <a:ext uri="{FF2B5EF4-FFF2-40B4-BE49-F238E27FC236}">
                <a16:creationId xmlns:a16="http://schemas.microsoft.com/office/drawing/2014/main" id="{89EB96EF-C172-BECA-77F6-CE0E0CABABB1}"/>
              </a:ext>
            </a:extLst>
          </p:cNvPr>
          <p:cNvSpPr>
            <a:spLocks noGrp="1"/>
          </p:cNvSpPr>
          <p:nvPr>
            <p:ph idx="1"/>
          </p:nvPr>
        </p:nvSpPr>
        <p:spPr>
          <a:xfrm>
            <a:off x="838200" y="1825625"/>
            <a:ext cx="10515600" cy="3098800"/>
          </a:xfrm>
        </p:spPr>
        <p:txBody>
          <a:bodyPr/>
          <a:lstStyle/>
          <a:p>
            <a:r>
              <a:rPr lang="en-US" dirty="0"/>
              <a:t>TMDB API Integration</a:t>
            </a:r>
          </a:p>
          <a:p>
            <a:r>
              <a:rPr lang="en-US" dirty="0"/>
              <a:t>Dynamic Recommendations</a:t>
            </a:r>
          </a:p>
          <a:p>
            <a:r>
              <a:rPr lang="en-US" dirty="0" err="1"/>
              <a:t>Favourite</a:t>
            </a:r>
            <a:r>
              <a:rPr lang="en-US" dirty="0"/>
              <a:t> multiple movies as desired</a:t>
            </a:r>
          </a:p>
          <a:p>
            <a:r>
              <a:rPr lang="en-US" dirty="0"/>
              <a:t>Description for each movie</a:t>
            </a:r>
          </a:p>
          <a:p>
            <a:r>
              <a:rPr lang="en-US" dirty="0"/>
              <a:t>Scalable and Lightweight Design</a:t>
            </a:r>
            <a:br>
              <a:rPr lang="en-US" dirty="0"/>
            </a:br>
            <a:endParaRPr lang="en-IN" dirty="0"/>
          </a:p>
        </p:txBody>
      </p:sp>
    </p:spTree>
    <p:extLst>
      <p:ext uri="{BB962C8B-B14F-4D97-AF65-F5344CB8AC3E}">
        <p14:creationId xmlns:p14="http://schemas.microsoft.com/office/powerpoint/2010/main" val="50265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D012E-3919-47F3-5534-8BBF9ECC1C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3F18DF-BD0D-0350-58DE-F1284B979105}"/>
              </a:ext>
            </a:extLst>
          </p:cNvPr>
          <p:cNvSpPr>
            <a:spLocks noGrp="1"/>
          </p:cNvSpPr>
          <p:nvPr>
            <p:ph type="title"/>
          </p:nvPr>
        </p:nvSpPr>
        <p:spPr/>
        <p:txBody>
          <a:bodyPr/>
          <a:lstStyle/>
          <a:p>
            <a:r>
              <a:rPr lang="en-US" dirty="0"/>
              <a:t>Pain points Identified</a:t>
            </a:r>
            <a:endParaRPr lang="en-IN" dirty="0"/>
          </a:p>
        </p:txBody>
      </p:sp>
      <p:sp>
        <p:nvSpPr>
          <p:cNvPr id="3" name="Content Placeholder 2">
            <a:extLst>
              <a:ext uri="{FF2B5EF4-FFF2-40B4-BE49-F238E27FC236}">
                <a16:creationId xmlns:a16="http://schemas.microsoft.com/office/drawing/2014/main" id="{3E326D19-9C19-F4B2-8F64-272864939FEF}"/>
              </a:ext>
            </a:extLst>
          </p:cNvPr>
          <p:cNvSpPr>
            <a:spLocks noGrp="1"/>
          </p:cNvSpPr>
          <p:nvPr>
            <p:ph idx="1"/>
          </p:nvPr>
        </p:nvSpPr>
        <p:spPr>
          <a:xfrm>
            <a:off x="838200" y="1825625"/>
            <a:ext cx="10515600" cy="2708275"/>
          </a:xfrm>
        </p:spPr>
        <p:txBody>
          <a:bodyPr/>
          <a:lstStyle/>
          <a:p>
            <a:r>
              <a:rPr lang="en-US" dirty="0"/>
              <a:t>Overwhelming Movie Choices</a:t>
            </a:r>
          </a:p>
          <a:p>
            <a:r>
              <a:rPr lang="en-US" dirty="0"/>
              <a:t>Lack of Personalization</a:t>
            </a:r>
          </a:p>
          <a:p>
            <a:r>
              <a:rPr lang="en-US" dirty="0"/>
              <a:t>Time-Consuming Discovery</a:t>
            </a:r>
          </a:p>
          <a:p>
            <a:endParaRPr lang="en-US" dirty="0"/>
          </a:p>
        </p:txBody>
      </p:sp>
    </p:spTree>
    <p:extLst>
      <p:ext uri="{BB962C8B-B14F-4D97-AF65-F5344CB8AC3E}">
        <p14:creationId xmlns:p14="http://schemas.microsoft.com/office/powerpoint/2010/main" val="136278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5D1DA-2204-2A42-3343-A982BCB11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60B9F8-2FBF-4B4E-5C47-3D584136A5E6}"/>
              </a:ext>
            </a:extLst>
          </p:cNvPr>
          <p:cNvSpPr>
            <a:spLocks noGrp="1"/>
          </p:cNvSpPr>
          <p:nvPr>
            <p:ph type="title"/>
          </p:nvPr>
        </p:nvSpPr>
        <p:spPr/>
        <p:txBody>
          <a:bodyPr/>
          <a:lstStyle/>
          <a:p>
            <a:r>
              <a:rPr lang="en-US" dirty="0"/>
              <a:t>Technologies Used</a:t>
            </a:r>
            <a:endParaRPr lang="en-IN" dirty="0"/>
          </a:p>
        </p:txBody>
      </p:sp>
      <p:sp>
        <p:nvSpPr>
          <p:cNvPr id="5" name="Rectangle 2">
            <a:extLst>
              <a:ext uri="{FF2B5EF4-FFF2-40B4-BE49-F238E27FC236}">
                <a16:creationId xmlns:a16="http://schemas.microsoft.com/office/drawing/2014/main" id="{25962C8A-1E42-4C56-8D5C-4290942C571C}"/>
              </a:ext>
            </a:extLst>
          </p:cNvPr>
          <p:cNvSpPr>
            <a:spLocks noGrp="1" noChangeArrowheads="1"/>
          </p:cNvSpPr>
          <p:nvPr>
            <p:ph idx="1"/>
          </p:nvPr>
        </p:nvSpPr>
        <p:spPr bwMode="auto">
          <a:xfrm>
            <a:off x="838200" y="1997839"/>
            <a:ext cx="1091927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Python – For implementing the K-means algorithm, data preprocessing, and backend logic.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Flask – A lightweight Python web framework to connect frontend with the backend model.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TMDB API – To fetch movie metadata like posters, overviews, genres, and ratings in real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HTML, CSS, JavaScript – To build a responsive and user-friendly web interface.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Pandas &amp; Scikit-learn </a:t>
            </a:r>
            <a:r>
              <a:rPr lang="en-US" sz="1400" dirty="0"/>
              <a:t>– </a:t>
            </a:r>
            <a:r>
              <a:rPr lang="en-US" sz="2000" dirty="0">
                <a:latin typeface="Arial" panose="020B0604020202020204" pitchFamily="34" charset="0"/>
              </a:rPr>
              <a:t>For handling movie data and performing clustering with K-means.</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237039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44266-917D-100D-61A9-3CC953EFA7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A4706F-599F-176E-6039-9E32E9BE731F}"/>
              </a:ext>
            </a:extLst>
          </p:cNvPr>
          <p:cNvSpPr>
            <a:spLocks noGrp="1"/>
          </p:cNvSpPr>
          <p:nvPr>
            <p:ph type="title"/>
          </p:nvPr>
        </p:nvSpPr>
        <p:spPr>
          <a:xfrm>
            <a:off x="838200" y="0"/>
            <a:ext cx="10515600" cy="1325563"/>
          </a:xfrm>
        </p:spPr>
        <p:txBody>
          <a:bodyPr/>
          <a:lstStyle/>
          <a:p>
            <a:r>
              <a:rPr lang="en-US" dirty="0"/>
              <a:t>Comparative Analysis of Existing system</a:t>
            </a:r>
            <a:endParaRPr lang="en-IN" dirty="0"/>
          </a:p>
        </p:txBody>
      </p:sp>
      <p:graphicFrame>
        <p:nvGraphicFramePr>
          <p:cNvPr id="8" name="Table 8">
            <a:extLst>
              <a:ext uri="{FF2B5EF4-FFF2-40B4-BE49-F238E27FC236}">
                <a16:creationId xmlns:a16="http://schemas.microsoft.com/office/drawing/2014/main" id="{A19C786B-5DF3-4D9D-8A39-2BCFD6FE5F4B}"/>
              </a:ext>
            </a:extLst>
          </p:cNvPr>
          <p:cNvGraphicFramePr>
            <a:graphicFrameLocks noGrp="1"/>
          </p:cNvGraphicFramePr>
          <p:nvPr>
            <p:extLst>
              <p:ext uri="{D42A27DB-BD31-4B8C-83A1-F6EECF244321}">
                <p14:modId xmlns:p14="http://schemas.microsoft.com/office/powerpoint/2010/main" val="2676723777"/>
              </p:ext>
            </p:extLst>
          </p:nvPr>
        </p:nvGraphicFramePr>
        <p:xfrm>
          <a:off x="1110366" y="1040220"/>
          <a:ext cx="9971268" cy="5571496"/>
        </p:xfrm>
        <a:graphic>
          <a:graphicData uri="http://schemas.openxmlformats.org/drawingml/2006/table">
            <a:tbl>
              <a:tblPr firstRow="1" bandRow="1">
                <a:tableStyleId>{5C22544A-7EE6-4342-B048-85BDC9FD1C3A}</a:tableStyleId>
              </a:tblPr>
              <a:tblGrid>
                <a:gridCol w="3323756">
                  <a:extLst>
                    <a:ext uri="{9D8B030D-6E8A-4147-A177-3AD203B41FA5}">
                      <a16:colId xmlns:a16="http://schemas.microsoft.com/office/drawing/2014/main" val="3128820184"/>
                    </a:ext>
                  </a:extLst>
                </a:gridCol>
                <a:gridCol w="3323756">
                  <a:extLst>
                    <a:ext uri="{9D8B030D-6E8A-4147-A177-3AD203B41FA5}">
                      <a16:colId xmlns:a16="http://schemas.microsoft.com/office/drawing/2014/main" val="2644587453"/>
                    </a:ext>
                  </a:extLst>
                </a:gridCol>
                <a:gridCol w="3323756">
                  <a:extLst>
                    <a:ext uri="{9D8B030D-6E8A-4147-A177-3AD203B41FA5}">
                      <a16:colId xmlns:a16="http://schemas.microsoft.com/office/drawing/2014/main" val="1445572460"/>
                    </a:ext>
                  </a:extLst>
                </a:gridCol>
              </a:tblGrid>
              <a:tr h="478950">
                <a:tc>
                  <a:txBody>
                    <a:bodyPr/>
                    <a:lstStyle/>
                    <a:p>
                      <a:pPr algn="l"/>
                      <a:r>
                        <a:rPr lang="en-US" dirty="0"/>
                        <a:t>Feature</a:t>
                      </a:r>
                    </a:p>
                  </a:txBody>
                  <a:tcPr anchor="ctr"/>
                </a:tc>
                <a:tc>
                  <a:txBody>
                    <a:bodyPr/>
                    <a:lstStyle/>
                    <a:p>
                      <a:pPr algn="l"/>
                      <a:r>
                        <a:rPr lang="en-GB" b="1"/>
                        <a:t>MovieBuzz</a:t>
                      </a:r>
                      <a:r>
                        <a:rPr lang="en-US"/>
                        <a:t> </a:t>
                      </a:r>
                      <a:r>
                        <a:rPr lang="en-US" dirty="0"/>
                        <a:t>(K-Means + TMDB + Flask)</a:t>
                      </a:r>
                    </a:p>
                  </a:txBody>
                  <a:tcPr anchor="ctr"/>
                </a:tc>
                <a:tc>
                  <a:txBody>
                    <a:bodyPr/>
                    <a:lstStyle/>
                    <a:p>
                      <a:pPr algn="l"/>
                      <a:r>
                        <a:rPr lang="en-US" b="1"/>
                        <a:t>SimpleMovieRec</a:t>
                      </a:r>
                      <a:r>
                        <a:rPr lang="en-US"/>
                        <a:t> (Collaborative Filtering)</a:t>
                      </a:r>
                    </a:p>
                  </a:txBody>
                  <a:tcPr anchor="ctr"/>
                </a:tc>
                <a:extLst>
                  <a:ext uri="{0D108BD9-81ED-4DB2-BD59-A6C34878D82A}">
                    <a16:rowId xmlns:a16="http://schemas.microsoft.com/office/drawing/2014/main" val="4277166155"/>
                  </a:ext>
                </a:extLst>
              </a:tr>
              <a:tr h="684214">
                <a:tc>
                  <a:txBody>
                    <a:bodyPr/>
                    <a:lstStyle/>
                    <a:p>
                      <a:pPr algn="l"/>
                      <a:r>
                        <a:rPr lang="en-US" b="1" dirty="0"/>
                        <a:t>Recommendation Technique</a:t>
                      </a:r>
                      <a:endParaRPr lang="en-US" dirty="0"/>
                    </a:p>
                  </a:txBody>
                  <a:tcPr anchor="ctr"/>
                </a:tc>
                <a:tc>
                  <a:txBody>
                    <a:bodyPr/>
                    <a:lstStyle/>
                    <a:p>
                      <a:pPr algn="l"/>
                      <a:r>
                        <a:rPr lang="en-US"/>
                        <a:t>K-Means clustering based on content (overview, genre)</a:t>
                      </a:r>
                    </a:p>
                  </a:txBody>
                  <a:tcPr anchor="ctr"/>
                </a:tc>
                <a:tc>
                  <a:txBody>
                    <a:bodyPr/>
                    <a:lstStyle/>
                    <a:p>
                      <a:pPr algn="l"/>
                      <a:r>
                        <a:rPr lang="en-US"/>
                        <a:t>Collaborative filtering based on user ratings</a:t>
                      </a:r>
                    </a:p>
                  </a:txBody>
                  <a:tcPr anchor="ctr"/>
                </a:tc>
                <a:extLst>
                  <a:ext uri="{0D108BD9-81ED-4DB2-BD59-A6C34878D82A}">
                    <a16:rowId xmlns:a16="http://schemas.microsoft.com/office/drawing/2014/main" val="1055202221"/>
                  </a:ext>
                </a:extLst>
              </a:tr>
              <a:tr h="684214">
                <a:tc>
                  <a:txBody>
                    <a:bodyPr/>
                    <a:lstStyle/>
                    <a:p>
                      <a:pPr algn="l"/>
                      <a:r>
                        <a:rPr lang="en-US" b="1"/>
                        <a:t>Data Source</a:t>
                      </a:r>
                      <a:endParaRPr lang="en-US"/>
                    </a:p>
                  </a:txBody>
                  <a:tcPr anchor="ctr"/>
                </a:tc>
                <a:tc>
                  <a:txBody>
                    <a:bodyPr/>
                    <a:lstStyle/>
                    <a:p>
                      <a:pPr algn="l"/>
                      <a:r>
                        <a:rPr lang="en-US"/>
                        <a:t>TMDB API (real-time metadata: posters, genres, etc.)</a:t>
                      </a:r>
                    </a:p>
                  </a:txBody>
                  <a:tcPr anchor="ctr"/>
                </a:tc>
                <a:tc>
                  <a:txBody>
                    <a:bodyPr/>
                    <a:lstStyle/>
                    <a:p>
                      <a:pPr algn="l"/>
                      <a:r>
                        <a:rPr lang="en-US"/>
                        <a:t>Static CSV file with user ratings only</a:t>
                      </a:r>
                    </a:p>
                  </a:txBody>
                  <a:tcPr anchor="ctr"/>
                </a:tc>
                <a:extLst>
                  <a:ext uri="{0D108BD9-81ED-4DB2-BD59-A6C34878D82A}">
                    <a16:rowId xmlns:a16="http://schemas.microsoft.com/office/drawing/2014/main" val="2690363680"/>
                  </a:ext>
                </a:extLst>
              </a:tr>
              <a:tr h="478950">
                <a:tc>
                  <a:txBody>
                    <a:bodyPr/>
                    <a:lstStyle/>
                    <a:p>
                      <a:pPr algn="l"/>
                      <a:r>
                        <a:rPr lang="en-US" b="1"/>
                        <a:t>User Input Options</a:t>
                      </a:r>
                      <a:endParaRPr lang="en-US"/>
                    </a:p>
                  </a:txBody>
                  <a:tcPr anchor="ctr"/>
                </a:tc>
                <a:tc>
                  <a:txBody>
                    <a:bodyPr/>
                    <a:lstStyle/>
                    <a:p>
                      <a:pPr algn="l"/>
                      <a:r>
                        <a:rPr lang="en-US"/>
                        <a:t>Genre, rating, year, language, specific movie</a:t>
                      </a:r>
                    </a:p>
                  </a:txBody>
                  <a:tcPr anchor="ctr"/>
                </a:tc>
                <a:tc>
                  <a:txBody>
                    <a:bodyPr/>
                    <a:lstStyle/>
                    <a:p>
                      <a:pPr algn="l"/>
                      <a:r>
                        <a:rPr lang="en-US"/>
                        <a:t>Limited to past user ratings</a:t>
                      </a:r>
                    </a:p>
                  </a:txBody>
                  <a:tcPr anchor="ctr"/>
                </a:tc>
                <a:extLst>
                  <a:ext uri="{0D108BD9-81ED-4DB2-BD59-A6C34878D82A}">
                    <a16:rowId xmlns:a16="http://schemas.microsoft.com/office/drawing/2014/main" val="3802307827"/>
                  </a:ext>
                </a:extLst>
              </a:tr>
              <a:tr h="684214">
                <a:tc>
                  <a:txBody>
                    <a:bodyPr/>
                    <a:lstStyle/>
                    <a:p>
                      <a:pPr algn="l"/>
                      <a:r>
                        <a:rPr lang="en-US" b="1"/>
                        <a:t>Cold Start Handling</a:t>
                      </a:r>
                      <a:endParaRPr lang="en-US"/>
                    </a:p>
                  </a:txBody>
                  <a:tcPr anchor="ctr"/>
                </a:tc>
                <a:tc>
                  <a:txBody>
                    <a:bodyPr/>
                    <a:lstStyle/>
                    <a:p>
                      <a:pPr algn="l"/>
                      <a:r>
                        <a:rPr lang="en-US"/>
                        <a:t>Content-based clustering allows suggestions for new users/movies</a:t>
                      </a:r>
                    </a:p>
                  </a:txBody>
                  <a:tcPr anchor="ctr"/>
                </a:tc>
                <a:tc>
                  <a:txBody>
                    <a:bodyPr/>
                    <a:lstStyle/>
                    <a:p>
                      <a:pPr algn="l"/>
                      <a:r>
                        <a:rPr lang="en-US" dirty="0"/>
                        <a:t>Performs poorly with new users/movies (cold start issue)</a:t>
                      </a:r>
                    </a:p>
                  </a:txBody>
                  <a:tcPr anchor="ctr"/>
                </a:tc>
                <a:extLst>
                  <a:ext uri="{0D108BD9-81ED-4DB2-BD59-A6C34878D82A}">
                    <a16:rowId xmlns:a16="http://schemas.microsoft.com/office/drawing/2014/main" val="686229050"/>
                  </a:ext>
                </a:extLst>
              </a:tr>
              <a:tr h="684214">
                <a:tc>
                  <a:txBody>
                    <a:bodyPr/>
                    <a:lstStyle/>
                    <a:p>
                      <a:pPr algn="l"/>
                      <a:r>
                        <a:rPr lang="en-US" b="1"/>
                        <a:t>UI/UX</a:t>
                      </a:r>
                      <a:endParaRPr lang="en-US"/>
                    </a:p>
                  </a:txBody>
                  <a:tcPr anchor="ctr"/>
                </a:tc>
                <a:tc>
                  <a:txBody>
                    <a:bodyPr/>
                    <a:lstStyle/>
                    <a:p>
                      <a:pPr algn="l"/>
                      <a:r>
                        <a:rPr lang="en-US"/>
                        <a:t>Responsive web interface with visual-rich movie cards</a:t>
                      </a:r>
                    </a:p>
                  </a:txBody>
                  <a:tcPr anchor="ctr"/>
                </a:tc>
                <a:tc>
                  <a:txBody>
                    <a:bodyPr/>
                    <a:lstStyle/>
                    <a:p>
                      <a:pPr algn="l"/>
                      <a:r>
                        <a:rPr lang="en-US"/>
                        <a:t>Basic CLI or minimal HTML UI</a:t>
                      </a:r>
                    </a:p>
                  </a:txBody>
                  <a:tcPr anchor="ctr"/>
                </a:tc>
                <a:extLst>
                  <a:ext uri="{0D108BD9-81ED-4DB2-BD59-A6C34878D82A}">
                    <a16:rowId xmlns:a16="http://schemas.microsoft.com/office/drawing/2014/main" val="2096310941"/>
                  </a:ext>
                </a:extLst>
              </a:tr>
              <a:tr h="559003">
                <a:tc>
                  <a:txBody>
                    <a:bodyPr/>
                    <a:lstStyle/>
                    <a:p>
                      <a:pPr algn="l"/>
                      <a:r>
                        <a:rPr lang="en-US" b="1"/>
                        <a:t>Backend Framework</a:t>
                      </a:r>
                      <a:endParaRPr lang="en-US"/>
                    </a:p>
                  </a:txBody>
                  <a:tcPr anchor="ctr"/>
                </a:tc>
                <a:tc>
                  <a:txBody>
                    <a:bodyPr/>
                    <a:lstStyle/>
                    <a:p>
                      <a:pPr algn="l"/>
                      <a:r>
                        <a:rPr lang="en-US"/>
                        <a:t>Flask API (real-time response and processing)</a:t>
                      </a:r>
                    </a:p>
                  </a:txBody>
                  <a:tcPr anchor="ctr"/>
                </a:tc>
                <a:tc>
                  <a:txBody>
                    <a:bodyPr/>
                    <a:lstStyle/>
                    <a:p>
                      <a:pPr algn="l"/>
                      <a:r>
                        <a:rPr lang="en-US"/>
                        <a:t>None or basic Python script only</a:t>
                      </a:r>
                    </a:p>
                  </a:txBody>
                  <a:tcPr anchor="ctr"/>
                </a:tc>
                <a:extLst>
                  <a:ext uri="{0D108BD9-81ED-4DB2-BD59-A6C34878D82A}">
                    <a16:rowId xmlns:a16="http://schemas.microsoft.com/office/drawing/2014/main" val="2926106060"/>
                  </a:ext>
                </a:extLst>
              </a:tr>
              <a:tr h="684214">
                <a:tc>
                  <a:txBody>
                    <a:bodyPr/>
                    <a:lstStyle/>
                    <a:p>
                      <a:pPr algn="l"/>
                      <a:r>
                        <a:rPr lang="en-US" b="1"/>
                        <a:t>Scalability</a:t>
                      </a:r>
                      <a:endParaRPr lang="en-US"/>
                    </a:p>
                  </a:txBody>
                  <a:tcPr anchor="ctr"/>
                </a:tc>
                <a:tc>
                  <a:txBody>
                    <a:bodyPr/>
                    <a:lstStyle/>
                    <a:p>
                      <a:pPr algn="l"/>
                      <a:r>
                        <a:rPr lang="en-US"/>
                        <a:t>Modular design with potential for hybrid/ML upgrades</a:t>
                      </a:r>
                    </a:p>
                  </a:txBody>
                  <a:tcPr anchor="ctr"/>
                </a:tc>
                <a:tc>
                  <a:txBody>
                    <a:bodyPr/>
                    <a:lstStyle/>
                    <a:p>
                      <a:pPr algn="l"/>
                      <a:r>
                        <a:rPr lang="en-US" dirty="0"/>
                        <a:t>Not scalable for larger datasets or real-time apps</a:t>
                      </a:r>
                    </a:p>
                  </a:txBody>
                  <a:tcPr anchor="ctr"/>
                </a:tc>
                <a:extLst>
                  <a:ext uri="{0D108BD9-81ED-4DB2-BD59-A6C34878D82A}">
                    <a16:rowId xmlns:a16="http://schemas.microsoft.com/office/drawing/2014/main" val="3328225773"/>
                  </a:ext>
                </a:extLst>
              </a:tr>
            </a:tbl>
          </a:graphicData>
        </a:graphic>
      </p:graphicFrame>
    </p:spTree>
    <p:extLst>
      <p:ext uri="{BB962C8B-B14F-4D97-AF65-F5344CB8AC3E}">
        <p14:creationId xmlns:p14="http://schemas.microsoft.com/office/powerpoint/2010/main" val="3675676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8B4C-1957-45F6-A530-15908677150F}"/>
              </a:ext>
            </a:extLst>
          </p:cNvPr>
          <p:cNvSpPr>
            <a:spLocks noGrp="1"/>
          </p:cNvSpPr>
          <p:nvPr>
            <p:ph type="title"/>
          </p:nvPr>
        </p:nvSpPr>
        <p:spPr>
          <a:xfrm>
            <a:off x="838200" y="207963"/>
            <a:ext cx="10515600" cy="1325563"/>
          </a:xfrm>
        </p:spPr>
        <p:txBody>
          <a:bodyPr/>
          <a:lstStyle/>
          <a:p>
            <a:r>
              <a:rPr lang="en-US" dirty="0"/>
              <a:t>Proposed Method (Design Thinking Approach)</a:t>
            </a:r>
          </a:p>
        </p:txBody>
      </p:sp>
      <p:sp>
        <p:nvSpPr>
          <p:cNvPr id="3" name="Content Placeholder 2">
            <a:extLst>
              <a:ext uri="{FF2B5EF4-FFF2-40B4-BE49-F238E27FC236}">
                <a16:creationId xmlns:a16="http://schemas.microsoft.com/office/drawing/2014/main" id="{31D87355-AC37-47DF-A42D-A0AAB0B1A6A9}"/>
              </a:ext>
            </a:extLst>
          </p:cNvPr>
          <p:cNvSpPr>
            <a:spLocks noGrp="1"/>
          </p:cNvSpPr>
          <p:nvPr>
            <p:ph idx="1"/>
          </p:nvPr>
        </p:nvSpPr>
        <p:spPr>
          <a:xfrm>
            <a:off x="838200" y="1343025"/>
            <a:ext cx="10515600" cy="5514974"/>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Empathize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Understand user frustrations with overwhelming movie choices, lack of personalization, and time-consuming search processes. Research included user feedback from popular streaming platforms and manual observation of search behaviors.</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Define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Clearly define the problem: </a:t>
            </a:r>
            <a:r>
              <a:rPr kumimoji="0" lang="en-US" altLang="en-US" sz="1600" b="0" u="none" strike="noStrike" cap="none" normalizeH="0" baseline="0" dirty="0">
                <a:ln>
                  <a:noFill/>
                </a:ln>
                <a:solidFill>
                  <a:schemeClr val="tx1"/>
                </a:solidFill>
                <a:effectLst/>
                <a:latin typeface="Arial" panose="020B0604020202020204" pitchFamily="34" charset="0"/>
              </a:rPr>
              <a:t>"Users need a faster, smarter way to discover movies tailored to their preferences without sifting through massive catalogs." </a:t>
            </a:r>
            <a:r>
              <a:rPr kumimoji="0" lang="en-US" altLang="en-US" sz="1600" b="0" i="0" u="none" strike="noStrike" cap="none" normalizeH="0" baseline="0" dirty="0">
                <a:ln>
                  <a:noFill/>
                </a:ln>
                <a:solidFill>
                  <a:schemeClr val="tx1"/>
                </a:solidFill>
                <a:effectLst/>
                <a:latin typeface="Arial" panose="020B0604020202020204" pitchFamily="34" charset="0"/>
              </a:rPr>
              <a:t>The goal is to build a system that simplifies discovery using clustering and user-input filters.</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Ideate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Brainstormed possible solutions like collaborative filtering, sentiment analysis, and content-based clustering. Chose K-means clustering for its efficiency, scalability, and independence from user history, supported by TMDB API for rich metadata.</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Prototype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Developed a web application using Flask (backend) and HTML/CSS/JS (frontend). Integrated the TMDB API for real-time data and used TF-IDF with K-means to group similar movies based on content. Created a clean UI for input-based recommendations.</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Test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Tested the system with various user inputs—genres, years, and ratings. Verified the accuracy using silhouette score and user feedback. Iteratively improved the UX and added visual enhancements for a better recommendation experience.</a:t>
            </a:r>
          </a:p>
          <a:p>
            <a:endParaRPr lang="en-IN" sz="1600" dirty="0"/>
          </a:p>
          <a:p>
            <a:endParaRPr lang="en-US" sz="1600" dirty="0"/>
          </a:p>
        </p:txBody>
      </p:sp>
    </p:spTree>
    <p:extLst>
      <p:ext uri="{BB962C8B-B14F-4D97-AF65-F5344CB8AC3E}">
        <p14:creationId xmlns:p14="http://schemas.microsoft.com/office/powerpoint/2010/main" val="742606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1117</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Web-Integrated Movie Recommendation Engine</vt:lpstr>
      <vt:lpstr>Introduction</vt:lpstr>
      <vt:lpstr>Problem Statement</vt:lpstr>
      <vt:lpstr>STANFORD DESIGN THINKING MODEL</vt:lpstr>
      <vt:lpstr>Features of the Project</vt:lpstr>
      <vt:lpstr>Pain points Identified</vt:lpstr>
      <vt:lpstr>Technologies Used</vt:lpstr>
      <vt:lpstr>Comparative Analysis of Existing system</vt:lpstr>
      <vt:lpstr>Proposed Method (Design Thinking Approach)</vt:lpstr>
      <vt:lpstr>Proposed Method (Implementation / Prototype Developed) </vt:lpstr>
      <vt:lpstr>Target Audience Benefitted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Web-Integrated Movie Recommendation Engine</dc:title>
  <dc:creator>D.P. Cheran</dc:creator>
  <cp:lastModifiedBy>Omesh Balamurugan</cp:lastModifiedBy>
  <cp:revision>21</cp:revision>
  <dcterms:created xsi:type="dcterms:W3CDTF">2025-05-28T02:53:18Z</dcterms:created>
  <dcterms:modified xsi:type="dcterms:W3CDTF">2025-05-30T03:43:15Z</dcterms:modified>
</cp:coreProperties>
</file>