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0" r:id="rId4"/>
    <p:sldId id="265" r:id="rId5"/>
    <p:sldId id="263" r:id="rId6"/>
    <p:sldId id="264" r:id="rId7"/>
    <p:sldId id="259" r:id="rId8"/>
    <p:sldId id="266"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mesh Balamurugan" initials="OB" lastIdx="1" clrIdx="0">
    <p:extLst>
      <p:ext uri="{19B8F6BF-5375-455C-9EA6-DF929625EA0E}">
        <p15:presenceInfo xmlns:p15="http://schemas.microsoft.com/office/powerpoint/2012/main" userId="f60bc90dec7895c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311A0-A545-44A5-B725-79927EE76C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42E0B8D-9B07-4008-B1B0-78664A6A12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A9EEA98-E27A-41C4-97EC-F5D1C91228CC}"/>
              </a:ext>
            </a:extLst>
          </p:cNvPr>
          <p:cNvSpPr>
            <a:spLocks noGrp="1"/>
          </p:cNvSpPr>
          <p:nvPr>
            <p:ph type="dt" sz="half" idx="10"/>
          </p:nvPr>
        </p:nvSpPr>
        <p:spPr/>
        <p:txBody>
          <a:bodyPr/>
          <a:lstStyle/>
          <a:p>
            <a:fld id="{99B67A37-E27E-4CB0-B4B3-4D4FC0BD40CD}" type="datetimeFigureOut">
              <a:rPr lang="en-US" smtClean="0"/>
              <a:t>3/28/2025</a:t>
            </a:fld>
            <a:endParaRPr lang="en-US"/>
          </a:p>
        </p:txBody>
      </p:sp>
      <p:sp>
        <p:nvSpPr>
          <p:cNvPr id="5" name="Footer Placeholder 4">
            <a:extLst>
              <a:ext uri="{FF2B5EF4-FFF2-40B4-BE49-F238E27FC236}">
                <a16:creationId xmlns:a16="http://schemas.microsoft.com/office/drawing/2014/main" id="{12C89FB8-E385-4C65-BEE2-E3C23F9F6F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60D3FE-6852-45B6-B830-6D9ACA8DF971}"/>
              </a:ext>
            </a:extLst>
          </p:cNvPr>
          <p:cNvSpPr>
            <a:spLocks noGrp="1"/>
          </p:cNvSpPr>
          <p:nvPr>
            <p:ph type="sldNum" sz="quarter" idx="12"/>
          </p:nvPr>
        </p:nvSpPr>
        <p:spPr/>
        <p:txBody>
          <a:bodyPr/>
          <a:lstStyle/>
          <a:p>
            <a:fld id="{828070BF-D3FB-467E-AE71-4EF83C903DC9}" type="slidenum">
              <a:rPr lang="en-US" smtClean="0"/>
              <a:t>‹#›</a:t>
            </a:fld>
            <a:endParaRPr lang="en-US"/>
          </a:p>
        </p:txBody>
      </p:sp>
    </p:spTree>
    <p:extLst>
      <p:ext uri="{BB962C8B-B14F-4D97-AF65-F5344CB8AC3E}">
        <p14:creationId xmlns:p14="http://schemas.microsoft.com/office/powerpoint/2010/main" val="3476405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FA764-005A-44E0-ABDC-58A3832AFB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5403117-FCBD-456D-A34A-F3E413ACEF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A09273-3236-4E98-AC15-E473F82FEFB5}"/>
              </a:ext>
            </a:extLst>
          </p:cNvPr>
          <p:cNvSpPr>
            <a:spLocks noGrp="1"/>
          </p:cNvSpPr>
          <p:nvPr>
            <p:ph type="dt" sz="half" idx="10"/>
          </p:nvPr>
        </p:nvSpPr>
        <p:spPr/>
        <p:txBody>
          <a:bodyPr/>
          <a:lstStyle/>
          <a:p>
            <a:fld id="{99B67A37-E27E-4CB0-B4B3-4D4FC0BD40CD}" type="datetimeFigureOut">
              <a:rPr lang="en-US" smtClean="0"/>
              <a:t>3/28/2025</a:t>
            </a:fld>
            <a:endParaRPr lang="en-US"/>
          </a:p>
        </p:txBody>
      </p:sp>
      <p:sp>
        <p:nvSpPr>
          <p:cNvPr id="5" name="Footer Placeholder 4">
            <a:extLst>
              <a:ext uri="{FF2B5EF4-FFF2-40B4-BE49-F238E27FC236}">
                <a16:creationId xmlns:a16="http://schemas.microsoft.com/office/drawing/2014/main" id="{E8574DE5-18EC-425A-A799-1C9855422C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830C51-872C-4B0D-A3C9-2B6289122C02}"/>
              </a:ext>
            </a:extLst>
          </p:cNvPr>
          <p:cNvSpPr>
            <a:spLocks noGrp="1"/>
          </p:cNvSpPr>
          <p:nvPr>
            <p:ph type="sldNum" sz="quarter" idx="12"/>
          </p:nvPr>
        </p:nvSpPr>
        <p:spPr/>
        <p:txBody>
          <a:bodyPr/>
          <a:lstStyle/>
          <a:p>
            <a:fld id="{828070BF-D3FB-467E-AE71-4EF83C903DC9}" type="slidenum">
              <a:rPr lang="en-US" smtClean="0"/>
              <a:t>‹#›</a:t>
            </a:fld>
            <a:endParaRPr lang="en-US"/>
          </a:p>
        </p:txBody>
      </p:sp>
    </p:spTree>
    <p:extLst>
      <p:ext uri="{BB962C8B-B14F-4D97-AF65-F5344CB8AC3E}">
        <p14:creationId xmlns:p14="http://schemas.microsoft.com/office/powerpoint/2010/main" val="2176591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E01E79-D304-4089-BA0B-2663C5EE6E7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7088BA2-636A-4579-949E-C4059349C6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873BCF-FC90-4CA0-8DC9-3594DD258DED}"/>
              </a:ext>
            </a:extLst>
          </p:cNvPr>
          <p:cNvSpPr>
            <a:spLocks noGrp="1"/>
          </p:cNvSpPr>
          <p:nvPr>
            <p:ph type="dt" sz="half" idx="10"/>
          </p:nvPr>
        </p:nvSpPr>
        <p:spPr/>
        <p:txBody>
          <a:bodyPr/>
          <a:lstStyle/>
          <a:p>
            <a:fld id="{99B67A37-E27E-4CB0-B4B3-4D4FC0BD40CD}" type="datetimeFigureOut">
              <a:rPr lang="en-US" smtClean="0"/>
              <a:t>3/28/2025</a:t>
            </a:fld>
            <a:endParaRPr lang="en-US"/>
          </a:p>
        </p:txBody>
      </p:sp>
      <p:sp>
        <p:nvSpPr>
          <p:cNvPr id="5" name="Footer Placeholder 4">
            <a:extLst>
              <a:ext uri="{FF2B5EF4-FFF2-40B4-BE49-F238E27FC236}">
                <a16:creationId xmlns:a16="http://schemas.microsoft.com/office/drawing/2014/main" id="{EE278BC8-3199-4F4B-9500-2CEB98B62A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8D688C-C8CB-48C4-A6FE-EF011A66343A}"/>
              </a:ext>
            </a:extLst>
          </p:cNvPr>
          <p:cNvSpPr>
            <a:spLocks noGrp="1"/>
          </p:cNvSpPr>
          <p:nvPr>
            <p:ph type="sldNum" sz="quarter" idx="12"/>
          </p:nvPr>
        </p:nvSpPr>
        <p:spPr/>
        <p:txBody>
          <a:bodyPr/>
          <a:lstStyle/>
          <a:p>
            <a:fld id="{828070BF-D3FB-467E-AE71-4EF83C903DC9}" type="slidenum">
              <a:rPr lang="en-US" smtClean="0"/>
              <a:t>‹#›</a:t>
            </a:fld>
            <a:endParaRPr lang="en-US"/>
          </a:p>
        </p:txBody>
      </p:sp>
    </p:spTree>
    <p:extLst>
      <p:ext uri="{BB962C8B-B14F-4D97-AF65-F5344CB8AC3E}">
        <p14:creationId xmlns:p14="http://schemas.microsoft.com/office/powerpoint/2010/main" val="818905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11698-F303-4195-A40B-C2349A6883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984543-FB48-460A-98A9-4ED4AAB0102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383BA9-F8E0-45D2-A351-E9567C263B60}"/>
              </a:ext>
            </a:extLst>
          </p:cNvPr>
          <p:cNvSpPr>
            <a:spLocks noGrp="1"/>
          </p:cNvSpPr>
          <p:nvPr>
            <p:ph type="dt" sz="half" idx="10"/>
          </p:nvPr>
        </p:nvSpPr>
        <p:spPr/>
        <p:txBody>
          <a:bodyPr/>
          <a:lstStyle/>
          <a:p>
            <a:fld id="{99B67A37-E27E-4CB0-B4B3-4D4FC0BD40CD}" type="datetimeFigureOut">
              <a:rPr lang="en-US" smtClean="0"/>
              <a:t>3/28/2025</a:t>
            </a:fld>
            <a:endParaRPr lang="en-US"/>
          </a:p>
        </p:txBody>
      </p:sp>
      <p:sp>
        <p:nvSpPr>
          <p:cNvPr id="5" name="Footer Placeholder 4">
            <a:extLst>
              <a:ext uri="{FF2B5EF4-FFF2-40B4-BE49-F238E27FC236}">
                <a16:creationId xmlns:a16="http://schemas.microsoft.com/office/drawing/2014/main" id="{02F41979-13B6-46BA-8471-930296F488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5BECBC-DA83-4A14-AF10-61AECFC44251}"/>
              </a:ext>
            </a:extLst>
          </p:cNvPr>
          <p:cNvSpPr>
            <a:spLocks noGrp="1"/>
          </p:cNvSpPr>
          <p:nvPr>
            <p:ph type="sldNum" sz="quarter" idx="12"/>
          </p:nvPr>
        </p:nvSpPr>
        <p:spPr/>
        <p:txBody>
          <a:bodyPr/>
          <a:lstStyle/>
          <a:p>
            <a:fld id="{828070BF-D3FB-467E-AE71-4EF83C903DC9}" type="slidenum">
              <a:rPr lang="en-US" smtClean="0"/>
              <a:t>‹#›</a:t>
            </a:fld>
            <a:endParaRPr lang="en-US"/>
          </a:p>
        </p:txBody>
      </p:sp>
    </p:spTree>
    <p:extLst>
      <p:ext uri="{BB962C8B-B14F-4D97-AF65-F5344CB8AC3E}">
        <p14:creationId xmlns:p14="http://schemas.microsoft.com/office/powerpoint/2010/main" val="3483410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2D559-97C4-42C6-A236-C5452F95EE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60AA0AF-CB24-459E-8393-098879F742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AA5CFA-9F25-463E-B15A-7CEEC4253E1C}"/>
              </a:ext>
            </a:extLst>
          </p:cNvPr>
          <p:cNvSpPr>
            <a:spLocks noGrp="1"/>
          </p:cNvSpPr>
          <p:nvPr>
            <p:ph type="dt" sz="half" idx="10"/>
          </p:nvPr>
        </p:nvSpPr>
        <p:spPr/>
        <p:txBody>
          <a:bodyPr/>
          <a:lstStyle/>
          <a:p>
            <a:fld id="{99B67A37-E27E-4CB0-B4B3-4D4FC0BD40CD}" type="datetimeFigureOut">
              <a:rPr lang="en-US" smtClean="0"/>
              <a:t>3/28/2025</a:t>
            </a:fld>
            <a:endParaRPr lang="en-US"/>
          </a:p>
        </p:txBody>
      </p:sp>
      <p:sp>
        <p:nvSpPr>
          <p:cNvPr id="5" name="Footer Placeholder 4">
            <a:extLst>
              <a:ext uri="{FF2B5EF4-FFF2-40B4-BE49-F238E27FC236}">
                <a16:creationId xmlns:a16="http://schemas.microsoft.com/office/drawing/2014/main" id="{08565DD9-D35A-444D-BDDB-4C75AC4129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40326D-FA49-4256-A4D9-2993C8852434}"/>
              </a:ext>
            </a:extLst>
          </p:cNvPr>
          <p:cNvSpPr>
            <a:spLocks noGrp="1"/>
          </p:cNvSpPr>
          <p:nvPr>
            <p:ph type="sldNum" sz="quarter" idx="12"/>
          </p:nvPr>
        </p:nvSpPr>
        <p:spPr/>
        <p:txBody>
          <a:bodyPr/>
          <a:lstStyle/>
          <a:p>
            <a:fld id="{828070BF-D3FB-467E-AE71-4EF83C903DC9}" type="slidenum">
              <a:rPr lang="en-US" smtClean="0"/>
              <a:t>‹#›</a:t>
            </a:fld>
            <a:endParaRPr lang="en-US"/>
          </a:p>
        </p:txBody>
      </p:sp>
    </p:spTree>
    <p:extLst>
      <p:ext uri="{BB962C8B-B14F-4D97-AF65-F5344CB8AC3E}">
        <p14:creationId xmlns:p14="http://schemas.microsoft.com/office/powerpoint/2010/main" val="940249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2A476-5D9B-496A-81E9-66237C785C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3D7E33-0128-47A1-9761-9078CDB692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F7CCF02-976A-417B-91D1-0AF70968023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7D7208-D7D9-4D86-934C-A380572AAD04}"/>
              </a:ext>
            </a:extLst>
          </p:cNvPr>
          <p:cNvSpPr>
            <a:spLocks noGrp="1"/>
          </p:cNvSpPr>
          <p:nvPr>
            <p:ph type="dt" sz="half" idx="10"/>
          </p:nvPr>
        </p:nvSpPr>
        <p:spPr/>
        <p:txBody>
          <a:bodyPr/>
          <a:lstStyle/>
          <a:p>
            <a:fld id="{99B67A37-E27E-4CB0-B4B3-4D4FC0BD40CD}" type="datetimeFigureOut">
              <a:rPr lang="en-US" smtClean="0"/>
              <a:t>3/28/2025</a:t>
            </a:fld>
            <a:endParaRPr lang="en-US"/>
          </a:p>
        </p:txBody>
      </p:sp>
      <p:sp>
        <p:nvSpPr>
          <p:cNvPr id="6" name="Footer Placeholder 5">
            <a:extLst>
              <a:ext uri="{FF2B5EF4-FFF2-40B4-BE49-F238E27FC236}">
                <a16:creationId xmlns:a16="http://schemas.microsoft.com/office/drawing/2014/main" id="{4D4D6953-8397-428D-958B-62FF7B3B3D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E274F4-78C6-44B2-B1EA-4D21888AC83F}"/>
              </a:ext>
            </a:extLst>
          </p:cNvPr>
          <p:cNvSpPr>
            <a:spLocks noGrp="1"/>
          </p:cNvSpPr>
          <p:nvPr>
            <p:ph type="sldNum" sz="quarter" idx="12"/>
          </p:nvPr>
        </p:nvSpPr>
        <p:spPr/>
        <p:txBody>
          <a:bodyPr/>
          <a:lstStyle/>
          <a:p>
            <a:fld id="{828070BF-D3FB-467E-AE71-4EF83C903DC9}" type="slidenum">
              <a:rPr lang="en-US" smtClean="0"/>
              <a:t>‹#›</a:t>
            </a:fld>
            <a:endParaRPr lang="en-US"/>
          </a:p>
        </p:txBody>
      </p:sp>
    </p:spTree>
    <p:extLst>
      <p:ext uri="{BB962C8B-B14F-4D97-AF65-F5344CB8AC3E}">
        <p14:creationId xmlns:p14="http://schemas.microsoft.com/office/powerpoint/2010/main" val="760398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F3090-0A8B-4863-8727-A1079557F38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F4CF047-5DA3-4D73-9631-221F41DF2E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C3BA54D-1AF6-4DC5-804F-F58EE42BF0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DAB5C12-35DA-44EE-8D57-E3AA29BB6A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F99026-3382-4B5B-A132-50C9A6432A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8FCD1D-6CC6-4AF9-9BEC-E2238344E00E}"/>
              </a:ext>
            </a:extLst>
          </p:cNvPr>
          <p:cNvSpPr>
            <a:spLocks noGrp="1"/>
          </p:cNvSpPr>
          <p:nvPr>
            <p:ph type="dt" sz="half" idx="10"/>
          </p:nvPr>
        </p:nvSpPr>
        <p:spPr/>
        <p:txBody>
          <a:bodyPr/>
          <a:lstStyle/>
          <a:p>
            <a:fld id="{99B67A37-E27E-4CB0-B4B3-4D4FC0BD40CD}" type="datetimeFigureOut">
              <a:rPr lang="en-US" smtClean="0"/>
              <a:t>3/28/2025</a:t>
            </a:fld>
            <a:endParaRPr lang="en-US"/>
          </a:p>
        </p:txBody>
      </p:sp>
      <p:sp>
        <p:nvSpPr>
          <p:cNvPr id="8" name="Footer Placeholder 7">
            <a:extLst>
              <a:ext uri="{FF2B5EF4-FFF2-40B4-BE49-F238E27FC236}">
                <a16:creationId xmlns:a16="http://schemas.microsoft.com/office/drawing/2014/main" id="{0E0F2313-C986-4A35-BFF2-1037FC8B8F9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3C7AB9A-9514-424E-9C11-055E0F17762D}"/>
              </a:ext>
            </a:extLst>
          </p:cNvPr>
          <p:cNvSpPr>
            <a:spLocks noGrp="1"/>
          </p:cNvSpPr>
          <p:nvPr>
            <p:ph type="sldNum" sz="quarter" idx="12"/>
          </p:nvPr>
        </p:nvSpPr>
        <p:spPr/>
        <p:txBody>
          <a:bodyPr/>
          <a:lstStyle/>
          <a:p>
            <a:fld id="{828070BF-D3FB-467E-AE71-4EF83C903DC9}" type="slidenum">
              <a:rPr lang="en-US" smtClean="0"/>
              <a:t>‹#›</a:t>
            </a:fld>
            <a:endParaRPr lang="en-US"/>
          </a:p>
        </p:txBody>
      </p:sp>
    </p:spTree>
    <p:extLst>
      <p:ext uri="{BB962C8B-B14F-4D97-AF65-F5344CB8AC3E}">
        <p14:creationId xmlns:p14="http://schemas.microsoft.com/office/powerpoint/2010/main" val="420832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A5711-6A68-44B3-9655-5605AB186C5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A011786-FA52-4F75-AF68-5DE27BE10DD0}"/>
              </a:ext>
            </a:extLst>
          </p:cNvPr>
          <p:cNvSpPr>
            <a:spLocks noGrp="1"/>
          </p:cNvSpPr>
          <p:nvPr>
            <p:ph type="dt" sz="half" idx="10"/>
          </p:nvPr>
        </p:nvSpPr>
        <p:spPr/>
        <p:txBody>
          <a:bodyPr/>
          <a:lstStyle/>
          <a:p>
            <a:fld id="{99B67A37-E27E-4CB0-B4B3-4D4FC0BD40CD}" type="datetimeFigureOut">
              <a:rPr lang="en-US" smtClean="0"/>
              <a:t>3/28/2025</a:t>
            </a:fld>
            <a:endParaRPr lang="en-US"/>
          </a:p>
        </p:txBody>
      </p:sp>
      <p:sp>
        <p:nvSpPr>
          <p:cNvPr id="4" name="Footer Placeholder 3">
            <a:extLst>
              <a:ext uri="{FF2B5EF4-FFF2-40B4-BE49-F238E27FC236}">
                <a16:creationId xmlns:a16="http://schemas.microsoft.com/office/drawing/2014/main" id="{5FFEE601-DEFC-49AD-8F11-D48E28267CF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65CFE05-E025-4AF7-AF3C-131CD1F4DFD4}"/>
              </a:ext>
            </a:extLst>
          </p:cNvPr>
          <p:cNvSpPr>
            <a:spLocks noGrp="1"/>
          </p:cNvSpPr>
          <p:nvPr>
            <p:ph type="sldNum" sz="quarter" idx="12"/>
          </p:nvPr>
        </p:nvSpPr>
        <p:spPr/>
        <p:txBody>
          <a:bodyPr/>
          <a:lstStyle/>
          <a:p>
            <a:fld id="{828070BF-D3FB-467E-AE71-4EF83C903DC9}" type="slidenum">
              <a:rPr lang="en-US" smtClean="0"/>
              <a:t>‹#›</a:t>
            </a:fld>
            <a:endParaRPr lang="en-US"/>
          </a:p>
        </p:txBody>
      </p:sp>
    </p:spTree>
    <p:extLst>
      <p:ext uri="{BB962C8B-B14F-4D97-AF65-F5344CB8AC3E}">
        <p14:creationId xmlns:p14="http://schemas.microsoft.com/office/powerpoint/2010/main" val="3935567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39FAD4-B18F-4993-9ABC-FF8FDA3E3411}"/>
              </a:ext>
            </a:extLst>
          </p:cNvPr>
          <p:cNvSpPr>
            <a:spLocks noGrp="1"/>
          </p:cNvSpPr>
          <p:nvPr>
            <p:ph type="dt" sz="half" idx="10"/>
          </p:nvPr>
        </p:nvSpPr>
        <p:spPr/>
        <p:txBody>
          <a:bodyPr/>
          <a:lstStyle/>
          <a:p>
            <a:fld id="{99B67A37-E27E-4CB0-B4B3-4D4FC0BD40CD}" type="datetimeFigureOut">
              <a:rPr lang="en-US" smtClean="0"/>
              <a:t>3/28/2025</a:t>
            </a:fld>
            <a:endParaRPr lang="en-US"/>
          </a:p>
        </p:txBody>
      </p:sp>
      <p:sp>
        <p:nvSpPr>
          <p:cNvPr id="3" name="Footer Placeholder 2">
            <a:extLst>
              <a:ext uri="{FF2B5EF4-FFF2-40B4-BE49-F238E27FC236}">
                <a16:creationId xmlns:a16="http://schemas.microsoft.com/office/drawing/2014/main" id="{E45BB914-DCE4-42C3-BE65-AB70518DEA1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F26A8D1-C3DF-4DC4-8392-E48AE0E06A11}"/>
              </a:ext>
            </a:extLst>
          </p:cNvPr>
          <p:cNvSpPr>
            <a:spLocks noGrp="1"/>
          </p:cNvSpPr>
          <p:nvPr>
            <p:ph type="sldNum" sz="quarter" idx="12"/>
          </p:nvPr>
        </p:nvSpPr>
        <p:spPr/>
        <p:txBody>
          <a:bodyPr/>
          <a:lstStyle/>
          <a:p>
            <a:fld id="{828070BF-D3FB-467E-AE71-4EF83C903DC9}" type="slidenum">
              <a:rPr lang="en-US" smtClean="0"/>
              <a:t>‹#›</a:t>
            </a:fld>
            <a:endParaRPr lang="en-US"/>
          </a:p>
        </p:txBody>
      </p:sp>
    </p:spTree>
    <p:extLst>
      <p:ext uri="{BB962C8B-B14F-4D97-AF65-F5344CB8AC3E}">
        <p14:creationId xmlns:p14="http://schemas.microsoft.com/office/powerpoint/2010/main" val="4001610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D5E74-7218-486A-B8F0-7DB9C9BD4D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6EC7E23-1130-4D94-B5AB-5AC7F354DD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9B8E2B-B51F-46D2-B495-2CC7D150A9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FB6FE0-B55B-4926-9B2B-1455913050FC}"/>
              </a:ext>
            </a:extLst>
          </p:cNvPr>
          <p:cNvSpPr>
            <a:spLocks noGrp="1"/>
          </p:cNvSpPr>
          <p:nvPr>
            <p:ph type="dt" sz="half" idx="10"/>
          </p:nvPr>
        </p:nvSpPr>
        <p:spPr/>
        <p:txBody>
          <a:bodyPr/>
          <a:lstStyle/>
          <a:p>
            <a:fld id="{99B67A37-E27E-4CB0-B4B3-4D4FC0BD40CD}" type="datetimeFigureOut">
              <a:rPr lang="en-US" smtClean="0"/>
              <a:t>3/28/2025</a:t>
            </a:fld>
            <a:endParaRPr lang="en-US"/>
          </a:p>
        </p:txBody>
      </p:sp>
      <p:sp>
        <p:nvSpPr>
          <p:cNvPr id="6" name="Footer Placeholder 5">
            <a:extLst>
              <a:ext uri="{FF2B5EF4-FFF2-40B4-BE49-F238E27FC236}">
                <a16:creationId xmlns:a16="http://schemas.microsoft.com/office/drawing/2014/main" id="{4FD28446-C93A-4230-BB80-7EEFD9546A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9CAF02-3714-463D-920F-F1C955E7D051}"/>
              </a:ext>
            </a:extLst>
          </p:cNvPr>
          <p:cNvSpPr>
            <a:spLocks noGrp="1"/>
          </p:cNvSpPr>
          <p:nvPr>
            <p:ph type="sldNum" sz="quarter" idx="12"/>
          </p:nvPr>
        </p:nvSpPr>
        <p:spPr/>
        <p:txBody>
          <a:bodyPr/>
          <a:lstStyle/>
          <a:p>
            <a:fld id="{828070BF-D3FB-467E-AE71-4EF83C903DC9}" type="slidenum">
              <a:rPr lang="en-US" smtClean="0"/>
              <a:t>‹#›</a:t>
            </a:fld>
            <a:endParaRPr lang="en-US"/>
          </a:p>
        </p:txBody>
      </p:sp>
    </p:spTree>
    <p:extLst>
      <p:ext uri="{BB962C8B-B14F-4D97-AF65-F5344CB8AC3E}">
        <p14:creationId xmlns:p14="http://schemas.microsoft.com/office/powerpoint/2010/main" val="1696683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9F645-14C4-4FC6-9761-16BBC1E02A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66B7B0F-83B2-4A95-96BC-6C50FC7040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23801F6-4082-4DD9-83D1-4FFE80869F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8977C2-A579-428D-9F6C-F4BC953833EA}"/>
              </a:ext>
            </a:extLst>
          </p:cNvPr>
          <p:cNvSpPr>
            <a:spLocks noGrp="1"/>
          </p:cNvSpPr>
          <p:nvPr>
            <p:ph type="dt" sz="half" idx="10"/>
          </p:nvPr>
        </p:nvSpPr>
        <p:spPr/>
        <p:txBody>
          <a:bodyPr/>
          <a:lstStyle/>
          <a:p>
            <a:fld id="{99B67A37-E27E-4CB0-B4B3-4D4FC0BD40CD}" type="datetimeFigureOut">
              <a:rPr lang="en-US" smtClean="0"/>
              <a:t>3/28/2025</a:t>
            </a:fld>
            <a:endParaRPr lang="en-US"/>
          </a:p>
        </p:txBody>
      </p:sp>
      <p:sp>
        <p:nvSpPr>
          <p:cNvPr id="6" name="Footer Placeholder 5">
            <a:extLst>
              <a:ext uri="{FF2B5EF4-FFF2-40B4-BE49-F238E27FC236}">
                <a16:creationId xmlns:a16="http://schemas.microsoft.com/office/drawing/2014/main" id="{C4D93A3B-73DA-414D-B14A-4FFC6A6AD1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737A36-55A8-474F-A6EE-8A1CB3C4EB6B}"/>
              </a:ext>
            </a:extLst>
          </p:cNvPr>
          <p:cNvSpPr>
            <a:spLocks noGrp="1"/>
          </p:cNvSpPr>
          <p:nvPr>
            <p:ph type="sldNum" sz="quarter" idx="12"/>
          </p:nvPr>
        </p:nvSpPr>
        <p:spPr/>
        <p:txBody>
          <a:bodyPr/>
          <a:lstStyle/>
          <a:p>
            <a:fld id="{828070BF-D3FB-467E-AE71-4EF83C903DC9}" type="slidenum">
              <a:rPr lang="en-US" smtClean="0"/>
              <a:t>‹#›</a:t>
            </a:fld>
            <a:endParaRPr lang="en-US"/>
          </a:p>
        </p:txBody>
      </p:sp>
    </p:spTree>
    <p:extLst>
      <p:ext uri="{BB962C8B-B14F-4D97-AF65-F5344CB8AC3E}">
        <p14:creationId xmlns:p14="http://schemas.microsoft.com/office/powerpoint/2010/main" val="280157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97D79A-B115-49F0-B32A-9CD9A677D9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26E1B8B-9092-4F88-8EC3-C3ED8A2550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14A2B0-C02F-463F-9CB9-3D21315437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B67A37-E27E-4CB0-B4B3-4D4FC0BD40CD}" type="datetimeFigureOut">
              <a:rPr lang="en-US" smtClean="0"/>
              <a:t>3/28/2025</a:t>
            </a:fld>
            <a:endParaRPr lang="en-US"/>
          </a:p>
        </p:txBody>
      </p:sp>
      <p:sp>
        <p:nvSpPr>
          <p:cNvPr id="5" name="Footer Placeholder 4">
            <a:extLst>
              <a:ext uri="{FF2B5EF4-FFF2-40B4-BE49-F238E27FC236}">
                <a16:creationId xmlns:a16="http://schemas.microsoft.com/office/drawing/2014/main" id="{04382839-BE5D-42E0-BB05-0292C02053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EDAAE54-2E6D-40CC-B6A5-5611D9E77A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8070BF-D3FB-467E-AE71-4EF83C903DC9}" type="slidenum">
              <a:rPr lang="en-US" smtClean="0"/>
              <a:t>‹#›</a:t>
            </a:fld>
            <a:endParaRPr lang="en-US"/>
          </a:p>
        </p:txBody>
      </p:sp>
    </p:spTree>
    <p:extLst>
      <p:ext uri="{BB962C8B-B14F-4D97-AF65-F5344CB8AC3E}">
        <p14:creationId xmlns:p14="http://schemas.microsoft.com/office/powerpoint/2010/main" val="9773049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rive.google.com/drive/folders/1zdWv2Snzng2tXsAKJdJKuhBRmMKstOHR?usp=sharing" TargetMode="External"/><Relationship Id="rId2" Type="http://schemas.openxmlformats.org/officeDocument/2006/relationships/hyperlink" Target="https://www.googleadservices.com/pagead/aclk?sa=L&amp;ai=DChcSEwidh47G5quMAxVsMIMDHSbqO34YABAAGgJzZg&amp;co=1&amp;gclid=CjwKCAjw7pO_BhAlEiwA4pMQvIPGdp1u7GWuK2Id-9Vmgymwa7_qVOi3z5ZsUR4JA60YN7v8AfElrBoC0eEQAvD_BwE&amp;ohost=www.google.com&amp;cid=CAESVeD2N8dmVxRSppeWMqVcWWlPZpoK8l3qP3UGdhXWCi1LKqhLVf_shj7rDk-My2_a0lBm-e37KP12f6jVExVsEX97o38YN5qNfcyo6ncgQ1TkZPDu1YA&amp;sig=AOD64_3sImX1tL-l4_5PJLpN1xAYrz7rOw&amp;q&amp;adurl&amp;ved=2ahUKEwip0ojG5quMAxU8UGwGHS7PE_EQ0Qx6BAgVEA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12FEF074-0A6B-4452-AA3E-C29E6997C769}"/>
              </a:ext>
            </a:extLst>
          </p:cNvPr>
          <p:cNvSpPr>
            <a:spLocks noGrp="1"/>
          </p:cNvSpPr>
          <p:nvPr>
            <p:ph type="title"/>
          </p:nvPr>
        </p:nvSpPr>
        <p:spPr>
          <a:xfrm>
            <a:off x="838200" y="1229360"/>
            <a:ext cx="10515600" cy="4511040"/>
          </a:xfrm>
        </p:spPr>
        <p:txBody>
          <a:bodyPr>
            <a:normAutofit/>
          </a:bodyPr>
          <a:lstStyle/>
          <a:p>
            <a:pPr marL="0" marR="0" algn="ctr">
              <a:lnSpc>
                <a:spcPct val="115000"/>
              </a:lnSpc>
              <a:spcBef>
                <a:spcPts val="0"/>
              </a:spcBef>
              <a:spcAft>
                <a:spcPts val="800"/>
              </a:spcAft>
            </a:pPr>
            <a:r>
              <a:rPr lang="en-US" sz="2800" b="1" u="sng" kern="100" dirty="0">
                <a:effectLst/>
                <a:latin typeface="Times New Roman" panose="02020603050405020304" pitchFamily="18" charset="0"/>
                <a:ea typeface="Aptos"/>
                <a:cs typeface="Times New Roman" panose="02020603050405020304" pitchFamily="18" charset="0"/>
              </a:rPr>
              <a:t>Experiment – 5</a:t>
            </a:r>
            <a:br>
              <a:rPr lang="en-US" sz="2800" kern="100" dirty="0">
                <a:effectLst/>
                <a:latin typeface="Times New Roman" panose="02020603050405020304" pitchFamily="18" charset="0"/>
                <a:ea typeface="Aptos"/>
                <a:cs typeface="Times New Roman" panose="02020603050405020304" pitchFamily="18" charset="0"/>
              </a:rPr>
            </a:br>
            <a:r>
              <a:rPr lang="en-US" sz="2800" b="1" u="none" strike="noStrike" kern="100" dirty="0">
                <a:effectLst/>
                <a:latin typeface="Times New Roman" panose="02020603050405020304" pitchFamily="18" charset="0"/>
                <a:ea typeface="Aptos"/>
                <a:cs typeface="Times New Roman" panose="02020603050405020304" pitchFamily="18" charset="0"/>
              </a:rPr>
              <a:t> </a:t>
            </a:r>
            <a:br>
              <a:rPr lang="en-US" sz="2800" kern="100" dirty="0">
                <a:effectLst/>
                <a:latin typeface="Times New Roman" panose="02020603050405020304" pitchFamily="18" charset="0"/>
                <a:ea typeface="Aptos"/>
                <a:cs typeface="Times New Roman" panose="02020603050405020304" pitchFamily="18" charset="0"/>
              </a:rPr>
            </a:br>
            <a:r>
              <a:rPr lang="en-US" sz="2800" b="1" u="sng" kern="100" dirty="0">
                <a:effectLst/>
                <a:latin typeface="Times New Roman" panose="02020603050405020304" pitchFamily="18" charset="0"/>
                <a:ea typeface="Aptos"/>
                <a:cs typeface="Times New Roman" panose="02020603050405020304" pitchFamily="18" charset="0"/>
              </a:rPr>
              <a:t>User Interface Design</a:t>
            </a:r>
            <a:br>
              <a:rPr lang="en-US" sz="2800" kern="100" dirty="0">
                <a:effectLst/>
                <a:latin typeface="Times New Roman" panose="02020603050405020304" pitchFamily="18" charset="0"/>
                <a:ea typeface="Aptos"/>
                <a:cs typeface="Times New Roman" panose="02020603050405020304" pitchFamily="18" charset="0"/>
              </a:rPr>
            </a:br>
            <a:r>
              <a:rPr lang="en-US" sz="2800" b="1" u="none" strike="noStrike" kern="100" dirty="0">
                <a:effectLst/>
                <a:latin typeface="Times New Roman" panose="02020603050405020304" pitchFamily="18" charset="0"/>
                <a:ea typeface="Aptos"/>
                <a:cs typeface="Times New Roman" panose="02020603050405020304" pitchFamily="18" charset="0"/>
              </a:rPr>
              <a:t> </a:t>
            </a:r>
            <a:br>
              <a:rPr lang="en-US" sz="2800" kern="100" dirty="0">
                <a:effectLst/>
                <a:latin typeface="Times New Roman" panose="02020603050405020304" pitchFamily="18" charset="0"/>
                <a:ea typeface="Aptos"/>
                <a:cs typeface="Times New Roman" panose="02020603050405020304" pitchFamily="18" charset="0"/>
              </a:rPr>
            </a:br>
            <a:r>
              <a:rPr lang="en-US" sz="2800" b="1" u="sng" kern="100" dirty="0">
                <a:effectLst/>
                <a:latin typeface="Times New Roman" panose="02020603050405020304" pitchFamily="18" charset="0"/>
                <a:ea typeface="Aptos"/>
                <a:cs typeface="Times New Roman" panose="02020603050405020304" pitchFamily="18" charset="0"/>
              </a:rPr>
              <a:t>USER FLOW and TASK ANALYSIS</a:t>
            </a:r>
            <a:br>
              <a:rPr lang="en-US" sz="2800" b="1" u="sng" kern="100" dirty="0">
                <a:effectLst/>
                <a:latin typeface="Times New Roman" panose="02020603050405020304" pitchFamily="18" charset="0"/>
                <a:ea typeface="Aptos"/>
                <a:cs typeface="Times New Roman" panose="02020603050405020304" pitchFamily="18" charset="0"/>
              </a:rPr>
            </a:br>
            <a:br>
              <a:rPr lang="en-US" sz="2800" b="1" u="sng" kern="100" dirty="0">
                <a:effectLst/>
                <a:latin typeface="Times New Roman" panose="02020603050405020304" pitchFamily="18" charset="0"/>
                <a:ea typeface="Aptos"/>
                <a:cs typeface="Times New Roman" panose="02020603050405020304" pitchFamily="18" charset="0"/>
              </a:rPr>
            </a:br>
            <a:br>
              <a:rPr lang="en-US" sz="2800" kern="100" dirty="0">
                <a:effectLst/>
                <a:latin typeface="Times New Roman" panose="02020603050405020304" pitchFamily="18" charset="0"/>
                <a:ea typeface="Aptos"/>
                <a:cs typeface="Times New Roman" panose="02020603050405020304" pitchFamily="18" charset="0"/>
              </a:rPr>
            </a:br>
            <a:r>
              <a:rPr lang="en-US" sz="2800" kern="100" dirty="0">
                <a:effectLst/>
                <a:latin typeface="Times New Roman" panose="02020603050405020304" pitchFamily="18" charset="0"/>
                <a:ea typeface="Aptos"/>
                <a:cs typeface="Times New Roman" panose="02020603050405020304" pitchFamily="18" charset="0"/>
              </a:rPr>
              <a:t>						230701222</a:t>
            </a:r>
            <a:br>
              <a:rPr lang="en-US" sz="2800" kern="100" dirty="0">
                <a:effectLst/>
                <a:latin typeface="Times New Roman" panose="02020603050405020304" pitchFamily="18" charset="0"/>
                <a:ea typeface="Aptos"/>
                <a:cs typeface="Times New Roman" panose="02020603050405020304" pitchFamily="18" charset="0"/>
              </a:rPr>
            </a:br>
            <a:r>
              <a:rPr lang="en-US" sz="2800" kern="100" dirty="0">
                <a:effectLst/>
                <a:latin typeface="Times New Roman" panose="02020603050405020304" pitchFamily="18" charset="0"/>
                <a:ea typeface="Aptos"/>
                <a:cs typeface="Times New Roman" panose="02020603050405020304" pitchFamily="18" charset="0"/>
              </a:rPr>
              <a:t>                                                              Omesh . B</a:t>
            </a:r>
            <a:endParaRPr lang="en-US"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8741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06A90-404A-43D3-BEEC-08B22053D08A}"/>
              </a:ext>
            </a:extLst>
          </p:cNvPr>
          <p:cNvSpPr>
            <a:spLocks noGrp="1"/>
          </p:cNvSpPr>
          <p:nvPr>
            <p:ph type="title"/>
          </p:nvPr>
        </p:nvSpPr>
        <p:spPr/>
        <p:txBody>
          <a:bodyPr/>
          <a:lstStyle/>
          <a:p>
            <a:pPr algn="ctr"/>
            <a:r>
              <a:rPr lang="en-US" u="sng" kern="100" dirty="0">
                <a:latin typeface="Times New Roman" panose="02020603050405020304" pitchFamily="18" charset="0"/>
                <a:ea typeface="Aptos"/>
                <a:cs typeface="Times New Roman" panose="02020603050405020304" pitchFamily="18" charset="0"/>
              </a:rPr>
              <a:t>User flow: </a:t>
            </a:r>
            <a:br>
              <a:rPr lang="en-US" kern="100" dirty="0">
                <a:latin typeface="Times New Roman" panose="02020603050405020304" pitchFamily="18" charset="0"/>
                <a:ea typeface="Aptos"/>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6B65CAE-C023-4833-AAAC-A7571373BFF7}"/>
              </a:ext>
            </a:extLst>
          </p:cNvPr>
          <p:cNvSpPr>
            <a:spLocks noGrp="1"/>
          </p:cNvSpPr>
          <p:nvPr>
            <p:ph idx="1"/>
          </p:nvPr>
        </p:nvSpPr>
        <p:spPr>
          <a:xfrm>
            <a:off x="838200" y="1825624"/>
            <a:ext cx="10515600" cy="4667251"/>
          </a:xfrm>
        </p:spPr>
        <p:txBody>
          <a:bodyPr>
            <a:normAutofit/>
          </a:bodyPr>
          <a:lstStyle/>
          <a:p>
            <a:pPr marL="0" marR="0">
              <a:lnSpc>
                <a:spcPct val="115000"/>
              </a:lnSpc>
              <a:spcBef>
                <a:spcPts val="0"/>
              </a:spcBef>
              <a:spcAft>
                <a:spcPts val="800"/>
              </a:spcAft>
            </a:pPr>
            <a:r>
              <a:rPr lang="en-US" sz="3200" kern="100" dirty="0">
                <a:effectLst/>
                <a:latin typeface="Times New Roman" panose="02020603050405020304" pitchFamily="18" charset="0"/>
                <a:ea typeface="Aptos"/>
                <a:cs typeface="Times New Roman" panose="02020603050405020304" pitchFamily="18" charset="0"/>
              </a:rPr>
              <a:t>It is the visual representation of the steps user takes to complete a task within an application or website.</a:t>
            </a:r>
          </a:p>
          <a:p>
            <a:pPr marL="0" marR="0">
              <a:lnSpc>
                <a:spcPct val="115000"/>
              </a:lnSpc>
              <a:spcBef>
                <a:spcPts val="0"/>
              </a:spcBef>
              <a:spcAft>
                <a:spcPts val="800"/>
              </a:spcAft>
            </a:pPr>
            <a:endParaRPr lang="en-US" sz="3200" kern="100" dirty="0">
              <a:effectLst/>
              <a:latin typeface="Times New Roman" panose="02020603050405020304" pitchFamily="18" charset="0"/>
              <a:ea typeface="Aptos"/>
              <a:cs typeface="Times New Roman" panose="02020603050405020304" pitchFamily="18" charset="0"/>
            </a:endParaRPr>
          </a:p>
          <a:p>
            <a:pPr marL="0" marR="0">
              <a:lnSpc>
                <a:spcPct val="115000"/>
              </a:lnSpc>
              <a:spcBef>
                <a:spcPts val="0"/>
              </a:spcBef>
              <a:spcAft>
                <a:spcPts val="800"/>
              </a:spcAft>
            </a:pPr>
            <a:r>
              <a:rPr lang="en-US" sz="3200" kern="100" dirty="0">
                <a:effectLst/>
                <a:latin typeface="Times New Roman" panose="02020603050405020304" pitchFamily="18" charset="0"/>
                <a:ea typeface="Aptos"/>
                <a:cs typeface="Times New Roman" panose="02020603050405020304" pitchFamily="18" charset="0"/>
              </a:rPr>
              <a:t>It is the navigation of the user from a start action to the end action to complete the necessary task that needs to be completed. </a:t>
            </a:r>
          </a:p>
          <a:p>
            <a:pPr marL="0" marR="0" indent="0">
              <a:lnSpc>
                <a:spcPct val="115000"/>
              </a:lnSpc>
              <a:spcBef>
                <a:spcPts val="0"/>
              </a:spcBef>
              <a:spcAft>
                <a:spcPts val="800"/>
              </a:spcAft>
              <a:buNone/>
            </a:pPr>
            <a:endParaRPr lang="en-US" sz="1800" kern="100" dirty="0">
              <a:effectLst/>
              <a:latin typeface="Times New Roman" panose="02020603050405020304" pitchFamily="18" charset="0"/>
              <a:ea typeface="Aptos"/>
              <a:cs typeface="Times New Roman" panose="02020603050405020304" pitchFamily="18" charset="0"/>
            </a:endParaRPr>
          </a:p>
        </p:txBody>
      </p:sp>
    </p:spTree>
    <p:extLst>
      <p:ext uri="{BB962C8B-B14F-4D97-AF65-F5344CB8AC3E}">
        <p14:creationId xmlns:p14="http://schemas.microsoft.com/office/powerpoint/2010/main" val="894751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78FE8-BAB0-475E-800F-FE28827F6353}"/>
              </a:ext>
            </a:extLst>
          </p:cNvPr>
          <p:cNvSpPr>
            <a:spLocks noGrp="1"/>
          </p:cNvSpPr>
          <p:nvPr>
            <p:ph type="title"/>
          </p:nvPr>
        </p:nvSpPr>
        <p:spPr/>
        <p:txBody>
          <a:bodyPr/>
          <a:lstStyle/>
          <a:p>
            <a:pPr algn="ctr"/>
            <a:r>
              <a:rPr lang="en-US" u="sng" kern="100" dirty="0">
                <a:latin typeface="Times New Roman" panose="02020603050405020304" pitchFamily="18" charset="0"/>
                <a:ea typeface="Aptos"/>
                <a:cs typeface="Times New Roman" panose="02020603050405020304" pitchFamily="18" charset="0"/>
              </a:rPr>
              <a:t>Task Analysis: </a:t>
            </a:r>
            <a:br>
              <a:rPr lang="en-US" kern="100" dirty="0">
                <a:latin typeface="Times New Roman" panose="02020603050405020304" pitchFamily="18" charset="0"/>
                <a:ea typeface="Aptos"/>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8110077-15AB-44FF-835B-853005150A83}"/>
              </a:ext>
            </a:extLst>
          </p:cNvPr>
          <p:cNvSpPr>
            <a:spLocks noGrp="1"/>
          </p:cNvSpPr>
          <p:nvPr>
            <p:ph idx="1"/>
          </p:nvPr>
        </p:nvSpPr>
        <p:spPr/>
        <p:txBody>
          <a:bodyPr>
            <a:normAutofit/>
          </a:bodyPr>
          <a:lstStyle/>
          <a:p>
            <a:pPr marL="0" marR="0">
              <a:lnSpc>
                <a:spcPct val="115000"/>
              </a:lnSpc>
              <a:spcBef>
                <a:spcPts val="0"/>
              </a:spcBef>
              <a:spcAft>
                <a:spcPts val="800"/>
              </a:spcAft>
            </a:pPr>
            <a:r>
              <a:rPr lang="en-US" sz="2800" kern="100" dirty="0">
                <a:effectLst/>
                <a:latin typeface="Times New Roman" panose="02020603050405020304" pitchFamily="18" charset="0"/>
                <a:ea typeface="Aptos"/>
                <a:cs typeface="Times New Roman" panose="02020603050405020304" pitchFamily="18" charset="0"/>
              </a:rPr>
              <a:t>Task analysis is the breakdown of tasks on what the user has to perform to accomplish their goals by examining each step they take, identifying potential problems and hence optimizing the user experience.</a:t>
            </a:r>
          </a:p>
          <a:p>
            <a:pPr marL="0" marR="0" indent="0">
              <a:lnSpc>
                <a:spcPct val="115000"/>
              </a:lnSpc>
              <a:spcBef>
                <a:spcPts val="0"/>
              </a:spcBef>
              <a:spcAft>
                <a:spcPts val="800"/>
              </a:spcAft>
              <a:buNone/>
            </a:pPr>
            <a:endParaRPr lang="en-US" sz="2800" kern="100" dirty="0">
              <a:effectLst/>
              <a:latin typeface="Times New Roman" panose="02020603050405020304" pitchFamily="18" charset="0"/>
              <a:ea typeface="Aptos"/>
              <a:cs typeface="Times New Roman" panose="02020603050405020304" pitchFamily="18" charset="0"/>
            </a:endParaRPr>
          </a:p>
          <a:p>
            <a:pPr marL="0" marR="0">
              <a:lnSpc>
                <a:spcPct val="115000"/>
              </a:lnSpc>
              <a:spcBef>
                <a:spcPts val="0"/>
              </a:spcBef>
              <a:spcAft>
                <a:spcPts val="800"/>
              </a:spcAft>
            </a:pPr>
            <a:r>
              <a:rPr lang="en-US" sz="2800" kern="100" dirty="0">
                <a:effectLst/>
                <a:latin typeface="Times New Roman" panose="02020603050405020304" pitchFamily="18" charset="0"/>
                <a:ea typeface="Aptos"/>
                <a:cs typeface="Times New Roman" panose="02020603050405020304" pitchFamily="18" charset="0"/>
              </a:rPr>
              <a:t>Only with user flow there exist a task analysis. If we know the start and end point of a task (User flow) you can decide the steps to take and analyze (Task analysis) for enhanced user experience. </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1153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95B52-C20B-43D1-952F-6E84C479F403}"/>
              </a:ext>
            </a:extLst>
          </p:cNvPr>
          <p:cNvSpPr>
            <a:spLocks noGrp="1"/>
          </p:cNvSpPr>
          <p:nvPr>
            <p:ph type="title"/>
          </p:nvPr>
        </p:nvSpPr>
        <p:spPr>
          <a:xfrm>
            <a:off x="838200" y="221690"/>
            <a:ext cx="10515600" cy="1325563"/>
          </a:xfrm>
        </p:spPr>
        <p:txBody>
          <a:bodyPr>
            <a:normAutofit/>
          </a:bodyPr>
          <a:lstStyle/>
          <a:p>
            <a:pPr algn="ctr"/>
            <a:r>
              <a:rPr lang="en-US" sz="4800" u="sng" dirty="0">
                <a:latin typeface="Times New Roman" panose="02020603050405020304" pitchFamily="18" charset="0"/>
                <a:cs typeface="Times New Roman" panose="02020603050405020304" pitchFamily="18" charset="0"/>
              </a:rPr>
              <a:t>About the Online software</a:t>
            </a:r>
          </a:p>
        </p:txBody>
      </p:sp>
      <p:sp>
        <p:nvSpPr>
          <p:cNvPr id="3" name="Content Placeholder 2">
            <a:extLst>
              <a:ext uri="{FF2B5EF4-FFF2-40B4-BE49-F238E27FC236}">
                <a16:creationId xmlns:a16="http://schemas.microsoft.com/office/drawing/2014/main" id="{32C84ED0-5AB5-4C4D-B1D3-2D7DB76A7CDC}"/>
              </a:ext>
            </a:extLst>
          </p:cNvPr>
          <p:cNvSpPr>
            <a:spLocks noGrp="1"/>
          </p:cNvSpPr>
          <p:nvPr>
            <p:ph idx="1"/>
          </p:nvPr>
        </p:nvSpPr>
        <p:spPr>
          <a:xfrm>
            <a:off x="838200" y="1547252"/>
            <a:ext cx="10515600" cy="5089057"/>
          </a:xfrm>
        </p:spPr>
        <p:txBody>
          <a:bodyPr>
            <a:normAutofit fontScale="77500" lnSpcReduction="20000"/>
          </a:bodyPr>
          <a:lstStyle/>
          <a:p>
            <a:pPr marL="0" marR="0" indent="0">
              <a:lnSpc>
                <a:spcPct val="115000"/>
              </a:lnSpc>
              <a:spcBef>
                <a:spcPts val="0"/>
              </a:spcBef>
              <a:spcAft>
                <a:spcPts val="800"/>
              </a:spcAft>
              <a:buNone/>
            </a:pPr>
            <a:endParaRPr lang="en-US" sz="2400" kern="100" dirty="0">
              <a:effectLst/>
              <a:latin typeface="Times New Roman" panose="02020603050405020304" pitchFamily="18" charset="0"/>
              <a:ea typeface="Aptos"/>
              <a:cs typeface="Times New Roman" panose="02020603050405020304" pitchFamily="18" charset="0"/>
            </a:endParaRPr>
          </a:p>
          <a:p>
            <a:pPr marL="0" marR="0">
              <a:lnSpc>
                <a:spcPct val="115000"/>
              </a:lnSpc>
              <a:spcBef>
                <a:spcPts val="0"/>
              </a:spcBef>
              <a:spcAft>
                <a:spcPts val="800"/>
              </a:spcAft>
            </a:pPr>
            <a:r>
              <a:rPr lang="en-US" sz="2800" kern="100" dirty="0">
                <a:effectLst/>
                <a:latin typeface="Times New Roman" panose="02020603050405020304" pitchFamily="18" charset="0"/>
                <a:ea typeface="Aptos"/>
                <a:cs typeface="Times New Roman" panose="02020603050405020304" pitchFamily="18" charset="0"/>
              </a:rPr>
              <a:t>We will be using an online software called Lucid chart to perform User Flow and Task analysis: </a:t>
            </a:r>
            <a:br>
              <a:rPr lang="en-US" sz="2800" kern="100" dirty="0">
                <a:effectLst/>
                <a:latin typeface="Times New Roman" panose="02020603050405020304" pitchFamily="18" charset="0"/>
                <a:ea typeface="Aptos"/>
                <a:cs typeface="Times New Roman" panose="02020603050405020304" pitchFamily="18" charset="0"/>
              </a:rPr>
            </a:br>
            <a:endParaRPr lang="en-US" sz="2800" kern="100" dirty="0">
              <a:effectLst/>
              <a:latin typeface="Times New Roman" panose="02020603050405020304" pitchFamily="18" charset="0"/>
              <a:ea typeface="Aptos"/>
              <a:cs typeface="Times New Roman" panose="02020603050405020304" pitchFamily="18" charset="0"/>
            </a:endParaRPr>
          </a:p>
          <a:p>
            <a:pPr marL="0" marR="0" lvl="0" indent="0">
              <a:lnSpc>
                <a:spcPct val="115000"/>
              </a:lnSpc>
              <a:spcBef>
                <a:spcPts val="0"/>
              </a:spcBef>
              <a:spcAft>
                <a:spcPts val="800"/>
              </a:spcAft>
              <a:buNone/>
            </a:pPr>
            <a:r>
              <a:rPr lang="en-US" sz="2800" u="sng" kern="100" dirty="0">
                <a:solidFill>
                  <a:srgbClr val="0563C1"/>
                </a:solidFill>
                <a:effectLst/>
                <a:latin typeface="Times New Roman" panose="02020603050405020304" pitchFamily="18" charset="0"/>
                <a:ea typeface="Aptos"/>
                <a:cs typeface="Times New Roman" panose="02020603050405020304" pitchFamily="18" charset="0"/>
                <a:hlinkClick r:id="rId2">
                  <a:extLst>
                    <a:ext uri="{A12FA001-AC4F-418D-AE19-62706E023703}">
                      <ahyp:hlinkClr xmlns:ahyp="http://schemas.microsoft.com/office/drawing/2018/hyperlinkcolor" val="tx"/>
                    </a:ext>
                  </a:extLst>
                </a:hlinkClick>
              </a:rPr>
              <a:t>Lucid Chart</a:t>
            </a:r>
            <a:br>
              <a:rPr lang="en-US" sz="2800" u="sng" kern="100" dirty="0">
                <a:solidFill>
                  <a:srgbClr val="0563C1"/>
                </a:solidFill>
                <a:effectLst/>
                <a:latin typeface="Times New Roman" panose="02020603050405020304" pitchFamily="18" charset="0"/>
                <a:ea typeface="Aptos"/>
                <a:cs typeface="Times New Roman" panose="02020603050405020304" pitchFamily="18" charset="0"/>
              </a:rPr>
            </a:br>
            <a:endParaRPr lang="en-US" sz="2800" kern="100" dirty="0">
              <a:effectLst/>
              <a:latin typeface="Times New Roman" panose="02020603050405020304" pitchFamily="18" charset="0"/>
              <a:ea typeface="Aptos"/>
              <a:cs typeface="Times New Roman" panose="02020603050405020304" pitchFamily="18" charset="0"/>
            </a:endParaRPr>
          </a:p>
          <a:p>
            <a:pPr marL="0" marR="0">
              <a:lnSpc>
                <a:spcPct val="115000"/>
              </a:lnSpc>
              <a:spcBef>
                <a:spcPts val="0"/>
              </a:spcBef>
              <a:spcAft>
                <a:spcPts val="800"/>
              </a:spcAft>
            </a:pPr>
            <a:r>
              <a:rPr lang="en-US" sz="2800" kern="100" dirty="0">
                <a:effectLst/>
                <a:latin typeface="Times New Roman" panose="02020603050405020304" pitchFamily="18" charset="0"/>
                <a:ea typeface="Aptos"/>
                <a:cs typeface="Times New Roman" panose="02020603050405020304" pitchFamily="18" charset="0"/>
              </a:rPr>
              <a:t>Lucid chart helps us to draw flowcharts that helps us understand user flow and task analysis in a better way visually. </a:t>
            </a:r>
          </a:p>
          <a:p>
            <a:pPr marL="0" indent="0">
              <a:lnSpc>
                <a:spcPct val="115000"/>
              </a:lnSpc>
              <a:spcBef>
                <a:spcPts val="0"/>
              </a:spcBef>
              <a:spcAft>
                <a:spcPts val="800"/>
              </a:spcAft>
              <a:buNone/>
            </a:pPr>
            <a:br>
              <a:rPr lang="en-US" sz="2800" kern="100" dirty="0">
                <a:effectLst/>
                <a:latin typeface="Times New Roman" panose="02020603050405020304" pitchFamily="18" charset="0"/>
                <a:ea typeface="Aptos"/>
                <a:cs typeface="Times New Roman" panose="02020603050405020304" pitchFamily="18" charset="0"/>
              </a:rPr>
            </a:br>
            <a:r>
              <a:rPr lang="en-US" sz="2800" kern="100" dirty="0">
                <a:effectLst/>
                <a:latin typeface="Times New Roman" panose="02020603050405020304" pitchFamily="18" charset="0"/>
                <a:ea typeface="Aptos"/>
                <a:cs typeface="Times New Roman" panose="02020603050405020304" pitchFamily="18" charset="0"/>
              </a:rPr>
              <a:t>Below is a picture of User flow and Task analysis flow chart performed on the topic </a:t>
            </a:r>
            <a:br>
              <a:rPr lang="en-US" sz="2800" kern="100" dirty="0">
                <a:effectLst/>
                <a:latin typeface="Times New Roman" panose="02020603050405020304" pitchFamily="18" charset="0"/>
                <a:ea typeface="Aptos"/>
                <a:cs typeface="Times New Roman" panose="02020603050405020304" pitchFamily="18" charset="0"/>
              </a:rPr>
            </a:br>
            <a:r>
              <a:rPr lang="en-US" sz="2800" kern="100" dirty="0">
                <a:effectLst/>
                <a:latin typeface="Times New Roman" panose="02020603050405020304" pitchFamily="18" charset="0"/>
                <a:ea typeface="Aptos"/>
                <a:cs typeface="Times New Roman" panose="02020603050405020304" pitchFamily="18" charset="0"/>
              </a:rPr>
              <a:t>Online shopping.</a:t>
            </a:r>
          </a:p>
          <a:p>
            <a:pPr marL="0" marR="0" indent="0">
              <a:lnSpc>
                <a:spcPct val="115000"/>
              </a:lnSpc>
              <a:spcBef>
                <a:spcPts val="0"/>
              </a:spcBef>
              <a:spcAft>
                <a:spcPts val="800"/>
              </a:spcAft>
              <a:buNone/>
            </a:pPr>
            <a:br>
              <a:rPr lang="en-US" sz="2800" kern="100" dirty="0">
                <a:effectLst/>
                <a:latin typeface="Times New Roman" panose="02020603050405020304" pitchFamily="18" charset="0"/>
                <a:ea typeface="Aptos"/>
                <a:cs typeface="Times New Roman" panose="02020603050405020304" pitchFamily="18" charset="0"/>
              </a:rPr>
            </a:br>
            <a:r>
              <a:rPr lang="en-US" sz="2800" kern="100" dirty="0">
                <a:effectLst/>
                <a:latin typeface="Times New Roman" panose="02020603050405020304" pitchFamily="18" charset="0"/>
                <a:ea typeface="Aptos"/>
                <a:cs typeface="Times New Roman" panose="02020603050405020304" pitchFamily="18" charset="0"/>
              </a:rPr>
              <a:t>Drive link for clear picture: </a:t>
            </a:r>
            <a:r>
              <a:rPr lang="en-US" sz="2800" kern="100" dirty="0">
                <a:effectLst/>
                <a:latin typeface="Times New Roman" panose="02020603050405020304" pitchFamily="18" charset="0"/>
                <a:ea typeface="Aptos"/>
                <a:cs typeface="Times New Roman" panose="02020603050405020304" pitchFamily="18" charset="0"/>
                <a:hlinkClick r:id="rId3"/>
              </a:rPr>
              <a:t>Flow chart picture</a:t>
            </a:r>
            <a:endParaRPr lang="en-US" sz="2800" kern="100" dirty="0">
              <a:effectLst/>
              <a:latin typeface="Times New Roman" panose="02020603050405020304" pitchFamily="18" charset="0"/>
              <a:ea typeface="Aptos"/>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9668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10DEB27-818D-4AF0-9023-21C9351010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22317" y="132151"/>
            <a:ext cx="7147366" cy="6593697"/>
          </a:xfrm>
        </p:spPr>
      </p:pic>
    </p:spTree>
    <p:extLst>
      <p:ext uri="{BB962C8B-B14F-4D97-AF65-F5344CB8AC3E}">
        <p14:creationId xmlns:p14="http://schemas.microsoft.com/office/powerpoint/2010/main" val="3152491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A8084-3D66-4470-89E9-2552C906EBA6}"/>
              </a:ext>
            </a:extLst>
          </p:cNvPr>
          <p:cNvSpPr>
            <a:spLocks noGrp="1"/>
          </p:cNvSpPr>
          <p:nvPr>
            <p:ph type="title"/>
          </p:nvPr>
        </p:nvSpPr>
        <p:spPr>
          <a:xfrm>
            <a:off x="838200" y="167571"/>
            <a:ext cx="10515600" cy="1325563"/>
          </a:xfrm>
        </p:spPr>
        <p:txBody>
          <a:bodyPr>
            <a:normAutofit/>
          </a:bodyPr>
          <a:lstStyle/>
          <a:p>
            <a:pPr algn="ctr"/>
            <a:r>
              <a:rPr lang="en-US" sz="4000" u="sng" dirty="0">
                <a:latin typeface="Times New Roman" panose="02020603050405020304" pitchFamily="18" charset="0"/>
                <a:cs typeface="Times New Roman" panose="02020603050405020304" pitchFamily="18" charset="0"/>
              </a:rPr>
              <a:t>The main flow chart</a:t>
            </a:r>
          </a:p>
        </p:txBody>
      </p:sp>
      <p:pic>
        <p:nvPicPr>
          <p:cNvPr id="4" name="Content Placeholder 3">
            <a:extLst>
              <a:ext uri="{FF2B5EF4-FFF2-40B4-BE49-F238E27FC236}">
                <a16:creationId xmlns:a16="http://schemas.microsoft.com/office/drawing/2014/main" id="{B8AE420E-9AEF-42AB-9E40-70A4645ACF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928" y="1394750"/>
            <a:ext cx="11694144" cy="5289892"/>
          </a:xfrm>
          <a:prstGeom prst="rect">
            <a:avLst/>
          </a:prstGeom>
        </p:spPr>
      </p:pic>
    </p:spTree>
    <p:extLst>
      <p:ext uri="{BB962C8B-B14F-4D97-AF65-F5344CB8AC3E}">
        <p14:creationId xmlns:p14="http://schemas.microsoft.com/office/powerpoint/2010/main" val="3092202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13E25-5222-473F-9E1D-7FBD3BE31C5F}"/>
              </a:ext>
            </a:extLst>
          </p:cNvPr>
          <p:cNvSpPr>
            <a:spLocks noGrp="1"/>
          </p:cNvSpPr>
          <p:nvPr>
            <p:ph type="title"/>
          </p:nvPr>
        </p:nvSpPr>
        <p:spPr>
          <a:xfrm>
            <a:off x="838200" y="104172"/>
            <a:ext cx="10515600" cy="1325563"/>
          </a:xfrm>
        </p:spPr>
        <p:txBody>
          <a:bodyPr>
            <a:normAutofit/>
          </a:bodyPr>
          <a:lstStyle/>
          <a:p>
            <a:pPr algn="ctr"/>
            <a:r>
              <a:rPr lang="en-US" sz="4800" u="sng" dirty="0">
                <a:latin typeface="Times New Roman" panose="02020603050405020304" pitchFamily="18" charset="0"/>
                <a:cs typeface="Times New Roman" panose="02020603050405020304" pitchFamily="18" charset="0"/>
              </a:rPr>
              <a:t>The Break down</a:t>
            </a:r>
          </a:p>
        </p:txBody>
      </p:sp>
      <p:pic>
        <p:nvPicPr>
          <p:cNvPr id="5" name="Content Placeholder 4">
            <a:extLst>
              <a:ext uri="{FF2B5EF4-FFF2-40B4-BE49-F238E27FC236}">
                <a16:creationId xmlns:a16="http://schemas.microsoft.com/office/drawing/2014/main" id="{91872002-4F1F-4F14-970E-54752C4A04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8277" y="1118104"/>
            <a:ext cx="7875446" cy="5504229"/>
          </a:xfrm>
        </p:spPr>
      </p:pic>
    </p:spTree>
    <p:extLst>
      <p:ext uri="{BB962C8B-B14F-4D97-AF65-F5344CB8AC3E}">
        <p14:creationId xmlns:p14="http://schemas.microsoft.com/office/powerpoint/2010/main" val="1355945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ABBBF-DC71-43EE-9EEC-5795D2BFAF0D}"/>
              </a:ext>
            </a:extLst>
          </p:cNvPr>
          <p:cNvSpPr>
            <a:spLocks noGrp="1"/>
          </p:cNvSpPr>
          <p:nvPr>
            <p:ph type="title"/>
          </p:nvPr>
        </p:nvSpPr>
        <p:spPr/>
        <p:txBody>
          <a:bodyPr>
            <a:normAutofit/>
          </a:bodyPr>
          <a:lstStyle/>
          <a:p>
            <a:pPr algn="ctr"/>
            <a:r>
              <a:rPr lang="en-US" sz="4000" u="sng" dirty="0">
                <a:latin typeface="Times New Roman" panose="02020603050405020304" pitchFamily="18" charset="0"/>
                <a:cs typeface="Times New Roman" panose="02020603050405020304" pitchFamily="18" charset="0"/>
              </a:rPr>
              <a:t>Shapes used in the flow chart</a:t>
            </a:r>
          </a:p>
        </p:txBody>
      </p:sp>
      <p:sp>
        <p:nvSpPr>
          <p:cNvPr id="6" name="AutoShape 6">
            <a:extLst>
              <a:ext uri="{FF2B5EF4-FFF2-40B4-BE49-F238E27FC236}">
                <a16:creationId xmlns:a16="http://schemas.microsoft.com/office/drawing/2014/main" id="{3155339C-74AD-4989-A843-4B9C238E535A}"/>
              </a:ext>
            </a:extLst>
          </p:cNvPr>
          <p:cNvSpPr>
            <a:spLocks noGrp="1" noChangeAspect="1" noChangeArrowheads="1"/>
          </p:cNvSpPr>
          <p:nvPr>
            <p:ph idx="1"/>
          </p:nvPr>
        </p:nvSpPr>
        <p:spPr bwMode="auto">
          <a:xfrm>
            <a:off x="838200" y="1565965"/>
            <a:ext cx="10515600" cy="51037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pPr marL="0" indent="0">
              <a:buNone/>
            </a:pPr>
            <a:r>
              <a:rPr lang="en-US" sz="2000" dirty="0"/>
              <a:t>                         </a:t>
            </a:r>
          </a:p>
          <a:p>
            <a:pPr marL="0" indent="0">
              <a:buNone/>
            </a:pPr>
            <a:r>
              <a:rPr lang="en-US" sz="2000" dirty="0"/>
              <a:t>                      </a:t>
            </a:r>
            <a:r>
              <a:rPr lang="en-US" sz="1800" dirty="0"/>
              <a:t>- This shape is to indicate the process that is being </a:t>
            </a:r>
          </a:p>
          <a:p>
            <a:pPr marL="0" indent="0">
              <a:buNone/>
            </a:pPr>
            <a:r>
              <a:rPr lang="en-US" sz="1800" dirty="0"/>
              <a:t>	         performed by the user or in the backend</a:t>
            </a:r>
          </a:p>
          <a:p>
            <a:pPr marL="0" indent="0">
              <a:buNone/>
            </a:pPr>
            <a:endParaRPr lang="en-US" sz="2000" dirty="0"/>
          </a:p>
          <a:p>
            <a:pPr marL="0" indent="0">
              <a:buNone/>
            </a:pPr>
            <a:r>
              <a:rPr lang="en-US" sz="1800" dirty="0"/>
              <a:t>                        - This shape is to indicate the action in terms of decision (Yes/no) for certain upcoming events.</a:t>
            </a:r>
          </a:p>
          <a:p>
            <a:pPr marL="0" indent="0">
              <a:buNone/>
            </a:pPr>
            <a:endParaRPr lang="en-US" sz="1800" dirty="0"/>
          </a:p>
          <a:p>
            <a:pPr marL="0" indent="0">
              <a:buNone/>
            </a:pPr>
            <a:endParaRPr lang="en-US" sz="1800" dirty="0"/>
          </a:p>
          <a:p>
            <a:pPr marL="0" indent="0">
              <a:buNone/>
            </a:pPr>
            <a:r>
              <a:rPr lang="en-US" sz="1800" dirty="0"/>
              <a:t>	      - This shape is to indicate the ‘Start’ and ‘End’ of the flow chart.</a:t>
            </a:r>
          </a:p>
          <a:p>
            <a:pPr marL="0" indent="0">
              <a:buNone/>
            </a:pPr>
            <a:endParaRPr lang="en-US" sz="1800" dirty="0"/>
          </a:p>
          <a:p>
            <a:pPr marL="0" indent="0">
              <a:buNone/>
            </a:pPr>
            <a:endParaRPr lang="en-US" sz="1800" dirty="0"/>
          </a:p>
          <a:p>
            <a:pPr marL="0" indent="0">
              <a:buNone/>
            </a:pPr>
            <a:r>
              <a:rPr lang="en-US" sz="1800" dirty="0"/>
              <a:t>	      - This shape is to indicate a process that already ready to be </a:t>
            </a:r>
          </a:p>
          <a:p>
            <a:pPr marL="0" indent="0">
              <a:buNone/>
            </a:pPr>
            <a:r>
              <a:rPr lang="en-US" sz="1800" dirty="0"/>
              <a:t>	        performed, only when the flow reaches that particular process</a:t>
            </a:r>
          </a:p>
          <a:p>
            <a:pPr marL="0" indent="0">
              <a:buNone/>
            </a:pPr>
            <a:r>
              <a:rPr lang="en-US" sz="1800" dirty="0"/>
              <a:t>   	        (</a:t>
            </a:r>
            <a:r>
              <a:rPr lang="en-US" sz="1800" dirty="0" err="1"/>
              <a:t>eg</a:t>
            </a:r>
            <a:r>
              <a:rPr lang="en-US" sz="1800" dirty="0"/>
              <a:t>: from the flow chart, discount is applied based on this)</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pic>
        <p:nvPicPr>
          <p:cNvPr id="14" name="Picture 13">
            <a:extLst>
              <a:ext uri="{FF2B5EF4-FFF2-40B4-BE49-F238E27FC236}">
                <a16:creationId xmlns:a16="http://schemas.microsoft.com/office/drawing/2014/main" id="{FDFBB6D7-305D-4E7B-BA65-A82C035B8012}"/>
              </a:ext>
            </a:extLst>
          </p:cNvPr>
          <p:cNvPicPr>
            <a:picLocks noChangeAspect="1"/>
          </p:cNvPicPr>
          <p:nvPr/>
        </p:nvPicPr>
        <p:blipFill>
          <a:blip r:embed="rId2"/>
          <a:stretch>
            <a:fillRect/>
          </a:stretch>
        </p:blipFill>
        <p:spPr>
          <a:xfrm>
            <a:off x="945778" y="1885515"/>
            <a:ext cx="1006702" cy="763705"/>
          </a:xfrm>
          <a:prstGeom prst="rect">
            <a:avLst/>
          </a:prstGeom>
        </p:spPr>
      </p:pic>
      <p:pic>
        <p:nvPicPr>
          <p:cNvPr id="16" name="Picture 15">
            <a:extLst>
              <a:ext uri="{FF2B5EF4-FFF2-40B4-BE49-F238E27FC236}">
                <a16:creationId xmlns:a16="http://schemas.microsoft.com/office/drawing/2014/main" id="{8940AB18-EBE9-4FC0-AA60-8C643D77AAFD}"/>
              </a:ext>
            </a:extLst>
          </p:cNvPr>
          <p:cNvPicPr>
            <a:picLocks noChangeAspect="1"/>
          </p:cNvPicPr>
          <p:nvPr/>
        </p:nvPicPr>
        <p:blipFill>
          <a:blip r:embed="rId3"/>
          <a:stretch>
            <a:fillRect/>
          </a:stretch>
        </p:blipFill>
        <p:spPr>
          <a:xfrm>
            <a:off x="956484" y="3015281"/>
            <a:ext cx="1001304" cy="763706"/>
          </a:xfrm>
          <a:prstGeom prst="rect">
            <a:avLst/>
          </a:prstGeom>
        </p:spPr>
      </p:pic>
      <p:pic>
        <p:nvPicPr>
          <p:cNvPr id="18" name="Picture 17">
            <a:extLst>
              <a:ext uri="{FF2B5EF4-FFF2-40B4-BE49-F238E27FC236}">
                <a16:creationId xmlns:a16="http://schemas.microsoft.com/office/drawing/2014/main" id="{C9D401A9-5DC4-4739-9C06-71A8E7EE72EE}"/>
              </a:ext>
            </a:extLst>
          </p:cNvPr>
          <p:cNvPicPr>
            <a:picLocks noChangeAspect="1"/>
          </p:cNvPicPr>
          <p:nvPr/>
        </p:nvPicPr>
        <p:blipFill>
          <a:blip r:embed="rId4"/>
          <a:stretch>
            <a:fillRect/>
          </a:stretch>
        </p:blipFill>
        <p:spPr>
          <a:xfrm>
            <a:off x="956484" y="4145049"/>
            <a:ext cx="990598" cy="526127"/>
          </a:xfrm>
          <a:prstGeom prst="rect">
            <a:avLst/>
          </a:prstGeom>
        </p:spPr>
      </p:pic>
      <p:pic>
        <p:nvPicPr>
          <p:cNvPr id="20" name="Picture 19">
            <a:extLst>
              <a:ext uri="{FF2B5EF4-FFF2-40B4-BE49-F238E27FC236}">
                <a16:creationId xmlns:a16="http://schemas.microsoft.com/office/drawing/2014/main" id="{E9BBDB18-7112-4AD5-A021-D8B28129B6BB}"/>
              </a:ext>
            </a:extLst>
          </p:cNvPr>
          <p:cNvPicPr>
            <a:picLocks noChangeAspect="1"/>
          </p:cNvPicPr>
          <p:nvPr/>
        </p:nvPicPr>
        <p:blipFill>
          <a:blip r:embed="rId5"/>
          <a:stretch>
            <a:fillRect/>
          </a:stretch>
        </p:blipFill>
        <p:spPr>
          <a:xfrm>
            <a:off x="945778" y="5204399"/>
            <a:ext cx="990598" cy="742949"/>
          </a:xfrm>
          <a:prstGeom prst="rect">
            <a:avLst/>
          </a:prstGeom>
        </p:spPr>
      </p:pic>
    </p:spTree>
    <p:extLst>
      <p:ext uri="{BB962C8B-B14F-4D97-AF65-F5344CB8AC3E}">
        <p14:creationId xmlns:p14="http://schemas.microsoft.com/office/powerpoint/2010/main" val="741134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AA48DD-875D-4ADD-9E6F-5940C9C843CA}"/>
              </a:ext>
            </a:extLst>
          </p:cNvPr>
          <p:cNvSpPr>
            <a:spLocks noGrp="1"/>
          </p:cNvSpPr>
          <p:nvPr>
            <p:ph idx="1"/>
          </p:nvPr>
        </p:nvSpPr>
        <p:spPr>
          <a:xfrm>
            <a:off x="838200" y="376518"/>
            <a:ext cx="10515600" cy="5800445"/>
          </a:xfrm>
        </p:spPr>
        <p:txBody>
          <a:bodyPr/>
          <a:lstStyle/>
          <a:p>
            <a:pPr marL="0" indent="0">
              <a:buNone/>
            </a:pPr>
            <a:r>
              <a:rPr lang="en-US" dirty="0"/>
              <a:t>  		</a:t>
            </a:r>
          </a:p>
          <a:p>
            <a:pPr marL="0" indent="0">
              <a:buNone/>
            </a:pPr>
            <a:r>
              <a:rPr lang="en-US" dirty="0"/>
              <a:t>		</a:t>
            </a:r>
            <a:r>
              <a:rPr lang="en-US" sz="2000" dirty="0"/>
              <a:t>- This shape is to indicate the data that is stored at one place.</a:t>
            </a:r>
          </a:p>
          <a:p>
            <a:pPr marL="0" indent="0">
              <a:buNone/>
            </a:pPr>
            <a:endParaRPr lang="en-US" sz="2000" dirty="0"/>
          </a:p>
          <a:p>
            <a:pPr marL="0" indent="0">
              <a:buNone/>
            </a:pPr>
            <a:r>
              <a:rPr lang="en-US" sz="2000" dirty="0"/>
              <a:t>		</a:t>
            </a:r>
          </a:p>
          <a:p>
            <a:pPr marL="0" indent="0">
              <a:buNone/>
            </a:pPr>
            <a:r>
              <a:rPr lang="en-US" sz="2000" dirty="0"/>
              <a:t>		</a:t>
            </a:r>
          </a:p>
          <a:p>
            <a:pPr marL="0" indent="0">
              <a:buNone/>
            </a:pPr>
            <a:r>
              <a:rPr lang="en-US" sz="2000" dirty="0"/>
              <a:t>		- This shape is to indicate certain tasks that user has to do on their own. </a:t>
            </a:r>
          </a:p>
          <a:p>
            <a:pPr marL="0" indent="0">
              <a:buNone/>
            </a:pPr>
            <a:r>
              <a:rPr lang="en-US" sz="2000" dirty="0"/>
              <a:t>		  (Eg: entering shipping and payment details).</a:t>
            </a:r>
          </a:p>
          <a:p>
            <a:pPr marL="0" indent="0">
              <a:buNone/>
            </a:pPr>
            <a:endParaRPr lang="en-US" sz="2000" dirty="0"/>
          </a:p>
          <a:p>
            <a:pPr marL="0" indent="0">
              <a:buNone/>
            </a:pPr>
            <a:r>
              <a:rPr lang="en-US" sz="2000" dirty="0"/>
              <a:t>		</a:t>
            </a:r>
          </a:p>
          <a:p>
            <a:pPr marL="0" indent="0">
              <a:buNone/>
            </a:pPr>
            <a:endParaRPr lang="en-US" sz="2000" dirty="0"/>
          </a:p>
          <a:p>
            <a:pPr marL="0" indent="0">
              <a:buNone/>
            </a:pPr>
            <a:r>
              <a:rPr lang="en-US" sz="2000" dirty="0"/>
              <a:t>		- This shape is to indicate the delay in a process in some part of the flow.</a:t>
            </a:r>
          </a:p>
        </p:txBody>
      </p:sp>
      <p:pic>
        <p:nvPicPr>
          <p:cNvPr id="7" name="Picture 6">
            <a:extLst>
              <a:ext uri="{FF2B5EF4-FFF2-40B4-BE49-F238E27FC236}">
                <a16:creationId xmlns:a16="http://schemas.microsoft.com/office/drawing/2014/main" id="{255DD154-D3C8-41ED-B1B9-6488BC9DC4FA}"/>
              </a:ext>
            </a:extLst>
          </p:cNvPr>
          <p:cNvPicPr>
            <a:picLocks noChangeAspect="1"/>
          </p:cNvPicPr>
          <p:nvPr/>
        </p:nvPicPr>
        <p:blipFill>
          <a:blip r:embed="rId2"/>
          <a:stretch>
            <a:fillRect/>
          </a:stretch>
        </p:blipFill>
        <p:spPr>
          <a:xfrm>
            <a:off x="977877" y="618284"/>
            <a:ext cx="1281228" cy="1273822"/>
          </a:xfrm>
          <a:prstGeom prst="rect">
            <a:avLst/>
          </a:prstGeom>
        </p:spPr>
      </p:pic>
      <p:pic>
        <p:nvPicPr>
          <p:cNvPr id="9" name="Picture 8">
            <a:extLst>
              <a:ext uri="{FF2B5EF4-FFF2-40B4-BE49-F238E27FC236}">
                <a16:creationId xmlns:a16="http://schemas.microsoft.com/office/drawing/2014/main" id="{32A115C6-6D04-4204-840F-C4AD38CC4FCA}"/>
              </a:ext>
            </a:extLst>
          </p:cNvPr>
          <p:cNvPicPr>
            <a:picLocks noChangeAspect="1"/>
          </p:cNvPicPr>
          <p:nvPr/>
        </p:nvPicPr>
        <p:blipFill>
          <a:blip r:embed="rId3"/>
          <a:stretch>
            <a:fillRect/>
          </a:stretch>
        </p:blipFill>
        <p:spPr>
          <a:xfrm>
            <a:off x="977877" y="2518751"/>
            <a:ext cx="1281228" cy="991559"/>
          </a:xfrm>
          <a:prstGeom prst="rect">
            <a:avLst/>
          </a:prstGeom>
        </p:spPr>
      </p:pic>
      <p:pic>
        <p:nvPicPr>
          <p:cNvPr id="11" name="Picture 10">
            <a:extLst>
              <a:ext uri="{FF2B5EF4-FFF2-40B4-BE49-F238E27FC236}">
                <a16:creationId xmlns:a16="http://schemas.microsoft.com/office/drawing/2014/main" id="{171A110A-D5E6-469B-978B-8634A757B3EA}"/>
              </a:ext>
            </a:extLst>
          </p:cNvPr>
          <p:cNvPicPr>
            <a:picLocks noChangeAspect="1"/>
          </p:cNvPicPr>
          <p:nvPr/>
        </p:nvPicPr>
        <p:blipFill>
          <a:blip r:embed="rId4"/>
          <a:stretch>
            <a:fillRect/>
          </a:stretch>
        </p:blipFill>
        <p:spPr>
          <a:xfrm>
            <a:off x="977877" y="4204891"/>
            <a:ext cx="1281228" cy="1288634"/>
          </a:xfrm>
          <a:prstGeom prst="rect">
            <a:avLst/>
          </a:prstGeom>
        </p:spPr>
      </p:pic>
    </p:spTree>
    <p:extLst>
      <p:ext uri="{BB962C8B-B14F-4D97-AF65-F5344CB8AC3E}">
        <p14:creationId xmlns:p14="http://schemas.microsoft.com/office/powerpoint/2010/main" val="24878461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TotalTime>
  <Words>445</Words>
  <Application>Microsoft Office PowerPoint</Application>
  <PresentationFormat>Widescreen</PresentationFormat>
  <Paragraphs>45</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Experiment – 5   User Interface Design   USER FLOW and TASK ANALYSIS         230701222                                                               Omesh . B</vt:lpstr>
      <vt:lpstr>User flow:  </vt:lpstr>
      <vt:lpstr>Task Analysis:  </vt:lpstr>
      <vt:lpstr>About the Online software</vt:lpstr>
      <vt:lpstr>PowerPoint Presentation</vt:lpstr>
      <vt:lpstr>The main flow chart</vt:lpstr>
      <vt:lpstr>The Break down</vt:lpstr>
      <vt:lpstr>Shapes used in the flow chart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Experiment – 5   User Interface Design   USER FLOW and TASK ANALYSIS</dc:title>
  <dc:creator>Omesh Balamurugan</dc:creator>
  <cp:lastModifiedBy>Omesh Balamurugan</cp:lastModifiedBy>
  <cp:revision>11</cp:revision>
  <dcterms:created xsi:type="dcterms:W3CDTF">2025-03-28T04:01:21Z</dcterms:created>
  <dcterms:modified xsi:type="dcterms:W3CDTF">2025-03-28T13:23:53Z</dcterms:modified>
</cp:coreProperties>
</file>