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a.thomas@outlook.com" userId="0a9434af0ed58330" providerId="LiveId" clId="{4528B8DF-6556-4DAB-AC38-CDA828A6198F}"/>
    <pc:docChg chg="modSld">
      <pc:chgData name="varshaa.thomas@outlook.com" userId="0a9434af0ed58330" providerId="LiveId" clId="{4528B8DF-6556-4DAB-AC38-CDA828A6198F}" dt="2025-05-29T11:42:13.324" v="3" actId="1076"/>
      <pc:docMkLst>
        <pc:docMk/>
      </pc:docMkLst>
      <pc:sldChg chg="modSp mod">
        <pc:chgData name="varshaa.thomas@outlook.com" userId="0a9434af0ed58330" providerId="LiveId" clId="{4528B8DF-6556-4DAB-AC38-CDA828A6198F}" dt="2025-05-29T11:42:13.324" v="3" actId="1076"/>
        <pc:sldMkLst>
          <pc:docMk/>
          <pc:sldMk cId="2370399608" sldId="262"/>
        </pc:sldMkLst>
        <pc:spChg chg="mod">
          <ac:chgData name="varshaa.thomas@outlook.com" userId="0a9434af0ed58330" providerId="LiveId" clId="{4528B8DF-6556-4DAB-AC38-CDA828A6198F}" dt="2025-05-29T11:42:04.892" v="0" actId="1076"/>
          <ac:spMkLst>
            <pc:docMk/>
            <pc:sldMk cId="2370399608" sldId="262"/>
            <ac:spMk id="3" creationId="{0D07C113-ED2A-D897-3AC0-5DEC3799FBC7}"/>
          </ac:spMkLst>
        </pc:spChg>
        <pc:picChg chg="mod">
          <ac:chgData name="varshaa.thomas@outlook.com" userId="0a9434af0ed58330" providerId="LiveId" clId="{4528B8DF-6556-4DAB-AC38-CDA828A6198F}" dt="2025-05-29T11:42:10.421" v="2" actId="1076"/>
          <ac:picMkLst>
            <pc:docMk/>
            <pc:sldMk cId="2370399608" sldId="262"/>
            <ac:picMk id="4" creationId="{1180DC36-90F0-4886-E93C-44D1533DC231}"/>
          </ac:picMkLst>
        </pc:picChg>
        <pc:picChg chg="mod">
          <ac:chgData name="varshaa.thomas@outlook.com" userId="0a9434af0ed58330" providerId="LiveId" clId="{4528B8DF-6556-4DAB-AC38-CDA828A6198F}" dt="2025-05-29T11:42:13.324" v="3" actId="1076"/>
          <ac:picMkLst>
            <pc:docMk/>
            <pc:sldMk cId="2370399608" sldId="262"/>
            <ac:picMk id="5" creationId="{FFC6520B-99F6-85BA-C209-98F730BE56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BF9D-7C82-3A97-35A3-B15B2FA1C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65A8A9-B7AF-FA8E-FBE8-0B3A2907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501FB8-9305-86EF-9C54-5AE8665FCF48}"/>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47CC62FA-856A-0F9A-F90E-BC9B67204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64BFF-F20A-5220-BB88-F6337B5BB90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17395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B97B-B5B4-06A6-0C32-D808BCAF00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ECB9BE-F705-A461-B6AA-EAC03ED75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456CD-5C75-DC63-EC1C-6762EC34D52A}"/>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CF15DAA2-B2EF-77C0-2F09-6328FF051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CDEF0-411B-BB09-2428-6F3E5D539DA0}"/>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60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9CD66-75F8-E3B0-22B3-B03A49712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B0E93-EB50-ECDD-78AA-29CE677AB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480C3-7830-AE37-FF26-CB854C30691D}"/>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8E44BF8D-5168-4565-BFF7-A93E710C9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0AF6A-511F-4B1B-EB28-BBCB68077C4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7426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A5AC-2F44-25E9-2D87-6771994F1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075B9D-670D-442A-FDE3-4A0CF069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97FC1-4860-C625-7AB6-3FFD0BA80131}"/>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A06707B1-F79A-21CC-4437-431D1B142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1E98B-9B4C-C8C9-583D-CB44931BD76C}"/>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9152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48F9-1775-D207-967A-1CFDF9271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7664E7-8D6F-1B1B-5D58-A1C7C17EA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E7E8A-D7E3-EE10-B7B8-B7A88A9C0F08}"/>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57A03102-88B9-618D-4D93-479C4A287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6A2ED-414F-CC51-ACE3-AFCAE1648AB9}"/>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1265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1A64-1B50-6CD5-9602-FC95854C2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3142A-BEB6-A66C-49BC-A30C24981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F4BE9-B1FD-BCD0-E688-E81E727DAD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460DBA-7CDE-B79D-9412-05AD6C39500E}"/>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6" name="Footer Placeholder 5">
            <a:extLst>
              <a:ext uri="{FF2B5EF4-FFF2-40B4-BE49-F238E27FC236}">
                <a16:creationId xmlns:a16="http://schemas.microsoft.com/office/drawing/2014/main" id="{539CED8B-811A-E2DD-B842-5BCC2DB64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DD1C7-82DF-B68D-DC77-EFB3F8F7D50B}"/>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0708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0B7A-F57F-FE28-E811-ADB69613A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05767-EAB3-25C6-818F-CB1B9E767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A646E-6868-2613-99E8-ED1A08C66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64D855-A91F-0864-0877-223213B5F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4E259-1D8F-80E9-E5A1-E7F8CE9E9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8FB5C-DA4D-EE5F-AE76-875B77D6D4E9}"/>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8" name="Footer Placeholder 7">
            <a:extLst>
              <a:ext uri="{FF2B5EF4-FFF2-40B4-BE49-F238E27FC236}">
                <a16:creationId xmlns:a16="http://schemas.microsoft.com/office/drawing/2014/main" id="{01F0A09A-0078-C671-A5BD-A0B8BE672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35CA4C-6D7E-D7AD-CEFF-8C828A8C797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3787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54A-E2D8-2995-85C3-D2D750ECCD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2D3FC6-7B04-4AC5-49A4-2EAF002E622E}"/>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4" name="Footer Placeholder 3">
            <a:extLst>
              <a:ext uri="{FF2B5EF4-FFF2-40B4-BE49-F238E27FC236}">
                <a16:creationId xmlns:a16="http://schemas.microsoft.com/office/drawing/2014/main" id="{25F1A487-CCA3-046F-0FD4-BD792289E5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FC247-D6EA-B11F-8DD2-2C0CE952DC6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4627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92D11-1D3C-E11B-1A73-B8BB57EDD1F6}"/>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3" name="Footer Placeholder 2">
            <a:extLst>
              <a:ext uri="{FF2B5EF4-FFF2-40B4-BE49-F238E27FC236}">
                <a16:creationId xmlns:a16="http://schemas.microsoft.com/office/drawing/2014/main" id="{9A6EA6FC-07AD-D09F-968C-92775863AA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0B6268-FA54-C5B0-038B-9683C8C362A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8128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A8C5-76EF-9732-C944-327AD0B0C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2B6C14-A0E2-FDED-579E-BF59210E7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17CE91-6937-0CDD-87DB-18ECD6F2F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0F22B-DBA0-C50D-AC45-530E714E1A56}"/>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6" name="Footer Placeholder 5">
            <a:extLst>
              <a:ext uri="{FF2B5EF4-FFF2-40B4-BE49-F238E27FC236}">
                <a16:creationId xmlns:a16="http://schemas.microsoft.com/office/drawing/2014/main" id="{8311C41A-7109-1657-8B42-3C449CCA8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8906D-5236-694D-601B-AAE6DFF7CE9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15735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E780-5A44-61E3-500F-AE166319A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646B1-CE35-AEDF-43CD-865B84AF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10C07E-E820-6970-B334-D381B3A06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33A3B-25D2-A569-42E3-943D3D05EA5F}"/>
              </a:ext>
            </a:extLst>
          </p:cNvPr>
          <p:cNvSpPr>
            <a:spLocks noGrp="1"/>
          </p:cNvSpPr>
          <p:nvPr>
            <p:ph type="dt" sz="half" idx="10"/>
          </p:nvPr>
        </p:nvSpPr>
        <p:spPr/>
        <p:txBody>
          <a:bodyPr/>
          <a:lstStyle/>
          <a:p>
            <a:fld id="{08818CF6-0C30-4649-9429-25FC42EC1580}" type="datetimeFigureOut">
              <a:rPr lang="en-IN" smtClean="0"/>
              <a:t>29-05-2025</a:t>
            </a:fld>
            <a:endParaRPr lang="en-IN"/>
          </a:p>
        </p:txBody>
      </p:sp>
      <p:sp>
        <p:nvSpPr>
          <p:cNvPr id="6" name="Footer Placeholder 5">
            <a:extLst>
              <a:ext uri="{FF2B5EF4-FFF2-40B4-BE49-F238E27FC236}">
                <a16:creationId xmlns:a16="http://schemas.microsoft.com/office/drawing/2014/main" id="{D5F01A07-77D6-FFC2-6E60-1EEF54B346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3FE47-CA89-E15B-C13C-E5137F02CC7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2340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25EB8-A9B9-A21C-48DC-C76D97369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33E52-E549-C6D6-A3B7-48A1CEA94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DACD3-6E42-493F-FB39-98275F426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18CF6-0C30-4649-9429-25FC42EC1580}" type="datetimeFigureOut">
              <a:rPr lang="en-IN" smtClean="0"/>
              <a:t>29-05-2025</a:t>
            </a:fld>
            <a:endParaRPr lang="en-IN"/>
          </a:p>
        </p:txBody>
      </p:sp>
      <p:sp>
        <p:nvSpPr>
          <p:cNvPr id="5" name="Footer Placeholder 4">
            <a:extLst>
              <a:ext uri="{FF2B5EF4-FFF2-40B4-BE49-F238E27FC236}">
                <a16:creationId xmlns:a16="http://schemas.microsoft.com/office/drawing/2014/main" id="{49F9B756-3AA8-8C3A-8883-7529AE6C2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27E228-8B96-8D33-9CAB-1EB6B4C66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EB5B2-DEEA-45B4-BCA8-C7EC2222A9B3}" type="slidenum">
              <a:rPr lang="en-IN" smtClean="0"/>
              <a:t>‹#›</a:t>
            </a:fld>
            <a:endParaRPr lang="en-IN"/>
          </a:p>
        </p:txBody>
      </p:sp>
    </p:spTree>
    <p:extLst>
      <p:ext uri="{BB962C8B-B14F-4D97-AF65-F5344CB8AC3E}">
        <p14:creationId xmlns:p14="http://schemas.microsoft.com/office/powerpoint/2010/main" val="33553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0D1E-CC24-DCAC-0829-8EF01737167D}"/>
              </a:ext>
            </a:extLst>
          </p:cNvPr>
          <p:cNvSpPr>
            <a:spLocks noGrp="1"/>
          </p:cNvSpPr>
          <p:nvPr>
            <p:ph type="ctrTitle"/>
          </p:nvPr>
        </p:nvSpPr>
        <p:spPr>
          <a:xfrm>
            <a:off x="1524000" y="863945"/>
            <a:ext cx="9144000" cy="2387600"/>
          </a:xfrm>
        </p:spPr>
        <p:txBody>
          <a:bodyPr>
            <a:normAutofit fontScale="90000"/>
          </a:bodyPr>
          <a:lstStyle/>
          <a:p>
            <a:r>
              <a:rPr lang="en-US" dirty="0">
                <a:latin typeface="Times New Roman" panose="02020603050405020304" pitchFamily="18" charset="0"/>
                <a:cs typeface="Times New Roman" panose="02020603050405020304" pitchFamily="18" charset="0"/>
              </a:rPr>
              <a:t>Leveraging 3D Virtual Models for Enhancing Postpartum Mental Health and Relaxation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4D7331-46B9-9478-9650-0956470598DA}"/>
              </a:ext>
            </a:extLst>
          </p:cNvPr>
          <p:cNvSpPr>
            <a:spLocks noGrp="1"/>
          </p:cNvSpPr>
          <p:nvPr>
            <p:ph type="subTitle" idx="1"/>
          </p:nvPr>
        </p:nvSpPr>
        <p:spPr>
          <a:xfrm>
            <a:off x="1090311" y="3771216"/>
            <a:ext cx="9846365" cy="2679493"/>
          </a:xfrm>
        </p:spPr>
        <p:txBody>
          <a:bodyPr>
            <a:normAutofit/>
          </a:bodyPr>
          <a:lstStyle/>
          <a:p>
            <a:r>
              <a:rPr lang="en-IN" b="1" dirty="0">
                <a:latin typeface="Times New Roman" panose="02020603050405020304" pitchFamily="18" charset="0"/>
                <a:cs typeface="Times New Roman" panose="02020603050405020304" pitchFamily="18" charset="0"/>
              </a:rPr>
              <a:t>Team Members</a:t>
            </a:r>
          </a:p>
          <a:p>
            <a:r>
              <a:rPr lang="en-IN" dirty="0">
                <a:latin typeface="Times New Roman" panose="02020603050405020304" pitchFamily="18" charset="0"/>
                <a:cs typeface="Times New Roman" panose="02020603050405020304" pitchFamily="18" charset="0"/>
              </a:rPr>
              <a:t>1.Swetha J</a:t>
            </a:r>
          </a:p>
          <a:p>
            <a:r>
              <a:rPr lang="en-IN" dirty="0">
                <a:latin typeface="Times New Roman" panose="02020603050405020304" pitchFamily="18" charset="0"/>
                <a:cs typeface="Times New Roman" panose="02020603050405020304" pitchFamily="18" charset="0"/>
              </a:rPr>
              <a:t>2.Varsha Thomas</a:t>
            </a:r>
          </a:p>
          <a:p>
            <a:r>
              <a:rPr lang="en-IN" dirty="0">
                <a:latin typeface="Times New Roman" panose="02020603050405020304" pitchFamily="18" charset="0"/>
                <a:cs typeface="Times New Roman" panose="02020603050405020304" pitchFamily="18" charset="0"/>
              </a:rPr>
              <a:t>3.Varun SP</a:t>
            </a:r>
          </a:p>
          <a:p>
            <a:r>
              <a:rPr lang="it-IT" b="1" dirty="0">
                <a:latin typeface="Times New Roman" panose="02020603050405020304" pitchFamily="18" charset="0"/>
                <a:cs typeface="Times New Roman" panose="02020603050405020304" pitchFamily="18" charset="0"/>
              </a:rPr>
              <a:t>Supervisor:</a:t>
            </a:r>
            <a:r>
              <a:rPr lang="it-IT" dirty="0">
                <a:latin typeface="Times New Roman" panose="02020603050405020304" pitchFamily="18" charset="0"/>
                <a:cs typeface="Times New Roman" panose="02020603050405020304" pitchFamily="18" charset="0"/>
              </a:rPr>
              <a:t> Dr. G Dharani Devi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02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B3EF-7381-2A69-0CBE-8FA77F751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3228-D174-0ECE-E219-837F09980458}"/>
              </a:ext>
            </a:extLst>
          </p:cNvPr>
          <p:cNvSpPr>
            <a:spLocks noGrp="1"/>
          </p:cNvSpPr>
          <p:nvPr>
            <p:ph type="title"/>
          </p:nvPr>
        </p:nvSpPr>
        <p:spPr>
          <a:xfrm>
            <a:off x="848139" y="355880"/>
            <a:ext cx="10515600" cy="1325563"/>
          </a:xfrm>
        </p:spPr>
        <p:txBody>
          <a:bodyPr/>
          <a:lstStyle/>
          <a:p>
            <a:r>
              <a:rPr lang="en-US" dirty="0">
                <a:latin typeface="Times New Roman" panose="02020603050405020304" pitchFamily="18" charset="0"/>
                <a:cs typeface="Times New Roman" panose="02020603050405020304" pitchFamily="18" charset="0"/>
              </a:rPr>
              <a:t>Proposed Method (Implementation / Prototype Developed)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CAC76B-F6AD-4402-95F5-EE5D478F09D4}"/>
              </a:ext>
            </a:extLst>
          </p:cNvPr>
          <p:cNvSpPr>
            <a:spLocks noGrp="1"/>
          </p:cNvSpPr>
          <p:nvPr>
            <p:ph idx="1"/>
          </p:nvPr>
        </p:nvSpPr>
        <p:spPr>
          <a:xfrm>
            <a:off x="629265" y="1954833"/>
            <a:ext cx="11387144" cy="4734201"/>
          </a:xfrm>
        </p:spPr>
        <p:txBody>
          <a:bodyPr>
            <a:normAutofit lnSpcReduction="10000"/>
          </a:bodyPr>
          <a:lstStyle/>
          <a:p>
            <a:r>
              <a:rPr lang="en-US" sz="2700" dirty="0">
                <a:latin typeface="Times New Roman" panose="02020603050405020304" pitchFamily="18" charset="0"/>
                <a:cs typeface="Times New Roman" panose="02020603050405020304" pitchFamily="18" charset="0"/>
              </a:rPr>
              <a:t>Our prototype integrates both hardware and software components to create a responsive and immersive mental health support system. At the core is a wearable sensor unit powered by an ESP32 microcontroller, which collects real-time data on skin temperature, sweat levels, and body movement—key indicators of stress and emotional states. This data is processed through a Random Forest machine learning model that classifies the user’s emotional condition. Based on these readings, the system dynamically adjusts virtual environments developed in Blender 4.0, changing lighting, sound, and scene elements to match the user's mood. The AR modules support mother-infant bonding with guided interactive exercises, while the VR environments promote relaxation and mindfulness. All of this happens seamlessly, without requiring the mother to press buttons or navigate menus—offering a truly intuitive and supportive experience.</a:t>
            </a:r>
          </a:p>
          <a:p>
            <a:endParaRPr lang="en-IN" dirty="0"/>
          </a:p>
        </p:txBody>
      </p:sp>
    </p:spTree>
    <p:extLst>
      <p:ext uri="{BB962C8B-B14F-4D97-AF65-F5344CB8AC3E}">
        <p14:creationId xmlns:p14="http://schemas.microsoft.com/office/powerpoint/2010/main" val="301070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F8896-3B0B-D69A-BE48-AC326F1CE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411A9-2F82-8B9D-97BD-629675F4F10D}"/>
              </a:ext>
            </a:extLst>
          </p:cNvPr>
          <p:cNvSpPr>
            <a:spLocks noGrp="1"/>
          </p:cNvSpPr>
          <p:nvPr>
            <p:ph type="title"/>
          </p:nvPr>
        </p:nvSpPr>
        <p:spPr>
          <a:xfrm>
            <a:off x="838200" y="375758"/>
            <a:ext cx="10515600" cy="1325563"/>
          </a:xfrm>
        </p:spPr>
        <p:txBody>
          <a:bodyPr/>
          <a:lstStyle/>
          <a:p>
            <a:r>
              <a:rPr lang="en-US" dirty="0">
                <a:latin typeface="Times New Roman" panose="02020603050405020304" pitchFamily="18" charset="0"/>
                <a:cs typeface="Times New Roman" panose="02020603050405020304" pitchFamily="18" charset="0"/>
              </a:rPr>
              <a:t>Target Audience Benefitted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20A4C1-4B82-8A14-BE8D-7E26EB764C0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system is primarily designed for new mothers experiencing postpartum depression, especially those in environments where mental health care is stigmatized or hard to access—such as rural areas, low-income communities, or conservative cultural settings. It also benefits mothers who cannot leave their homes due to caregiving responsibilities or physical recovery. Beyond mothers, this solution can aid mental health professionals by offering them real-time patient data and progress insights, enabling remote and personalized support. Researchers studying maternal mental health can also gain valuable insights through anonymized data collection. Overall, the solution is inclusive, adaptable, and focused on giving mental health support to those who need it the most, when they need it the most.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62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A1F0-436F-5909-6F9E-FB446DE8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CB6D3-0D88-9DF3-442F-AA8155053917}"/>
              </a:ext>
            </a:extLst>
          </p:cNvPr>
          <p:cNvSpPr>
            <a:spLocks noGrp="1"/>
          </p:cNvSpPr>
          <p:nvPr>
            <p:ph type="title"/>
          </p:nvPr>
        </p:nvSpPr>
        <p:spPr>
          <a:xfrm>
            <a:off x="838200" y="375758"/>
            <a:ext cx="10515600" cy="1325563"/>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AB183C-3FC8-B176-8277-EC0343F80D4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Our AR/VR-based therapy platform offers a groundbreaking new way to approach postpartum mental health care. By combining real-time emotional monitoring with immersive, responsive digital environments, we’ve created a system that is both personal and powerful. It removes many of the barriers mothers face when seeking help—like stigma, logistics, and the clinical coldness of traditional therapy. This project isn't just about building technology; it's about reimagining how care can be delivered—empathetically, accessibly, and in a way that respects the emotional complexities of motherhood. We believe this work lays the foundation for a more compassionate digital future in mental health, especially for those who’ve felt invisible for far too long.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7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CDD-8BC7-AA81-97FC-255C06B755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81EB42E-B0EA-8010-EB7B-6187E380ED88}"/>
              </a:ext>
            </a:extLst>
          </p:cNvPr>
          <p:cNvSpPr>
            <a:spLocks noGrp="1"/>
          </p:cNvSpPr>
          <p:nvPr>
            <p:ph idx="1"/>
          </p:nvPr>
        </p:nvSpPr>
        <p:spPr/>
        <p:txBody>
          <a:bodyPr>
            <a:normAutofit fontScale="85000" lnSpcReduction="10000"/>
          </a:bodyPr>
          <a:lstStyle/>
          <a:p>
            <a:pPr>
              <a:lnSpc>
                <a:spcPct val="110000"/>
              </a:lnSpc>
            </a:pPr>
            <a:r>
              <a:rPr lang="en-US" dirty="0">
                <a:latin typeface="Times New Roman" panose="02020603050405020304" pitchFamily="18" charset="0"/>
                <a:cs typeface="Times New Roman" panose="02020603050405020304" pitchFamily="18" charset="0"/>
              </a:rPr>
              <a:t>Postpartum depression (PPD) is a serious emotional and psychological condition that affects a large number of new mothers worldwide—often silently. The early months after childbirth, which should ideally be filled with joy and bonding, can instead become a time of anxiety, sadness, and emotional detachment. Unfortunately, the stigma around mental health, combined with lack of accessible support, means many women do not seek help. Traditional methods like medication or in-person therapy often aren’t viable due to breastfeeding concerns or the practical challenges of leaving home with a newborn. This is where our project steps in—leveraging emerging technologies like AR and VR to offer mothers a safe, accessible, and responsive form of emotional support that they can use from the comfort of their own homes.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13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F489-3BC8-B0D8-D3FD-18EDABE7D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88B05-0CDD-711D-75F4-9492460E54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E7A450B-FBDA-4F81-9350-72340D85770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core problem we aimed to address is the inaccessibility and impracticality of conventional postpartum depression treatments for many new mothers. Psychotherapy, while effective, demands time, transportation, and privacy—resources that are often scarce during early motherhood. On the other hand, antidepressant medications can introduce risks, particularly for mothers who are nursing. Furthermore, the emotional needs of new mothers are complex and change rapidly, yet most treatment methods fail to adapt in real time. Social stigma, geographic isolation, and lack of mental health awareness make it even harder for affected women to get the support they need. This creates a significant gap between what mothers need and what current systems provide—both emotionally and logistically.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9F3B-68CC-46F4-1279-D840D6F6C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E094B-0E16-91DF-9D60-7AD7227B08DD}"/>
              </a:ext>
            </a:extLst>
          </p:cNvPr>
          <p:cNvSpPr>
            <a:spLocks noGrp="1"/>
          </p:cNvSpPr>
          <p:nvPr>
            <p:ph type="title"/>
          </p:nvPr>
        </p:nvSpPr>
        <p:spPr>
          <a:xfrm>
            <a:off x="1351240" y="-106724"/>
            <a:ext cx="10515600" cy="1453744"/>
          </a:xfrm>
        </p:spPr>
        <p:txBody>
          <a:bodyPr>
            <a:normAutofit/>
          </a:bodyPr>
          <a:lstStyle/>
          <a:p>
            <a:r>
              <a:rPr lang="en-US" sz="4000" dirty="0">
                <a:latin typeface="Times New Roman" panose="02020603050405020304" pitchFamily="18" charset="0"/>
                <a:cs typeface="Times New Roman" panose="02020603050405020304" pitchFamily="18" charset="0"/>
              </a:rPr>
              <a:t>STANFORD DESIGN THINKING MODEL</a:t>
            </a:r>
            <a:endParaRPr lang="en-IN" sz="4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C573F15-C05A-BB19-3D32-FD921B97684E}"/>
              </a:ext>
            </a:extLst>
          </p:cNvPr>
          <p:cNvSpPr>
            <a:spLocks noGrp="1" noChangeArrowheads="1"/>
          </p:cNvSpPr>
          <p:nvPr>
            <p:ph idx="1"/>
          </p:nvPr>
        </p:nvSpPr>
        <p:spPr bwMode="auto">
          <a:xfrm>
            <a:off x="325160" y="1173898"/>
            <a:ext cx="11541680"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1)Empathize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Interviews with mothers revealed stress, isolation, guilt, and fear of judgment.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Clinician feedback showed gaps in postnatal mental care tools.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2)Define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a remote, user-adaptive mental wellness platform for mothers with PPD.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3)Ideate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AR/VR for emotional therapy, wearable sensors for biofeedback, interactive bonding modules.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4)Prototype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VR relaxation module and AR-guided maternal bonding scenes using Blender and ESP32 hardware.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5)Test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feedback from early tests showed better emotional control and mother-child bonding experiences.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0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E1EB-5207-32A7-6153-F6B7C82A3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71EAC-5C03-9055-3191-7FA38C8B9B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EB96EF-C172-BECA-77F6-CE0E0CABABB1}"/>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emotion detection using Random Forest ML classifier.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VR environments that adapt lighting, audio, and visuals based on user’s emotional state.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 modules for guided infant bonding and skill training.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Open-source, low-cost, scalable solution—ideal for rural health centers.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Modular design—can extend to other disorders like anxiety or PTSD.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Internet-enabled for remote support and clinical monitoring.</a:t>
            </a:r>
          </a:p>
          <a:p>
            <a:endParaRPr lang="en-IN" dirty="0"/>
          </a:p>
        </p:txBody>
      </p:sp>
    </p:spTree>
    <p:extLst>
      <p:ext uri="{BB962C8B-B14F-4D97-AF65-F5344CB8AC3E}">
        <p14:creationId xmlns:p14="http://schemas.microsoft.com/office/powerpoint/2010/main" val="50265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012E-3919-47F3-5534-8BBF9ECC1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F18DF-BD0D-0350-58DE-F1284B9791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Pain points Identified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326D19-9C19-F4B2-8F64-272864939FEF}"/>
              </a:ext>
            </a:extLst>
          </p:cNvPr>
          <p:cNvSpPr>
            <a:spLocks noGrp="1"/>
          </p:cNvSpPr>
          <p:nvPr>
            <p:ph idx="1"/>
          </p:nvPr>
        </p:nvSpPr>
        <p:spPr>
          <a:xfrm>
            <a:off x="838200" y="1690688"/>
            <a:ext cx="10515600" cy="4486275"/>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Clinical Challenges: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Long wait times and overburdened healthcare systems.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access to female mental health professionals in some regions.</a:t>
            </a:r>
          </a:p>
          <a:p>
            <a:pPr marL="0" indent="0">
              <a:buNone/>
            </a:pPr>
            <a:r>
              <a:rPr lang="en-US" b="1" dirty="0">
                <a:latin typeface="Times New Roman" panose="02020603050405020304" pitchFamily="18" charset="0"/>
                <a:cs typeface="Times New Roman" panose="02020603050405020304" pitchFamily="18" charset="0"/>
              </a:rPr>
              <a:t>2) Emotional Pain Points: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Feeling of detachment from the baby.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Emotional isolation and lack of peer support.</a:t>
            </a:r>
          </a:p>
          <a:p>
            <a:pPr marL="0" indent="0">
              <a:buNone/>
            </a:pPr>
            <a:r>
              <a:rPr lang="en-US" b="1" dirty="0">
                <a:latin typeface="Times New Roman" panose="02020603050405020304" pitchFamily="18" charset="0"/>
                <a:cs typeface="Times New Roman" panose="02020603050405020304" pitchFamily="18" charset="0"/>
              </a:rPr>
              <a:t>3) Practical Constraints: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attending sessions due to baby care duties.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Fear of stigma from in-person therapy visits.</a:t>
            </a:r>
          </a:p>
          <a:p>
            <a:pPr marL="0" indent="0">
              <a:buNone/>
            </a:pPr>
            <a:r>
              <a:rPr lang="en-US" b="1" dirty="0">
                <a:latin typeface="Times New Roman" panose="02020603050405020304" pitchFamily="18" charset="0"/>
                <a:cs typeface="Times New Roman" panose="02020603050405020304" pitchFamily="18" charset="0"/>
              </a:rPr>
              <a:t>4) Tech Gaps: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VR systems are static and not responsive to emotion or stress levels.</a:t>
            </a:r>
          </a:p>
          <a:p>
            <a:endParaRPr lang="en-IN" dirty="0"/>
          </a:p>
        </p:txBody>
      </p:sp>
    </p:spTree>
    <p:extLst>
      <p:ext uri="{BB962C8B-B14F-4D97-AF65-F5344CB8AC3E}">
        <p14:creationId xmlns:p14="http://schemas.microsoft.com/office/powerpoint/2010/main" val="13627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5D1DA-2204-2A42-3343-A982BCB11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0B9F8-2FBF-4B4E-5C47-3D584136A5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07C113-ED2A-D897-3AC0-5DEC3799FBC7}"/>
              </a:ext>
            </a:extLst>
          </p:cNvPr>
          <p:cNvSpPr>
            <a:spLocks noGrp="1"/>
          </p:cNvSpPr>
          <p:nvPr>
            <p:ph idx="1"/>
          </p:nvPr>
        </p:nvSpPr>
        <p:spPr>
          <a:xfrm>
            <a:off x="425246" y="1738570"/>
            <a:ext cx="10515600" cy="4351338"/>
          </a:xfrm>
        </p:spPr>
        <p:txBody>
          <a:bodyPr>
            <a:normAutofit fontScale="85000" lnSpcReduction="20000"/>
          </a:bodyPr>
          <a:lstStyle/>
          <a:p>
            <a:pPr marL="285750" indent="-285750">
              <a:buFont typeface="Arial"/>
              <a:buChar char="•"/>
            </a:pPr>
            <a:r>
              <a:rPr lang="en-US" sz="2800" b="1" dirty="0">
                <a:latin typeface="Times New Roman" panose="02020603050405020304" pitchFamily="18" charset="0"/>
                <a:cs typeface="Times New Roman" panose="02020603050405020304" pitchFamily="18" charset="0"/>
              </a:rPr>
              <a:t>Core Software:</a:t>
            </a:r>
          </a:p>
          <a:p>
            <a:pPr marL="285750" indent="-285750">
              <a:buFont typeface="Arial"/>
              <a:buChar char="•"/>
            </a:pPr>
            <a:r>
              <a:rPr lang="en-US" sz="2800" dirty="0">
                <a:latin typeface="Times New Roman" panose="02020603050405020304" pitchFamily="18" charset="0"/>
                <a:cs typeface="Times New Roman" panose="02020603050405020304" pitchFamily="18" charset="0"/>
              </a:rPr>
              <a:t>Blender 4.0Real-time therapeutic environment creation.</a:t>
            </a:r>
          </a:p>
          <a:p>
            <a:pPr marL="285750" indent="-285750">
              <a:buFont typeface="Arial"/>
              <a:buChar char="•"/>
            </a:pPr>
            <a:r>
              <a:rPr lang="en-US" sz="2800" dirty="0">
                <a:latin typeface="Times New Roman" panose="02020603050405020304" pitchFamily="18" charset="0"/>
                <a:cs typeface="Times New Roman" panose="02020603050405020304" pitchFamily="18" charset="0"/>
              </a:rPr>
              <a:t>Eevee rendering engine for smooth VR experience .</a:t>
            </a:r>
          </a:p>
          <a:p>
            <a:pPr marL="285750" indent="-285750">
              <a:buFont typeface="Arial"/>
              <a:buChar char="•"/>
            </a:pPr>
            <a:r>
              <a:rPr lang="en-US" sz="2800" dirty="0">
                <a:latin typeface="Times New Roman" panose="02020603050405020304" pitchFamily="18" charset="0"/>
                <a:cs typeface="Times New Roman" panose="02020603050405020304" pitchFamily="18" charset="0"/>
              </a:rPr>
              <a:t>Adaptive design with color, light, and particle system changes.</a:t>
            </a:r>
          </a:p>
          <a:p>
            <a:pPr marL="285750" indent="-285750">
              <a:buFont typeface="Arial"/>
              <a:buChar char="•"/>
            </a:pPr>
            <a:r>
              <a:rPr lang="en-US" sz="2800" dirty="0">
                <a:latin typeface="Times New Roman" panose="02020603050405020304" pitchFamily="18" charset="0"/>
                <a:cs typeface="Times New Roman" panose="02020603050405020304" pitchFamily="18" charset="0"/>
              </a:rPr>
              <a:t>Scene modifications based on PID-controlled feedback.</a:t>
            </a:r>
          </a:p>
          <a:p>
            <a:pPr marL="285750" indent="-285750">
              <a:buFont typeface="Arial"/>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a:buChar char="•"/>
            </a:pPr>
            <a:r>
              <a:rPr lang="en-US" sz="2800" b="1" dirty="0">
                <a:latin typeface="Times New Roman" panose="02020603050405020304" pitchFamily="18" charset="0"/>
                <a:cs typeface="Times New Roman" panose="02020603050405020304" pitchFamily="18" charset="0"/>
              </a:rPr>
              <a:t>Other Tools:</a:t>
            </a:r>
          </a:p>
          <a:p>
            <a:pPr marL="285750" indent="-285750">
              <a:buFont typeface="Arial"/>
              <a:buChar char="•"/>
            </a:pPr>
            <a:r>
              <a:rPr lang="en-US" sz="2800" dirty="0">
                <a:latin typeface="Times New Roman" panose="02020603050405020304" pitchFamily="18" charset="0"/>
                <a:cs typeface="Times New Roman" panose="02020603050405020304" pitchFamily="18" charset="0"/>
              </a:rPr>
              <a:t>Python for sensor data handling and communication.</a:t>
            </a:r>
          </a:p>
          <a:p>
            <a:pPr marL="285750" indent="-285750">
              <a:buFont typeface="Arial"/>
              <a:buChar char="•"/>
            </a:pPr>
            <a:r>
              <a:rPr lang="en-US" sz="2800" dirty="0">
                <a:latin typeface="Times New Roman" panose="02020603050405020304" pitchFamily="18" charset="0"/>
                <a:cs typeface="Times New Roman" panose="02020603050405020304" pitchFamily="18" charset="0"/>
              </a:rPr>
              <a:t>Random Forest Classifier (Scikit-learn) for emotion detection.</a:t>
            </a:r>
          </a:p>
          <a:p>
            <a:pPr marL="285750" indent="-285750">
              <a:buFont typeface="Arial"/>
              <a:buChar char="•"/>
            </a:pPr>
            <a:r>
              <a:rPr lang="en-US" sz="2800" dirty="0">
                <a:latin typeface="Times New Roman" panose="02020603050405020304" pitchFamily="18" charset="0"/>
                <a:cs typeface="Times New Roman" panose="02020603050405020304" pitchFamily="18" charset="0"/>
              </a:rPr>
              <a:t>Wired sensor interface with ESP32.</a:t>
            </a:r>
          </a:p>
          <a:p>
            <a:pPr marL="285750" indent="-285750">
              <a:buFont typeface="Arial"/>
              <a:buChar char="•"/>
            </a:pPr>
            <a:r>
              <a:rPr lang="en-US" sz="2800" dirty="0">
                <a:latin typeface="Times New Roman" panose="02020603050405020304" pitchFamily="18" charset="0"/>
                <a:cs typeface="Times New Roman" panose="02020603050405020304" pitchFamily="18" charset="0"/>
              </a:rPr>
              <a:t>Internet transmission for remote clinical access.</a:t>
            </a:r>
            <a:endParaRPr lang="en-IN" dirty="0">
              <a:latin typeface="Times New Roman" panose="02020603050405020304" pitchFamily="18" charset="0"/>
              <a:cs typeface="Times New Roman" panose="02020603050405020304" pitchFamily="18" charset="0"/>
            </a:endParaRPr>
          </a:p>
        </p:txBody>
      </p:sp>
      <p:pic>
        <p:nvPicPr>
          <p:cNvPr id="4" name="Picture 3" descr="A computer screen shot of a computer program&#10;&#10;AI-generated content may be incorrect.">
            <a:extLst>
              <a:ext uri="{FF2B5EF4-FFF2-40B4-BE49-F238E27FC236}">
                <a16:creationId xmlns:a16="http://schemas.microsoft.com/office/drawing/2014/main" id="{1180DC36-90F0-4886-E93C-44D1533DC2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1544" y="1651515"/>
            <a:ext cx="3263067" cy="1996802"/>
          </a:xfrm>
          <a:prstGeom prst="rect">
            <a:avLst/>
          </a:prstGeom>
        </p:spPr>
      </p:pic>
      <p:pic>
        <p:nvPicPr>
          <p:cNvPr id="5" name="Picture 4">
            <a:extLst>
              <a:ext uri="{FF2B5EF4-FFF2-40B4-BE49-F238E27FC236}">
                <a16:creationId xmlns:a16="http://schemas.microsoft.com/office/drawing/2014/main" id="{FFC6520B-99F6-85BA-C209-98F730BE56B6}"/>
              </a:ext>
            </a:extLst>
          </p:cNvPr>
          <p:cNvPicPr>
            <a:picLocks noChangeAspect="1"/>
          </p:cNvPicPr>
          <p:nvPr/>
        </p:nvPicPr>
        <p:blipFill>
          <a:blip r:embed="rId3"/>
          <a:stretch>
            <a:fillRect/>
          </a:stretch>
        </p:blipFill>
        <p:spPr>
          <a:xfrm>
            <a:off x="8820777" y="3914239"/>
            <a:ext cx="2904599" cy="2262724"/>
          </a:xfrm>
          <a:prstGeom prst="rect">
            <a:avLst/>
          </a:prstGeom>
        </p:spPr>
      </p:pic>
    </p:spTree>
    <p:extLst>
      <p:ext uri="{BB962C8B-B14F-4D97-AF65-F5344CB8AC3E}">
        <p14:creationId xmlns:p14="http://schemas.microsoft.com/office/powerpoint/2010/main" val="237039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44266-917D-100D-61A9-3CC953EFA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4706F-599F-176E-6039-9E32E9BE731F}"/>
              </a:ext>
            </a:extLst>
          </p:cNvPr>
          <p:cNvSpPr>
            <a:spLocks noGrp="1"/>
          </p:cNvSpPr>
          <p:nvPr>
            <p:ph type="title"/>
          </p:nvPr>
        </p:nvSpPr>
        <p:spPr>
          <a:xfrm>
            <a:off x="926690" y="325796"/>
            <a:ext cx="10515600" cy="1325563"/>
          </a:xfrm>
        </p:spPr>
        <p:txBody>
          <a:bodyPr/>
          <a:lstStyle/>
          <a:p>
            <a:r>
              <a:rPr lang="en-US" dirty="0">
                <a:latin typeface="Times New Roman" panose="02020603050405020304" pitchFamily="18" charset="0"/>
                <a:cs typeface="Times New Roman" panose="02020603050405020304" pitchFamily="18" charset="0"/>
              </a:rPr>
              <a:t>Comparative Analysis of Existing system</a:t>
            </a:r>
            <a:endParaRPr lang="en-IN" dirty="0">
              <a:latin typeface="Times New Roman" panose="02020603050405020304" pitchFamily="18" charset="0"/>
              <a:cs typeface="Times New Roman" panose="02020603050405020304" pitchFamily="18" charset="0"/>
            </a:endParaRPr>
          </a:p>
        </p:txBody>
      </p:sp>
      <p:pic>
        <p:nvPicPr>
          <p:cNvPr id="14" name="Content Placeholder 13" descr="Several different apps with different colored circles&#10;&#10;AI-generated content may be incorrect.">
            <a:extLst>
              <a:ext uri="{FF2B5EF4-FFF2-40B4-BE49-F238E27FC236}">
                <a16:creationId xmlns:a16="http://schemas.microsoft.com/office/drawing/2014/main" id="{5D03C50E-D56D-50A3-F2CD-A4752A30DE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148" y="1805747"/>
            <a:ext cx="9293088" cy="4351338"/>
          </a:xfrm>
        </p:spPr>
      </p:pic>
    </p:spTree>
    <p:extLst>
      <p:ext uri="{BB962C8B-B14F-4D97-AF65-F5344CB8AC3E}">
        <p14:creationId xmlns:p14="http://schemas.microsoft.com/office/powerpoint/2010/main" val="367567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B7F74-27FF-B598-5EBD-0C35455D0B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1551C-224E-2E8F-C1F8-E22F6D18BBD1}"/>
              </a:ext>
            </a:extLst>
          </p:cNvPr>
          <p:cNvSpPr>
            <a:spLocks noGrp="1"/>
          </p:cNvSpPr>
          <p:nvPr>
            <p:ph type="title"/>
          </p:nvPr>
        </p:nvSpPr>
        <p:spPr>
          <a:xfrm>
            <a:off x="838200" y="375758"/>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Proposed Method (Design Thinking Approach)</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0DA6ED-E372-3A2A-B6FF-90AFCF26F185}"/>
              </a:ext>
            </a:extLst>
          </p:cNvPr>
          <p:cNvSpPr>
            <a:spLocks noGrp="1"/>
          </p:cNvSpPr>
          <p:nvPr>
            <p:ph idx="1"/>
          </p:nvPr>
        </p:nvSpPr>
        <p:spPr/>
        <p:txBody>
          <a:bodyPr>
            <a:noAutofit/>
          </a:bodyPr>
          <a:lstStyle/>
          <a:p>
            <a:pPr>
              <a:lnSpc>
                <a:spcPct val="100000"/>
              </a:lnSpc>
            </a:pPr>
            <a:r>
              <a:rPr lang="en-US" sz="2400" dirty="0">
                <a:latin typeface="Times New Roman" panose="02020603050405020304" pitchFamily="18" charset="0"/>
                <a:cs typeface="Times New Roman" panose="02020603050405020304" pitchFamily="18" charset="0"/>
              </a:rPr>
              <a:t>To develop a solution that truly meets the needs of mothers, we used the Stanford Design Thinking model. We started by empathizing—listening to new mothers share their emotional struggles and the obstacles they face in accessing help. These insights helped us define the core need: a private, accessible, and adaptive tool to manage postpartum emotional health. In the ideation phase, we explored the idea of immersive therapy using AR and VR, combined with wearable biosensors to monitor stress. We envisioned a platform where mothers could relax in personalized virtual environments or engage in AR-based bonding activities with their babies. We prototyped and refined these ideas using tools like Blender for 3D environments and conducted preliminary testing to ensure the system could adapt in real-time to a user’s emotional state. Our design thinking journey ensured that the technology was built around the user—not the other way around.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00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1243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Leveraging 3D Virtual Models for Enhancing Postpartum Mental Health and Relaxation</vt:lpstr>
      <vt:lpstr>Introduction</vt:lpstr>
      <vt:lpstr>Problem Statement</vt:lpstr>
      <vt:lpstr>STANFORD DESIGN THINKING MODEL</vt:lpstr>
      <vt:lpstr>Features of the Project</vt:lpstr>
      <vt:lpstr>Pain points Identified</vt:lpstr>
      <vt:lpstr>Technologies Used</vt:lpstr>
      <vt:lpstr>Comparative Analysis of Existing system</vt:lpstr>
      <vt:lpstr>Proposed Method (Design Thinking Approach)</vt:lpstr>
      <vt:lpstr>Proposed Method (Implementation / Prototype Developed) </vt:lpstr>
      <vt:lpstr>Target Audience Benefitted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D.P. Cheran</dc:creator>
  <cp:lastModifiedBy>varshaa.thomas@outlook.com</cp:lastModifiedBy>
  <cp:revision>11</cp:revision>
  <dcterms:created xsi:type="dcterms:W3CDTF">2025-05-28T02:53:18Z</dcterms:created>
  <dcterms:modified xsi:type="dcterms:W3CDTF">2025-05-29T11:42:13Z</dcterms:modified>
</cp:coreProperties>
</file>