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28.svg" ContentType="image/svg+xml"/>
  <Override PartName="/ppt/media/image30.svg" ContentType="image/svg+xml"/>
  <Override PartName="/ppt/media/image32.svg" ContentType="image/svg+xml"/>
  <Override PartName="/ppt/media/image34.svg" ContentType="image/svg+xml"/>
  <Override PartName="/ppt/media/image36.svg" ContentType="image/svg+xml"/>
  <Override PartName="/ppt/media/image38.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Lst>
  <p:sldSz cx="18288000" cy="10287000"/>
  <p:notesSz cx="6858000" cy="9144000"/>
  <p:embeddedFontLst>
    <p:embeddedFont>
      <p:font typeface="Londrina Solid Heavy" panose="00000A00000000000000"/>
      <p:bold r:id="rId12"/>
    </p:embeddedFont>
    <p:embeddedFont>
      <p:font typeface="Calibri" panose="020F050202020403020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14.svg"/><Relationship Id="rId11" Type="http://schemas.openxmlformats.org/officeDocument/2006/relationships/slideLayout" Target="../slideLayouts/slideLayout7.xml"/><Relationship Id="rId10" Type="http://schemas.openxmlformats.org/officeDocument/2006/relationships/image" Target="../media/image20.sv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 Id="rId3" Type="http://schemas.openxmlformats.org/officeDocument/2006/relationships/image" Target="../media/image23.png"/><Relationship Id="rId2" Type="http://schemas.openxmlformats.org/officeDocument/2006/relationships/image" Target="../media/image22.svg"/><Relationship Id="rId11" Type="http://schemas.openxmlformats.org/officeDocument/2006/relationships/slideLayout" Target="../slideLayouts/slideLayout7.xml"/><Relationship Id="rId10" Type="http://schemas.openxmlformats.org/officeDocument/2006/relationships/image" Target="../media/image28.svg"/><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8.svg"/><Relationship Id="rId3" Type="http://schemas.openxmlformats.org/officeDocument/2006/relationships/image" Target="../media/image17.png"/><Relationship Id="rId2" Type="http://schemas.openxmlformats.org/officeDocument/2006/relationships/image" Target="../media/image24.svg"/><Relationship Id="rId1" Type="http://schemas.openxmlformats.org/officeDocument/2006/relationships/image" Target="../media/image23.png"/></Relationships>
</file>

<file path=ppt/slides/_rels/slide5.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svg"/><Relationship Id="rId7" Type="http://schemas.openxmlformats.org/officeDocument/2006/relationships/image" Target="../media/image33.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6.svg"/><Relationship Id="rId3" Type="http://schemas.openxmlformats.org/officeDocument/2006/relationships/image" Target="../media/image25.png"/><Relationship Id="rId2" Type="http://schemas.openxmlformats.org/officeDocument/2006/relationships/image" Target="../media/image30.svg"/><Relationship Id="rId11" Type="http://schemas.openxmlformats.org/officeDocument/2006/relationships/slideLayout" Target="../slideLayouts/slideLayout7.xml"/><Relationship Id="rId10" Type="http://schemas.openxmlformats.org/officeDocument/2006/relationships/image" Target="../media/image36.svg"/><Relationship Id="rId1" Type="http://schemas.openxmlformats.org/officeDocument/2006/relationships/image" Target="../media/image29.png"/></Relationships>
</file>

<file path=ppt/slides/_rels/slide6.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image" Target="../media/image12.svg"/><Relationship Id="rId7" Type="http://schemas.openxmlformats.org/officeDocument/2006/relationships/image" Target="../media/image11.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20.svg"/><Relationship Id="rId11" Type="http://schemas.openxmlformats.org/officeDocument/2006/relationships/image" Target="../media/image19.png"/><Relationship Id="rId10" Type="http://schemas.openxmlformats.org/officeDocument/2006/relationships/image" Target="../media/image38.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2272C"/>
        </a:solidFill>
        <a:effectLst/>
      </p:bgPr>
    </p:bg>
    <p:spTree>
      <p:nvGrpSpPr>
        <p:cNvPr id="1" name=""/>
        <p:cNvGrpSpPr/>
        <p:nvPr/>
      </p:nvGrpSpPr>
      <p:grpSpPr>
        <a:xfrm>
          <a:off x="0" y="0"/>
          <a:ext cx="0" cy="0"/>
          <a:chOff x="0" y="0"/>
          <a:chExt cx="0" cy="0"/>
        </a:xfrm>
      </p:grpSpPr>
      <p:sp>
        <p:nvSpPr>
          <p:cNvPr id="2" name="Freeform 2"/>
          <p:cNvSpPr/>
          <p:nvPr/>
        </p:nvSpPr>
        <p:spPr>
          <a:xfrm>
            <a:off x="469489" y="451569"/>
            <a:ext cx="6128163" cy="4267430"/>
          </a:xfrm>
          <a:custGeom>
            <a:avLst/>
            <a:gdLst/>
            <a:ahLst/>
            <a:cxnLst/>
            <a:rect l="l" t="t" r="r" b="b"/>
            <a:pathLst>
              <a:path w="6128163" h="4267430">
                <a:moveTo>
                  <a:pt x="0" y="0"/>
                </a:moveTo>
                <a:lnTo>
                  <a:pt x="6128164" y="0"/>
                </a:lnTo>
                <a:lnTo>
                  <a:pt x="6128164" y="4267430"/>
                </a:lnTo>
                <a:lnTo>
                  <a:pt x="0" y="426743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3265812" y="5775848"/>
            <a:ext cx="3993488" cy="3855532"/>
          </a:xfrm>
          <a:custGeom>
            <a:avLst/>
            <a:gdLst/>
            <a:ahLst/>
            <a:cxnLst/>
            <a:rect l="l" t="t" r="r" b="b"/>
            <a:pathLst>
              <a:path w="3993488" h="3855532">
                <a:moveTo>
                  <a:pt x="0" y="0"/>
                </a:moveTo>
                <a:lnTo>
                  <a:pt x="3993488" y="0"/>
                </a:lnTo>
                <a:lnTo>
                  <a:pt x="3993488" y="3855532"/>
                </a:lnTo>
                <a:lnTo>
                  <a:pt x="0" y="38555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989568" y="1651276"/>
            <a:ext cx="4239316" cy="3067723"/>
          </a:xfrm>
          <a:custGeom>
            <a:avLst/>
            <a:gdLst/>
            <a:ahLst/>
            <a:cxnLst/>
            <a:rect l="l" t="t" r="r" b="b"/>
            <a:pathLst>
              <a:path w="4239316" h="3067723">
                <a:moveTo>
                  <a:pt x="0" y="0"/>
                </a:moveTo>
                <a:lnTo>
                  <a:pt x="4239316" y="0"/>
                </a:lnTo>
                <a:lnTo>
                  <a:pt x="4239316" y="3067723"/>
                </a:lnTo>
                <a:lnTo>
                  <a:pt x="0" y="30677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4221480" y="2091055"/>
            <a:ext cx="9043035" cy="3587750"/>
          </a:xfrm>
          <a:prstGeom prst="rect">
            <a:avLst/>
          </a:prstGeom>
        </p:spPr>
        <p:txBody>
          <a:bodyPr lIns="0" tIns="0" rIns="0" bIns="0" rtlCol="0" anchor="t">
            <a:noAutofit/>
          </a:bodyPr>
          <a:lstStyle/>
          <a:p>
            <a:pPr algn="ctr">
              <a:lnSpc>
                <a:spcPts val="13270"/>
              </a:lnSpc>
            </a:pPr>
            <a:r>
              <a:rPr lang="en-IN" altLang="en-US" sz="11640" b="1">
                <a:solidFill>
                  <a:schemeClr val="accent2"/>
                </a:solidFill>
                <a:latin typeface="Londrina Solid Heavy" panose="00000A00000000000000"/>
                <a:ea typeface="Londrina Solid Heavy" panose="00000A00000000000000"/>
                <a:cs typeface="Londrina Solid Heavy" panose="00000A00000000000000"/>
                <a:sym typeface="Londrina Solid Heavy" panose="00000A00000000000000"/>
              </a:rPr>
              <a:t>AIML PROJECT</a:t>
            </a:r>
            <a:endParaRPr lang="en-US" sz="11640" b="1">
              <a:solidFill>
                <a:srgbClr val="A2272C"/>
              </a:solidFill>
              <a:latin typeface="Londrina Solid Heavy" panose="00000A00000000000000"/>
              <a:ea typeface="Londrina Solid Heavy" panose="00000A00000000000000"/>
              <a:cs typeface="Londrina Solid Heavy" panose="00000A00000000000000"/>
              <a:sym typeface="Londrina Solid Heavy" panose="00000A00000000000000"/>
            </a:endParaRPr>
          </a:p>
          <a:p>
            <a:pPr marL="0" lvl="0" indent="0" algn="ctr">
              <a:lnSpc>
                <a:spcPts val="13270"/>
              </a:lnSpc>
            </a:pPr>
            <a:r>
              <a:rPr lang="en-US" sz="11640" b="1">
                <a:solidFill>
                  <a:srgbClr val="A2272C"/>
                </a:solidFill>
                <a:latin typeface="Londrina Solid Heavy" panose="00000A00000000000000"/>
                <a:ea typeface="Londrina Solid Heavy" panose="00000A00000000000000"/>
                <a:cs typeface="Londrina Solid Heavy" panose="00000A00000000000000"/>
                <a:sym typeface="Londrina Solid Heavy" panose="00000A00000000000000"/>
              </a:rPr>
              <a:t>PROJECT</a:t>
            </a:r>
            <a:endParaRPr lang="en-US" sz="11640" b="1">
              <a:solidFill>
                <a:srgbClr val="A2272C"/>
              </a:solidFill>
              <a:latin typeface="Londrina Solid Heavy" panose="00000A00000000000000"/>
              <a:ea typeface="Londrina Solid Heavy" panose="00000A00000000000000"/>
              <a:cs typeface="Londrina Solid Heavy" panose="00000A00000000000000"/>
              <a:sym typeface="Londrina Solid Heavy" panose="00000A00000000000000"/>
            </a:endParaRPr>
          </a:p>
        </p:txBody>
      </p:sp>
      <p:sp>
        <p:nvSpPr>
          <p:cNvPr id="6" name="Freeform 6"/>
          <p:cNvSpPr/>
          <p:nvPr/>
        </p:nvSpPr>
        <p:spPr>
          <a:xfrm>
            <a:off x="1720129" y="4718999"/>
            <a:ext cx="3578302" cy="4278405"/>
          </a:xfrm>
          <a:custGeom>
            <a:avLst/>
            <a:gdLst/>
            <a:ahLst/>
            <a:cxnLst/>
            <a:rect l="l" t="t" r="r" b="b"/>
            <a:pathLst>
              <a:path w="3578302" h="4278405">
                <a:moveTo>
                  <a:pt x="0" y="0"/>
                </a:moveTo>
                <a:lnTo>
                  <a:pt x="3578303" y="0"/>
                </a:lnTo>
                <a:lnTo>
                  <a:pt x="3578303" y="4278405"/>
                </a:lnTo>
                <a:lnTo>
                  <a:pt x="0" y="427840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3090545" y="4442460"/>
            <a:ext cx="11590655" cy="3882390"/>
          </a:xfrm>
          <a:prstGeom prst="rect">
            <a:avLst/>
          </a:prstGeom>
        </p:spPr>
        <p:txBody>
          <a:bodyPr lIns="0" tIns="0" rIns="0" bIns="0" rtlCol="0" anchor="t">
            <a:noAutofit/>
          </a:bodyPr>
          <a:lstStyle/>
          <a:p>
            <a:pPr algn="ctr">
              <a:lnSpc>
                <a:spcPts val="8045"/>
              </a:lnSpc>
            </a:pPr>
            <a:r>
              <a:rPr lang="en-US" sz="6190" b="1">
                <a:solidFill>
                  <a:srgbClr val="FFFFFF"/>
                </a:solidFill>
                <a:latin typeface="Agrandir Bold" panose="00000800000000000000"/>
                <a:ea typeface="Agrandir Bold" panose="00000800000000000000"/>
                <a:cs typeface="Agrandir Bold" panose="00000800000000000000"/>
                <a:sym typeface="Agrandir Bold" panose="00000800000000000000"/>
              </a:rPr>
              <a:t>TITLE- </a:t>
            </a:r>
            <a:endParaRPr lang="en-US" sz="6190" b="1">
              <a:solidFill>
                <a:srgbClr val="FFFFFF"/>
              </a:solidFill>
              <a:latin typeface="Agrandir Bold" panose="00000800000000000000"/>
              <a:ea typeface="Agrandir Bold" panose="00000800000000000000"/>
              <a:cs typeface="Agrandir Bold" panose="00000800000000000000"/>
              <a:sym typeface="Agrandir Bold" panose="00000800000000000000"/>
            </a:endParaRPr>
          </a:p>
          <a:p>
            <a:pPr algn="ctr">
              <a:lnSpc>
                <a:spcPts val="8045"/>
              </a:lnSpc>
            </a:pPr>
            <a:r>
              <a:rPr lang="en-US" sz="6190" b="1">
                <a:solidFill>
                  <a:srgbClr val="FFFFFF"/>
                </a:solidFill>
                <a:latin typeface="Agrandir Bold" panose="00000800000000000000"/>
                <a:ea typeface="Agrandir Bold" panose="00000800000000000000"/>
                <a:cs typeface="Agrandir Bold" panose="00000800000000000000"/>
                <a:sym typeface="Agrandir Bold" panose="00000800000000000000"/>
              </a:rPr>
              <a:t>CARDIO WATCH:Heart Disease Detection</a:t>
            </a:r>
            <a:endParaRPr lang="en-US" sz="6190" b="1">
              <a:solidFill>
                <a:srgbClr val="FFFFFF"/>
              </a:solidFill>
              <a:latin typeface="Agrandir Bold" panose="00000800000000000000"/>
              <a:ea typeface="Agrandir Bold" panose="00000800000000000000"/>
              <a:cs typeface="Agrandir Bold" panose="00000800000000000000"/>
              <a:sym typeface="Agrandir Bold" panose="00000800000000000000"/>
            </a:endParaRPr>
          </a:p>
        </p:txBody>
      </p:sp>
      <p:sp>
        <p:nvSpPr>
          <p:cNvPr id="8" name="Freeform 8"/>
          <p:cNvSpPr/>
          <p:nvPr/>
        </p:nvSpPr>
        <p:spPr>
          <a:xfrm>
            <a:off x="14153864" y="6236348"/>
            <a:ext cx="3302440" cy="3395032"/>
          </a:xfrm>
          <a:custGeom>
            <a:avLst/>
            <a:gdLst/>
            <a:ahLst/>
            <a:cxnLst/>
            <a:rect l="l" t="t" r="r" b="b"/>
            <a:pathLst>
              <a:path w="3302440" h="3395032">
                <a:moveTo>
                  <a:pt x="0" y="0"/>
                </a:moveTo>
                <a:lnTo>
                  <a:pt x="3302440" y="0"/>
                </a:lnTo>
                <a:lnTo>
                  <a:pt x="3302440" y="3395032"/>
                </a:lnTo>
                <a:lnTo>
                  <a:pt x="0" y="339503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a:off x="0" y="-335090"/>
            <a:ext cx="2905787" cy="3520227"/>
          </a:xfrm>
          <a:custGeom>
            <a:avLst/>
            <a:gdLst/>
            <a:ahLst/>
            <a:cxnLst/>
            <a:rect l="l" t="t" r="r" b="b"/>
            <a:pathLst>
              <a:path w="2905787" h="3520227">
                <a:moveTo>
                  <a:pt x="0" y="0"/>
                </a:moveTo>
                <a:lnTo>
                  <a:pt x="2905787" y="0"/>
                </a:lnTo>
                <a:lnTo>
                  <a:pt x="2905787" y="3520227"/>
                </a:lnTo>
                <a:lnTo>
                  <a:pt x="0" y="352022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C5BE"/>
        </a:solidFill>
        <a:effectLst/>
      </p:bgPr>
    </p:bg>
    <p:spTree>
      <p:nvGrpSpPr>
        <p:cNvPr id="1" name=""/>
        <p:cNvGrpSpPr/>
        <p:nvPr/>
      </p:nvGrpSpPr>
      <p:grpSpPr>
        <a:xfrm>
          <a:off x="0" y="0"/>
          <a:ext cx="0" cy="0"/>
          <a:chOff x="0" y="0"/>
          <a:chExt cx="0" cy="0"/>
        </a:xfrm>
      </p:grpSpPr>
      <p:sp>
        <p:nvSpPr>
          <p:cNvPr id="2" name="Freeform 2"/>
          <p:cNvSpPr/>
          <p:nvPr/>
        </p:nvSpPr>
        <p:spPr>
          <a:xfrm rot="-2247116">
            <a:off x="13325002" y="5860356"/>
            <a:ext cx="7868596" cy="5822761"/>
          </a:xfrm>
          <a:custGeom>
            <a:avLst/>
            <a:gdLst/>
            <a:ahLst/>
            <a:cxnLst/>
            <a:rect l="l" t="t" r="r" b="b"/>
            <a:pathLst>
              <a:path w="7868596" h="5822761">
                <a:moveTo>
                  <a:pt x="0" y="0"/>
                </a:moveTo>
                <a:lnTo>
                  <a:pt x="7868596" y="0"/>
                </a:lnTo>
                <a:lnTo>
                  <a:pt x="7868596" y="5822761"/>
                </a:lnTo>
                <a:lnTo>
                  <a:pt x="0" y="582276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1660014" y="5143500"/>
            <a:ext cx="7193756" cy="2615911"/>
          </a:xfrm>
          <a:custGeom>
            <a:avLst/>
            <a:gdLst/>
            <a:ahLst/>
            <a:cxnLst/>
            <a:rect l="l" t="t" r="r" b="b"/>
            <a:pathLst>
              <a:path w="7193756" h="2615911">
                <a:moveTo>
                  <a:pt x="0" y="0"/>
                </a:moveTo>
                <a:lnTo>
                  <a:pt x="7193756" y="0"/>
                </a:lnTo>
                <a:lnTo>
                  <a:pt x="7193756" y="2615911"/>
                </a:lnTo>
                <a:lnTo>
                  <a:pt x="0" y="26159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0800000">
            <a:off x="1028700" y="3257026"/>
            <a:ext cx="11336906" cy="6014403"/>
          </a:xfrm>
          <a:custGeom>
            <a:avLst/>
            <a:gdLst/>
            <a:ahLst/>
            <a:cxnLst/>
            <a:rect l="l" t="t" r="r" b="b"/>
            <a:pathLst>
              <a:path w="11336906" h="6014403">
                <a:moveTo>
                  <a:pt x="0" y="0"/>
                </a:moveTo>
                <a:lnTo>
                  <a:pt x="11336906" y="0"/>
                </a:lnTo>
                <a:lnTo>
                  <a:pt x="11336906" y="6014403"/>
                </a:lnTo>
                <a:lnTo>
                  <a:pt x="0" y="6014403"/>
                </a:lnTo>
                <a:lnTo>
                  <a:pt x="0" y="0"/>
                </a:lnTo>
                <a:close/>
              </a:path>
            </a:pathLst>
          </a:custGeom>
          <a:blipFill>
            <a:blip r:embed="rId5">
              <a:extLst>
                <a:ext uri="{96DAC541-7B7A-43D3-8B79-37D633B846F1}">
                  <asvg:svgBlip xmlns:asvg="http://schemas.microsoft.com/office/drawing/2016/SVG/main" r:embed="rId6"/>
                </a:ext>
              </a:extLst>
            </a:blip>
            <a:stretch>
              <a:fillRect t="-13463" b="-20540"/>
            </a:stretch>
          </a:blipFill>
        </p:spPr>
      </p:sp>
      <p:sp>
        <p:nvSpPr>
          <p:cNvPr id="6" name="TextBox 6"/>
          <p:cNvSpPr txBox="1"/>
          <p:nvPr/>
        </p:nvSpPr>
        <p:spPr>
          <a:xfrm>
            <a:off x="1388542" y="1375339"/>
            <a:ext cx="9246321" cy="994791"/>
          </a:xfrm>
          <a:prstGeom prst="rect">
            <a:avLst/>
          </a:prstGeom>
        </p:spPr>
        <p:txBody>
          <a:bodyPr lIns="0" tIns="0" rIns="0" bIns="0" rtlCol="0" anchor="t">
            <a:spAutoFit/>
          </a:bodyPr>
          <a:lstStyle/>
          <a:p>
            <a:pPr marL="0" lvl="0" indent="0" algn="l">
              <a:lnSpc>
                <a:spcPts val="7750"/>
              </a:lnSpc>
            </a:pPr>
            <a:r>
              <a:rPr lang="en-US" sz="6800" b="1">
                <a:solidFill>
                  <a:srgbClr val="A2272C"/>
                </a:solidFill>
                <a:latin typeface="Londrina Solid Heavy" panose="00000A00000000000000"/>
                <a:ea typeface="Londrina Solid Heavy" panose="00000A00000000000000"/>
                <a:cs typeface="Londrina Solid Heavy" panose="00000A00000000000000"/>
                <a:sym typeface="Londrina Solid Heavy" panose="00000A00000000000000"/>
              </a:rPr>
              <a:t>PROJECT OUTCOMES :</a:t>
            </a:r>
            <a:endParaRPr lang="en-US" sz="6800" b="1">
              <a:solidFill>
                <a:srgbClr val="A2272C"/>
              </a:solidFill>
              <a:latin typeface="Londrina Solid Heavy" panose="00000A00000000000000"/>
              <a:ea typeface="Londrina Solid Heavy" panose="00000A00000000000000"/>
              <a:cs typeface="Londrina Solid Heavy" panose="00000A00000000000000"/>
              <a:sym typeface="Londrina Solid Heavy" panose="00000A00000000000000"/>
            </a:endParaRPr>
          </a:p>
        </p:txBody>
      </p:sp>
      <p:sp>
        <p:nvSpPr>
          <p:cNvPr id="7" name="TextBox 7"/>
          <p:cNvSpPr txBox="1"/>
          <p:nvPr/>
        </p:nvSpPr>
        <p:spPr>
          <a:xfrm>
            <a:off x="811167" y="3288211"/>
            <a:ext cx="13478444" cy="5773548"/>
          </a:xfrm>
          <a:prstGeom prst="rect">
            <a:avLst/>
          </a:prstGeom>
        </p:spPr>
        <p:txBody>
          <a:bodyPr lIns="0" tIns="0" rIns="0" bIns="0" rtlCol="0" anchor="t">
            <a:spAutoFit/>
          </a:bodyPr>
          <a:lstStyle/>
          <a:p>
            <a:pPr algn="ctr">
              <a:lnSpc>
                <a:spcPts val="3500"/>
              </a:lnSpc>
              <a:spcBef>
                <a:spcPct val="0"/>
              </a:spcBef>
            </a:pPr>
            <a:r>
              <a:rPr lang="en-US" sz="2690">
                <a:solidFill>
                  <a:srgbClr val="A2272C"/>
                </a:solidFill>
                <a:latin typeface="Agrandir" panose="00000500000000000000"/>
                <a:ea typeface="Agrandir" panose="00000500000000000000"/>
                <a:cs typeface="Agrandir" panose="00000500000000000000"/>
                <a:sym typeface="Agrandir" panose="00000500000000000000"/>
              </a:rPr>
              <a:t>~</a:t>
            </a:r>
            <a:r>
              <a:rPr lang="en-US" sz="2690">
                <a:solidFill>
                  <a:srgbClr val="A2272C"/>
                </a:solidFill>
                <a:latin typeface="Agrandir" panose="00000500000000000000"/>
                <a:ea typeface="Agrandir" panose="00000500000000000000"/>
                <a:cs typeface="Agrandir" panose="00000500000000000000"/>
                <a:sym typeface="Agrandir" panose="00000500000000000000"/>
              </a:rPr>
              <a:t>the outcomes could include the development of a system that can analyze</a:t>
            </a:r>
            <a:endParaRPr lang="en-US" sz="2690">
              <a:solidFill>
                <a:srgbClr val="A2272C"/>
              </a:solidFill>
              <a:latin typeface="Agrandir" panose="00000500000000000000"/>
              <a:ea typeface="Agrandir" panose="00000500000000000000"/>
              <a:cs typeface="Agrandir" panose="00000500000000000000"/>
              <a:sym typeface="Agrandir" panose="00000500000000000000"/>
            </a:endParaRPr>
          </a:p>
          <a:p>
            <a:pPr algn="ctr">
              <a:lnSpc>
                <a:spcPts val="3500"/>
              </a:lnSpc>
              <a:spcBef>
                <a:spcPct val="0"/>
              </a:spcBef>
            </a:pPr>
            <a:r>
              <a:rPr lang="en-US" sz="2690">
                <a:solidFill>
                  <a:srgbClr val="A2272C"/>
                </a:solidFill>
                <a:latin typeface="Agrandir" panose="00000500000000000000"/>
                <a:ea typeface="Agrandir" panose="00000500000000000000"/>
                <a:cs typeface="Agrandir" panose="00000500000000000000"/>
                <a:sym typeface="Agrandir" panose="00000500000000000000"/>
              </a:rPr>
              <a:t> input data, such as various health parameters like cholesterol levels, blood pressure</a:t>
            </a:r>
            <a:endParaRPr lang="en-US" sz="2690">
              <a:solidFill>
                <a:srgbClr val="A2272C"/>
              </a:solidFill>
              <a:latin typeface="Agrandir" panose="00000500000000000000"/>
              <a:ea typeface="Agrandir" panose="00000500000000000000"/>
              <a:cs typeface="Agrandir" panose="00000500000000000000"/>
              <a:sym typeface="Agrandir" panose="00000500000000000000"/>
            </a:endParaRPr>
          </a:p>
          <a:p>
            <a:pPr algn="ctr">
              <a:lnSpc>
                <a:spcPts val="3500"/>
              </a:lnSpc>
              <a:spcBef>
                <a:spcPct val="0"/>
              </a:spcBef>
            </a:pPr>
            <a:r>
              <a:rPr lang="en-US" sz="2690">
                <a:solidFill>
                  <a:srgbClr val="A2272C"/>
                </a:solidFill>
                <a:latin typeface="Agrandir" panose="00000500000000000000"/>
                <a:ea typeface="Agrandir" panose="00000500000000000000"/>
                <a:cs typeface="Agrandir" panose="00000500000000000000"/>
                <a:sym typeface="Agrandir" panose="00000500000000000000"/>
              </a:rPr>
              <a:t>, age, etc., and predict the likelihood of a person </a:t>
            </a:r>
            <a:endParaRPr lang="en-US" sz="2690">
              <a:solidFill>
                <a:srgbClr val="A2272C"/>
              </a:solidFill>
              <a:latin typeface="Agrandir" panose="00000500000000000000"/>
              <a:ea typeface="Agrandir" panose="00000500000000000000"/>
              <a:cs typeface="Agrandir" panose="00000500000000000000"/>
              <a:sym typeface="Agrandir" panose="00000500000000000000"/>
            </a:endParaRPr>
          </a:p>
          <a:p>
            <a:pPr algn="ctr">
              <a:lnSpc>
                <a:spcPts val="3500"/>
              </a:lnSpc>
              <a:spcBef>
                <a:spcPct val="0"/>
              </a:spcBef>
            </a:pPr>
            <a:r>
              <a:rPr lang="en-US" sz="2690">
                <a:solidFill>
                  <a:srgbClr val="A2272C"/>
                </a:solidFill>
                <a:latin typeface="Agrandir" panose="00000500000000000000"/>
                <a:ea typeface="Agrandir" panose="00000500000000000000"/>
                <a:cs typeface="Agrandir" panose="00000500000000000000"/>
                <a:sym typeface="Agrandir" panose="00000500000000000000"/>
              </a:rPr>
              <a:t>having heart disease based on that data. </a:t>
            </a:r>
            <a:endParaRPr lang="en-US" sz="2690">
              <a:solidFill>
                <a:srgbClr val="A2272C"/>
              </a:solidFill>
              <a:latin typeface="Agrandir" panose="00000500000000000000"/>
              <a:ea typeface="Agrandir" panose="00000500000000000000"/>
              <a:cs typeface="Agrandir" panose="00000500000000000000"/>
              <a:sym typeface="Agrandir" panose="00000500000000000000"/>
            </a:endParaRPr>
          </a:p>
          <a:p>
            <a:pPr algn="ctr">
              <a:lnSpc>
                <a:spcPts val="3500"/>
              </a:lnSpc>
              <a:spcBef>
                <a:spcPct val="0"/>
              </a:spcBef>
            </a:pPr>
          </a:p>
          <a:p>
            <a:pPr algn="ctr">
              <a:lnSpc>
                <a:spcPts val="3500"/>
              </a:lnSpc>
              <a:spcBef>
                <a:spcPct val="0"/>
              </a:spcBef>
            </a:pPr>
            <a:r>
              <a:rPr lang="en-US" sz="2690">
                <a:solidFill>
                  <a:srgbClr val="A2272C"/>
                </a:solidFill>
                <a:latin typeface="Agrandir" panose="00000500000000000000"/>
                <a:ea typeface="Agrandir" panose="00000500000000000000"/>
                <a:cs typeface="Agrandir" panose="00000500000000000000"/>
                <a:sym typeface="Agrandir" panose="00000500000000000000"/>
              </a:rPr>
              <a:t>~The project outcomes may involve creating an AIML model that</a:t>
            </a:r>
            <a:endParaRPr lang="en-US" sz="2690">
              <a:solidFill>
                <a:srgbClr val="A2272C"/>
              </a:solidFill>
              <a:latin typeface="Agrandir" panose="00000500000000000000"/>
              <a:ea typeface="Agrandir" panose="00000500000000000000"/>
              <a:cs typeface="Agrandir" panose="00000500000000000000"/>
              <a:sym typeface="Agrandir" panose="00000500000000000000"/>
            </a:endParaRPr>
          </a:p>
          <a:p>
            <a:pPr algn="ctr">
              <a:lnSpc>
                <a:spcPts val="3500"/>
              </a:lnSpc>
              <a:spcBef>
                <a:spcPct val="0"/>
              </a:spcBef>
            </a:pPr>
            <a:r>
              <a:rPr lang="en-US" sz="2690">
                <a:solidFill>
                  <a:srgbClr val="A2272C"/>
                </a:solidFill>
                <a:latin typeface="Agrandir" panose="00000500000000000000"/>
                <a:ea typeface="Agrandir" panose="00000500000000000000"/>
                <a:cs typeface="Agrandir" panose="00000500000000000000"/>
                <a:sym typeface="Agrandir" panose="00000500000000000000"/>
              </a:rPr>
              <a:t> can accurately predict the risk of heart disease for individuals. </a:t>
            </a:r>
            <a:endParaRPr lang="en-US" sz="2690">
              <a:solidFill>
                <a:srgbClr val="A2272C"/>
              </a:solidFill>
              <a:latin typeface="Agrandir" panose="00000500000000000000"/>
              <a:ea typeface="Agrandir" panose="00000500000000000000"/>
              <a:cs typeface="Agrandir" panose="00000500000000000000"/>
              <a:sym typeface="Agrandir" panose="00000500000000000000"/>
            </a:endParaRPr>
          </a:p>
          <a:p>
            <a:pPr algn="ctr">
              <a:lnSpc>
                <a:spcPts val="3500"/>
              </a:lnSpc>
              <a:spcBef>
                <a:spcPct val="0"/>
              </a:spcBef>
            </a:pPr>
            <a:r>
              <a:rPr lang="en-US" sz="2690">
                <a:solidFill>
                  <a:srgbClr val="A2272C"/>
                </a:solidFill>
                <a:latin typeface="Agrandir" panose="00000500000000000000"/>
                <a:ea typeface="Agrandir" panose="00000500000000000000"/>
                <a:cs typeface="Agrandir" panose="00000500000000000000"/>
                <a:sym typeface="Agrandir" panose="00000500000000000000"/>
              </a:rPr>
              <a:t>This could help in early detection and prevention of</a:t>
            </a:r>
            <a:endParaRPr lang="en-US" sz="2690">
              <a:solidFill>
                <a:srgbClr val="A2272C"/>
              </a:solidFill>
              <a:latin typeface="Agrandir" panose="00000500000000000000"/>
              <a:ea typeface="Agrandir" panose="00000500000000000000"/>
              <a:cs typeface="Agrandir" panose="00000500000000000000"/>
              <a:sym typeface="Agrandir" panose="00000500000000000000"/>
            </a:endParaRPr>
          </a:p>
          <a:p>
            <a:pPr algn="ctr">
              <a:lnSpc>
                <a:spcPts val="3500"/>
              </a:lnSpc>
              <a:spcBef>
                <a:spcPct val="0"/>
              </a:spcBef>
            </a:pPr>
            <a:r>
              <a:rPr lang="en-US" sz="2690">
                <a:solidFill>
                  <a:srgbClr val="A2272C"/>
                </a:solidFill>
                <a:latin typeface="Agrandir" panose="00000500000000000000"/>
                <a:ea typeface="Agrandir" panose="00000500000000000000"/>
                <a:cs typeface="Agrandir" panose="00000500000000000000"/>
                <a:sym typeface="Agrandir" panose="00000500000000000000"/>
              </a:rPr>
              <a:t> heart-related issues by providing insights based on the input data.</a:t>
            </a:r>
            <a:endParaRPr lang="en-US" sz="2690">
              <a:solidFill>
                <a:srgbClr val="A2272C"/>
              </a:solidFill>
              <a:latin typeface="Agrandir" panose="00000500000000000000"/>
              <a:ea typeface="Agrandir" panose="00000500000000000000"/>
              <a:cs typeface="Agrandir" panose="00000500000000000000"/>
              <a:sym typeface="Agrandir" panose="00000500000000000000"/>
            </a:endParaRPr>
          </a:p>
          <a:p>
            <a:pPr algn="ctr">
              <a:lnSpc>
                <a:spcPts val="3500"/>
              </a:lnSpc>
              <a:spcBef>
                <a:spcPct val="0"/>
              </a:spcBef>
            </a:pPr>
          </a:p>
          <a:p>
            <a:pPr algn="ctr">
              <a:lnSpc>
                <a:spcPts val="3500"/>
              </a:lnSpc>
              <a:spcBef>
                <a:spcPct val="0"/>
              </a:spcBef>
            </a:pPr>
            <a:r>
              <a:rPr lang="en-US" sz="2690">
                <a:solidFill>
                  <a:srgbClr val="A2272C"/>
                </a:solidFill>
                <a:latin typeface="Agrandir" panose="00000500000000000000"/>
                <a:ea typeface="Agrandir" panose="00000500000000000000"/>
                <a:cs typeface="Agrandir" panose="00000500000000000000"/>
                <a:sym typeface="Agrandir" panose="00000500000000000000"/>
              </a:rPr>
              <a:t>~The final outcome could be a functional heart disease </a:t>
            </a:r>
            <a:endParaRPr lang="en-US" sz="2690">
              <a:solidFill>
                <a:srgbClr val="A2272C"/>
              </a:solidFill>
              <a:latin typeface="Agrandir" panose="00000500000000000000"/>
              <a:ea typeface="Agrandir" panose="00000500000000000000"/>
              <a:cs typeface="Agrandir" panose="00000500000000000000"/>
              <a:sym typeface="Agrandir" panose="00000500000000000000"/>
            </a:endParaRPr>
          </a:p>
          <a:p>
            <a:pPr algn="ctr">
              <a:lnSpc>
                <a:spcPts val="3500"/>
              </a:lnSpc>
              <a:spcBef>
                <a:spcPct val="0"/>
              </a:spcBef>
            </a:pPr>
            <a:r>
              <a:rPr lang="en-US" sz="2690">
                <a:solidFill>
                  <a:srgbClr val="A2272C"/>
                </a:solidFill>
                <a:latin typeface="Agrandir" panose="00000500000000000000"/>
                <a:ea typeface="Agrandir" panose="00000500000000000000"/>
                <a:cs typeface="Agrandir" panose="00000500000000000000"/>
                <a:sym typeface="Agrandir" panose="00000500000000000000"/>
              </a:rPr>
              <a:t>predictor tool that users can interact with to</a:t>
            </a:r>
            <a:endParaRPr lang="en-US" sz="2690">
              <a:solidFill>
                <a:srgbClr val="A2272C"/>
              </a:solidFill>
              <a:latin typeface="Agrandir" panose="00000500000000000000"/>
              <a:ea typeface="Agrandir" panose="00000500000000000000"/>
              <a:cs typeface="Agrandir" panose="00000500000000000000"/>
              <a:sym typeface="Agrandir" panose="00000500000000000000"/>
            </a:endParaRPr>
          </a:p>
          <a:p>
            <a:pPr algn="ctr">
              <a:lnSpc>
                <a:spcPts val="3500"/>
              </a:lnSpc>
              <a:spcBef>
                <a:spcPct val="0"/>
              </a:spcBef>
            </a:pPr>
            <a:r>
              <a:rPr lang="en-US" sz="2690">
                <a:solidFill>
                  <a:srgbClr val="A2272C"/>
                </a:solidFill>
                <a:latin typeface="Agrandir" panose="00000500000000000000"/>
                <a:ea typeface="Agrandir" panose="00000500000000000000"/>
                <a:cs typeface="Agrandir" panose="00000500000000000000"/>
                <a:sym typeface="Agrandir" panose="00000500000000000000"/>
              </a:rPr>
              <a:t> assess their risk and take appropriate actions for their health.</a:t>
            </a:r>
            <a:endParaRPr lang="en-US" sz="2690">
              <a:solidFill>
                <a:srgbClr val="A2272C"/>
              </a:solidFill>
              <a:latin typeface="Agrandir" panose="00000500000000000000"/>
              <a:ea typeface="Agrandir" panose="00000500000000000000"/>
              <a:cs typeface="Agrandir" panose="00000500000000000000"/>
              <a:sym typeface="Agrandir" panose="00000500000000000000"/>
            </a:endParaRPr>
          </a:p>
        </p:txBody>
      </p:sp>
      <p:sp>
        <p:nvSpPr>
          <p:cNvPr id="8" name="Freeform 4"/>
          <p:cNvSpPr/>
          <p:nvPr/>
        </p:nvSpPr>
        <p:spPr>
          <a:xfrm>
            <a:off x="8103870" y="62230"/>
            <a:ext cx="6185535" cy="2811780"/>
          </a:xfrm>
          <a:custGeom>
            <a:avLst/>
            <a:gdLst/>
            <a:ahLst/>
            <a:cxnLst/>
            <a:rect l="l" t="t" r="r" b="b"/>
            <a:pathLst>
              <a:path w="4239316" h="3067723">
                <a:moveTo>
                  <a:pt x="0" y="0"/>
                </a:moveTo>
                <a:lnTo>
                  <a:pt x="4239316" y="0"/>
                </a:lnTo>
                <a:lnTo>
                  <a:pt x="4239316" y="3067723"/>
                </a:lnTo>
                <a:lnTo>
                  <a:pt x="0" y="30677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7"/>
          <p:cNvSpPr/>
          <p:nvPr/>
        </p:nvSpPr>
        <p:spPr>
          <a:xfrm>
            <a:off x="15087775" y="2933700"/>
            <a:ext cx="2778537" cy="3322164"/>
          </a:xfrm>
          <a:custGeom>
            <a:avLst/>
            <a:gdLst/>
            <a:ahLst/>
            <a:cxnLst/>
            <a:rect l="l" t="t" r="r" b="b"/>
            <a:pathLst>
              <a:path w="2778537" h="3322164">
                <a:moveTo>
                  <a:pt x="0" y="0"/>
                </a:moveTo>
                <a:lnTo>
                  <a:pt x="2778537" y="0"/>
                </a:lnTo>
                <a:lnTo>
                  <a:pt x="2778537" y="3322164"/>
                </a:lnTo>
                <a:lnTo>
                  <a:pt x="0" y="332216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transition>
    <p:cover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2272C"/>
        </a:solidFill>
        <a:effectLst/>
      </p:bgPr>
    </p:bg>
    <p:spTree>
      <p:nvGrpSpPr>
        <p:cNvPr id="1" name=""/>
        <p:cNvGrpSpPr/>
        <p:nvPr/>
      </p:nvGrpSpPr>
      <p:grpSpPr>
        <a:xfrm>
          <a:off x="0" y="0"/>
          <a:ext cx="0" cy="0"/>
          <a:chOff x="0" y="0"/>
          <a:chExt cx="0" cy="0"/>
        </a:xfrm>
      </p:grpSpPr>
      <p:sp>
        <p:nvSpPr>
          <p:cNvPr id="2" name="Freeform 2"/>
          <p:cNvSpPr/>
          <p:nvPr/>
        </p:nvSpPr>
        <p:spPr>
          <a:xfrm rot="-2018171">
            <a:off x="-695725" y="-266968"/>
            <a:ext cx="5434068" cy="3784087"/>
          </a:xfrm>
          <a:custGeom>
            <a:avLst/>
            <a:gdLst/>
            <a:ahLst/>
            <a:cxnLst/>
            <a:rect l="l" t="t" r="r" b="b"/>
            <a:pathLst>
              <a:path w="5434068" h="3784087">
                <a:moveTo>
                  <a:pt x="0" y="0"/>
                </a:moveTo>
                <a:lnTo>
                  <a:pt x="5434067" y="0"/>
                </a:lnTo>
                <a:lnTo>
                  <a:pt x="5434067" y="3784087"/>
                </a:lnTo>
                <a:lnTo>
                  <a:pt x="0" y="378408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7868924" y="8239125"/>
            <a:ext cx="2914626" cy="3278209"/>
          </a:xfrm>
          <a:custGeom>
            <a:avLst/>
            <a:gdLst/>
            <a:ahLst/>
            <a:cxnLst/>
            <a:rect l="l" t="t" r="r" b="b"/>
            <a:pathLst>
              <a:path w="2914626" h="3278209">
                <a:moveTo>
                  <a:pt x="0" y="0"/>
                </a:moveTo>
                <a:lnTo>
                  <a:pt x="2914625" y="0"/>
                </a:lnTo>
                <a:lnTo>
                  <a:pt x="2914625" y="3278209"/>
                </a:lnTo>
                <a:lnTo>
                  <a:pt x="0" y="32782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400000">
            <a:off x="8349070" y="864524"/>
            <a:ext cx="12038041" cy="8557953"/>
          </a:xfrm>
          <a:custGeom>
            <a:avLst/>
            <a:gdLst/>
            <a:ahLst/>
            <a:cxnLst/>
            <a:rect l="l" t="t" r="r" b="b"/>
            <a:pathLst>
              <a:path w="12038041" h="8557953">
                <a:moveTo>
                  <a:pt x="0" y="0"/>
                </a:moveTo>
                <a:lnTo>
                  <a:pt x="12038041" y="0"/>
                </a:lnTo>
                <a:lnTo>
                  <a:pt x="12038041" y="8557952"/>
                </a:lnTo>
                <a:lnTo>
                  <a:pt x="0" y="85579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1771967" y="2504598"/>
            <a:ext cx="4611198" cy="5513389"/>
          </a:xfrm>
          <a:custGeom>
            <a:avLst/>
            <a:gdLst/>
            <a:ahLst/>
            <a:cxnLst/>
            <a:rect l="l" t="t" r="r" b="b"/>
            <a:pathLst>
              <a:path w="4611198" h="5513389">
                <a:moveTo>
                  <a:pt x="0" y="0"/>
                </a:moveTo>
                <a:lnTo>
                  <a:pt x="4611198" y="0"/>
                </a:lnTo>
                <a:lnTo>
                  <a:pt x="4611198" y="5513390"/>
                </a:lnTo>
                <a:lnTo>
                  <a:pt x="0" y="551339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312571" y="2111636"/>
            <a:ext cx="9179289" cy="7328932"/>
          </a:xfrm>
          <a:prstGeom prst="rect">
            <a:avLst/>
          </a:prstGeom>
        </p:spPr>
        <p:txBody>
          <a:bodyPr lIns="0" tIns="0" rIns="0" bIns="0" rtlCol="0" anchor="t">
            <a:spAutoFit/>
          </a:bodyPr>
          <a:lstStyle/>
          <a:p>
            <a:pPr algn="l">
              <a:lnSpc>
                <a:spcPts val="4150"/>
              </a:lnSpc>
            </a:pPr>
            <a:r>
              <a:rPr lang="en-US" sz="3190">
                <a:solidFill>
                  <a:srgbClr val="FFFFFF"/>
                </a:solidFill>
                <a:latin typeface="Agrandir" panose="00000500000000000000"/>
                <a:ea typeface="Agrandir" panose="00000500000000000000"/>
                <a:cs typeface="Agrandir" panose="00000500000000000000"/>
                <a:sym typeface="Agrandir" panose="00000500000000000000"/>
              </a:rPr>
              <a:t>In project feasibility analysis, we will assess whether our heart disease predictor project is viable and worth pursuing. We will consider factors like technical feasibility (can we build the system with AIML?), economic feasibility (costs vs. benefits), operational feasibility (how will it be used?), and schedule feasibility (timeline for completion). We need to evaluate if we have the necessary resources, skills, and support to complete the project successfully. Conducting a feasibility analysis will help us determine if our project is achievable and aligns with our goals. Excited to see the potential impact of our heart disease predictor project</a:t>
            </a:r>
            <a:endParaRPr lang="en-US" sz="3190">
              <a:solidFill>
                <a:srgbClr val="FFFFFF"/>
              </a:solidFill>
              <a:latin typeface="Agrandir" panose="00000500000000000000"/>
              <a:ea typeface="Agrandir" panose="00000500000000000000"/>
              <a:cs typeface="Agrandir" panose="00000500000000000000"/>
              <a:sym typeface="Agrandir" panose="00000500000000000000"/>
            </a:endParaRPr>
          </a:p>
        </p:txBody>
      </p:sp>
      <p:sp>
        <p:nvSpPr>
          <p:cNvPr id="7" name="TextBox 7"/>
          <p:cNvSpPr txBox="1"/>
          <p:nvPr/>
        </p:nvSpPr>
        <p:spPr>
          <a:xfrm>
            <a:off x="1028700" y="711137"/>
            <a:ext cx="11074034" cy="982156"/>
          </a:xfrm>
          <a:prstGeom prst="rect">
            <a:avLst/>
          </a:prstGeom>
        </p:spPr>
        <p:txBody>
          <a:bodyPr lIns="0" tIns="0" rIns="0" bIns="0" rtlCol="0" anchor="t">
            <a:spAutoFit/>
          </a:bodyPr>
          <a:lstStyle/>
          <a:p>
            <a:pPr marL="0" lvl="0" indent="0" algn="l">
              <a:lnSpc>
                <a:spcPts val="7585"/>
              </a:lnSpc>
            </a:pPr>
            <a:r>
              <a:rPr lang="en-US" sz="6655" b="1">
                <a:solidFill>
                  <a:schemeClr val="bg1"/>
                </a:solidFill>
                <a:latin typeface="Londrina Solid Heavy" panose="00000A00000000000000"/>
                <a:ea typeface="Londrina Solid Heavy" panose="00000A00000000000000"/>
                <a:cs typeface="Londrina Solid Heavy" panose="00000A00000000000000"/>
                <a:sym typeface="Londrina Solid Heavy" panose="00000A00000000000000"/>
              </a:rPr>
              <a:t>PROJECT FEASIBILITY ANSLYSIS</a:t>
            </a:r>
            <a:endParaRPr lang="en-US" sz="6655" b="1">
              <a:solidFill>
                <a:schemeClr val="bg1"/>
              </a:solidFill>
              <a:latin typeface="Londrina Solid Heavy" panose="00000A00000000000000"/>
              <a:ea typeface="Londrina Solid Heavy" panose="00000A00000000000000"/>
              <a:cs typeface="Londrina Solid Heavy" panose="00000A00000000000000"/>
              <a:sym typeface="Londrina Solid Heavy" panose="00000A00000000000000"/>
            </a:endParaRPr>
          </a:p>
        </p:txBody>
      </p:sp>
      <p:sp>
        <p:nvSpPr>
          <p:cNvPr id="8" name="TextBox 8"/>
          <p:cNvSpPr txBox="1"/>
          <p:nvPr/>
        </p:nvSpPr>
        <p:spPr>
          <a:xfrm>
            <a:off x="9936839" y="3141479"/>
            <a:ext cx="2165895" cy="516890"/>
          </a:xfrm>
          <a:prstGeom prst="rect">
            <a:avLst/>
          </a:prstGeom>
        </p:spPr>
        <p:txBody>
          <a:bodyPr lIns="0" tIns="0" rIns="0" bIns="0" rtlCol="0" anchor="t">
            <a:spAutoFit/>
          </a:bodyPr>
          <a:lstStyle/>
          <a:p>
            <a:pPr algn="ctr">
              <a:lnSpc>
                <a:spcPts val="3640"/>
              </a:lnSpc>
            </a:pPr>
            <a:r>
              <a:rPr lang="en-US" sz="2800">
                <a:solidFill>
                  <a:srgbClr val="FFFFFF"/>
                </a:solidFill>
                <a:latin typeface="Agrandir" panose="00000500000000000000"/>
                <a:ea typeface="Agrandir" panose="00000500000000000000"/>
                <a:cs typeface="Agrandir" panose="00000500000000000000"/>
                <a:sym typeface="Agrandir" panose="00000500000000000000"/>
              </a:rPr>
              <a:t>right atrium</a:t>
            </a:r>
            <a:endParaRPr lang="en-US" sz="2800">
              <a:solidFill>
                <a:srgbClr val="FFFFFF"/>
              </a:solidFill>
              <a:latin typeface="Agrandir" panose="00000500000000000000"/>
              <a:ea typeface="Agrandir" panose="00000500000000000000"/>
              <a:cs typeface="Agrandir" panose="00000500000000000000"/>
              <a:sym typeface="Agrandir" panose="00000500000000000000"/>
            </a:endParaRPr>
          </a:p>
        </p:txBody>
      </p:sp>
      <p:sp>
        <p:nvSpPr>
          <p:cNvPr id="9" name="TextBox 9"/>
          <p:cNvSpPr txBox="1"/>
          <p:nvPr/>
        </p:nvSpPr>
        <p:spPr>
          <a:xfrm>
            <a:off x="15794506" y="2581633"/>
            <a:ext cx="2342084" cy="535940"/>
          </a:xfrm>
          <a:prstGeom prst="rect">
            <a:avLst/>
          </a:prstGeom>
        </p:spPr>
        <p:txBody>
          <a:bodyPr lIns="0" tIns="0" rIns="0" bIns="0" rtlCol="0" anchor="t">
            <a:spAutoFit/>
          </a:bodyPr>
          <a:lstStyle/>
          <a:p>
            <a:pPr marL="0" lvl="0" indent="0" algn="ctr">
              <a:lnSpc>
                <a:spcPts val="3640"/>
              </a:lnSpc>
              <a:spcBef>
                <a:spcPct val="0"/>
              </a:spcBef>
            </a:pPr>
            <a:r>
              <a:rPr lang="en-US" sz="2800" u="none" strike="noStrike">
                <a:solidFill>
                  <a:srgbClr val="FFFFFF"/>
                </a:solidFill>
                <a:latin typeface="Agrandir" panose="00000500000000000000"/>
                <a:ea typeface="Agrandir" panose="00000500000000000000"/>
                <a:cs typeface="Agrandir" panose="00000500000000000000"/>
                <a:sym typeface="Agrandir" panose="00000500000000000000"/>
              </a:rPr>
              <a:t>left atrium</a:t>
            </a:r>
            <a:endParaRPr lang="en-US" sz="2800" u="none" strike="noStrike">
              <a:solidFill>
                <a:srgbClr val="FFFFFF"/>
              </a:solidFill>
              <a:latin typeface="Agrandir" panose="00000500000000000000"/>
              <a:ea typeface="Agrandir" panose="00000500000000000000"/>
              <a:cs typeface="Agrandir" panose="00000500000000000000"/>
              <a:sym typeface="Agrandir" panose="00000500000000000000"/>
            </a:endParaRPr>
          </a:p>
        </p:txBody>
      </p:sp>
      <p:sp>
        <p:nvSpPr>
          <p:cNvPr id="10" name="TextBox 10"/>
          <p:cNvSpPr txBox="1"/>
          <p:nvPr/>
        </p:nvSpPr>
        <p:spPr>
          <a:xfrm>
            <a:off x="10331750" y="6951155"/>
            <a:ext cx="2613791" cy="535940"/>
          </a:xfrm>
          <a:prstGeom prst="rect">
            <a:avLst/>
          </a:prstGeom>
        </p:spPr>
        <p:txBody>
          <a:bodyPr lIns="0" tIns="0" rIns="0" bIns="0" rtlCol="0" anchor="t">
            <a:spAutoFit/>
          </a:bodyPr>
          <a:lstStyle/>
          <a:p>
            <a:pPr marL="0" lvl="0" indent="0" algn="ctr">
              <a:lnSpc>
                <a:spcPts val="3640"/>
              </a:lnSpc>
              <a:spcBef>
                <a:spcPct val="0"/>
              </a:spcBef>
            </a:pPr>
            <a:r>
              <a:rPr lang="en-US" sz="2800" u="none" strike="noStrike">
                <a:solidFill>
                  <a:srgbClr val="FFFFFF"/>
                </a:solidFill>
                <a:latin typeface="Agrandir" panose="00000500000000000000"/>
                <a:ea typeface="Agrandir" panose="00000500000000000000"/>
                <a:cs typeface="Agrandir" panose="00000500000000000000"/>
                <a:sym typeface="Agrandir" panose="00000500000000000000"/>
              </a:rPr>
              <a:t>right ventricle</a:t>
            </a:r>
            <a:endParaRPr lang="en-US" sz="2800" u="none" strike="noStrike">
              <a:solidFill>
                <a:srgbClr val="FFFFFF"/>
              </a:solidFill>
              <a:latin typeface="Agrandir" panose="00000500000000000000"/>
              <a:ea typeface="Agrandir" panose="00000500000000000000"/>
              <a:cs typeface="Agrandir" panose="00000500000000000000"/>
              <a:sym typeface="Agrandir" panose="00000500000000000000"/>
            </a:endParaRPr>
          </a:p>
        </p:txBody>
      </p:sp>
      <p:sp>
        <p:nvSpPr>
          <p:cNvPr id="11" name="TextBox 11"/>
          <p:cNvSpPr txBox="1"/>
          <p:nvPr/>
        </p:nvSpPr>
        <p:spPr>
          <a:xfrm>
            <a:off x="15542935" y="7311868"/>
            <a:ext cx="2593654" cy="535940"/>
          </a:xfrm>
          <a:prstGeom prst="rect">
            <a:avLst/>
          </a:prstGeom>
        </p:spPr>
        <p:txBody>
          <a:bodyPr lIns="0" tIns="0" rIns="0" bIns="0" rtlCol="0" anchor="t">
            <a:spAutoFit/>
          </a:bodyPr>
          <a:lstStyle/>
          <a:p>
            <a:pPr marL="0" lvl="0" indent="0" algn="ctr">
              <a:lnSpc>
                <a:spcPts val="3640"/>
              </a:lnSpc>
              <a:spcBef>
                <a:spcPct val="0"/>
              </a:spcBef>
            </a:pPr>
            <a:r>
              <a:rPr lang="en-US" sz="2800" u="none" strike="noStrike">
                <a:solidFill>
                  <a:srgbClr val="FFFFFF"/>
                </a:solidFill>
                <a:latin typeface="Agrandir" panose="00000500000000000000"/>
                <a:ea typeface="Agrandir" panose="00000500000000000000"/>
                <a:cs typeface="Agrandir" panose="00000500000000000000"/>
                <a:sym typeface="Agrandir" panose="00000500000000000000"/>
              </a:rPr>
              <a:t>left ventricle</a:t>
            </a:r>
            <a:endParaRPr lang="en-US" sz="2800" u="none" strike="noStrike">
              <a:solidFill>
                <a:srgbClr val="FFFFFF"/>
              </a:solidFill>
              <a:latin typeface="Agrandir" panose="00000500000000000000"/>
              <a:ea typeface="Agrandir" panose="00000500000000000000"/>
              <a:cs typeface="Agrandir" panose="00000500000000000000"/>
              <a:sym typeface="Agrandir" panose="00000500000000000000"/>
            </a:endParaRPr>
          </a:p>
        </p:txBody>
      </p:sp>
      <p:sp>
        <p:nvSpPr>
          <p:cNvPr id="12" name="Freeform 12"/>
          <p:cNvSpPr/>
          <p:nvPr/>
        </p:nvSpPr>
        <p:spPr>
          <a:xfrm rot="2110469">
            <a:off x="11389395" y="4125804"/>
            <a:ext cx="1794954" cy="542973"/>
          </a:xfrm>
          <a:custGeom>
            <a:avLst/>
            <a:gdLst/>
            <a:ahLst/>
            <a:cxnLst/>
            <a:rect l="l" t="t" r="r" b="b"/>
            <a:pathLst>
              <a:path w="1794954" h="542973">
                <a:moveTo>
                  <a:pt x="0" y="0"/>
                </a:moveTo>
                <a:lnTo>
                  <a:pt x="1794954" y="0"/>
                </a:lnTo>
                <a:lnTo>
                  <a:pt x="1794954" y="542973"/>
                </a:lnTo>
                <a:lnTo>
                  <a:pt x="0" y="54297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3" name="Freeform 13"/>
          <p:cNvSpPr/>
          <p:nvPr/>
        </p:nvSpPr>
        <p:spPr>
          <a:xfrm rot="8216612">
            <a:off x="14689174" y="3689310"/>
            <a:ext cx="1901828" cy="575303"/>
          </a:xfrm>
          <a:custGeom>
            <a:avLst/>
            <a:gdLst/>
            <a:ahLst/>
            <a:cxnLst/>
            <a:rect l="l" t="t" r="r" b="b"/>
            <a:pathLst>
              <a:path w="1901828" h="575303">
                <a:moveTo>
                  <a:pt x="0" y="0"/>
                </a:moveTo>
                <a:lnTo>
                  <a:pt x="1901828" y="0"/>
                </a:lnTo>
                <a:lnTo>
                  <a:pt x="1901828" y="575303"/>
                </a:lnTo>
                <a:lnTo>
                  <a:pt x="0" y="57530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4" name="Freeform 14"/>
          <p:cNvSpPr/>
          <p:nvPr/>
        </p:nvSpPr>
        <p:spPr>
          <a:xfrm rot="-1506918">
            <a:off x="12971819" y="6649208"/>
            <a:ext cx="1552612" cy="469665"/>
          </a:xfrm>
          <a:custGeom>
            <a:avLst/>
            <a:gdLst/>
            <a:ahLst/>
            <a:cxnLst/>
            <a:rect l="l" t="t" r="r" b="b"/>
            <a:pathLst>
              <a:path w="1552612" h="469665">
                <a:moveTo>
                  <a:pt x="0" y="0"/>
                </a:moveTo>
                <a:lnTo>
                  <a:pt x="1552612" y="0"/>
                </a:lnTo>
                <a:lnTo>
                  <a:pt x="1552612" y="469665"/>
                </a:lnTo>
                <a:lnTo>
                  <a:pt x="0" y="46966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5" name="Freeform 15"/>
          <p:cNvSpPr/>
          <p:nvPr/>
        </p:nvSpPr>
        <p:spPr>
          <a:xfrm rot="-8927494">
            <a:off x="15210134" y="6408982"/>
            <a:ext cx="1552612" cy="469665"/>
          </a:xfrm>
          <a:custGeom>
            <a:avLst/>
            <a:gdLst/>
            <a:ahLst/>
            <a:cxnLst/>
            <a:rect l="l" t="t" r="r" b="b"/>
            <a:pathLst>
              <a:path w="1552612" h="469665">
                <a:moveTo>
                  <a:pt x="0" y="0"/>
                </a:moveTo>
                <a:lnTo>
                  <a:pt x="1552612" y="0"/>
                </a:lnTo>
                <a:lnTo>
                  <a:pt x="1552612" y="469665"/>
                </a:lnTo>
                <a:lnTo>
                  <a:pt x="0" y="46966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transition>
    <p:cover dir="d"/>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2272C"/>
        </a:solidFill>
        <a:effectLst/>
      </p:bgPr>
    </p:bg>
    <p:spTree>
      <p:nvGrpSpPr>
        <p:cNvPr id="1" name=""/>
        <p:cNvGrpSpPr/>
        <p:nvPr/>
      </p:nvGrpSpPr>
      <p:grpSpPr>
        <a:xfrm>
          <a:off x="0" y="0"/>
          <a:ext cx="0" cy="0"/>
          <a:chOff x="0" y="0"/>
          <a:chExt cx="0" cy="0"/>
        </a:xfrm>
      </p:grpSpPr>
      <p:sp>
        <p:nvSpPr>
          <p:cNvPr id="2" name="Freeform 2"/>
          <p:cNvSpPr/>
          <p:nvPr/>
        </p:nvSpPr>
        <p:spPr>
          <a:xfrm>
            <a:off x="15420054" y="8409558"/>
            <a:ext cx="2914626" cy="3278209"/>
          </a:xfrm>
          <a:custGeom>
            <a:avLst/>
            <a:gdLst/>
            <a:ahLst/>
            <a:cxnLst/>
            <a:rect l="l" t="t" r="r" b="b"/>
            <a:pathLst>
              <a:path w="2914626" h="3278209">
                <a:moveTo>
                  <a:pt x="0" y="0"/>
                </a:moveTo>
                <a:lnTo>
                  <a:pt x="2914626" y="0"/>
                </a:lnTo>
                <a:lnTo>
                  <a:pt x="2914626" y="3278209"/>
                </a:lnTo>
                <a:lnTo>
                  <a:pt x="0" y="32782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10800000">
            <a:off x="609600" y="2379345"/>
            <a:ext cx="17103090" cy="7646035"/>
          </a:xfrm>
          <a:custGeom>
            <a:avLst/>
            <a:gdLst/>
            <a:ahLst/>
            <a:cxnLst/>
            <a:rect l="l" t="t" r="r" b="b"/>
            <a:pathLst>
              <a:path w="17103318" h="9073573">
                <a:moveTo>
                  <a:pt x="0" y="0"/>
                </a:moveTo>
                <a:lnTo>
                  <a:pt x="17103318" y="0"/>
                </a:lnTo>
                <a:lnTo>
                  <a:pt x="17103318" y="9073573"/>
                </a:lnTo>
                <a:lnTo>
                  <a:pt x="0" y="9073573"/>
                </a:lnTo>
                <a:lnTo>
                  <a:pt x="0" y="0"/>
                </a:lnTo>
                <a:close/>
              </a:path>
            </a:pathLst>
          </a:custGeom>
          <a:blipFill>
            <a:blip r:embed="rId3">
              <a:extLst>
                <a:ext uri="{96DAC541-7B7A-43D3-8B79-37D633B846F1}">
                  <asvg:svgBlip xmlns:asvg="http://schemas.microsoft.com/office/drawing/2016/SVG/main" r:embed="rId4"/>
                </a:ext>
              </a:extLst>
            </a:blip>
            <a:stretch>
              <a:fillRect t="-13463" b="-20540"/>
            </a:stretch>
          </a:blipFill>
        </p:spPr>
      </p:sp>
      <p:sp>
        <p:nvSpPr>
          <p:cNvPr id="4" name="Freeform 4"/>
          <p:cNvSpPr/>
          <p:nvPr/>
        </p:nvSpPr>
        <p:spPr>
          <a:xfrm rot="-2018171">
            <a:off x="-695725" y="-266968"/>
            <a:ext cx="5434068" cy="3784087"/>
          </a:xfrm>
          <a:custGeom>
            <a:avLst/>
            <a:gdLst/>
            <a:ahLst/>
            <a:cxnLst/>
            <a:rect l="l" t="t" r="r" b="b"/>
            <a:pathLst>
              <a:path w="5434068" h="3784087">
                <a:moveTo>
                  <a:pt x="0" y="0"/>
                </a:moveTo>
                <a:lnTo>
                  <a:pt x="5434067" y="0"/>
                </a:lnTo>
                <a:lnTo>
                  <a:pt x="5434067" y="3784087"/>
                </a:lnTo>
                <a:lnTo>
                  <a:pt x="0" y="378408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828612" y="951836"/>
            <a:ext cx="14401288" cy="1042083"/>
          </a:xfrm>
          <a:prstGeom prst="rect">
            <a:avLst/>
          </a:prstGeom>
        </p:spPr>
        <p:txBody>
          <a:bodyPr lIns="0" tIns="0" rIns="0" bIns="0" rtlCol="0" anchor="t">
            <a:spAutoFit/>
          </a:bodyPr>
          <a:lstStyle/>
          <a:p>
            <a:pPr marL="0" lvl="0" indent="0" algn="ctr">
              <a:lnSpc>
                <a:spcPts val="8035"/>
              </a:lnSpc>
            </a:pPr>
            <a:r>
              <a:rPr lang="en-US" sz="7050" b="1">
                <a:solidFill>
                  <a:schemeClr val="bg1"/>
                </a:solidFill>
                <a:latin typeface="Londrina Solid Heavy" panose="00000A00000000000000"/>
                <a:ea typeface="Londrina Solid Heavy" panose="00000A00000000000000"/>
                <a:cs typeface="Londrina Solid Heavy" panose="00000A00000000000000"/>
                <a:sym typeface="Londrina Solid Heavy" panose="00000A00000000000000"/>
              </a:rPr>
              <a:t>ORIENTED WITH SOCIAL NEEDS</a:t>
            </a:r>
            <a:endParaRPr lang="en-US" sz="7050" b="1">
              <a:solidFill>
                <a:schemeClr val="bg1"/>
              </a:solidFill>
              <a:latin typeface="Londrina Solid Heavy" panose="00000A00000000000000"/>
              <a:ea typeface="Londrina Solid Heavy" panose="00000A00000000000000"/>
              <a:cs typeface="Londrina Solid Heavy" panose="00000A00000000000000"/>
              <a:sym typeface="Londrina Solid Heavy" panose="00000A00000000000000"/>
            </a:endParaRPr>
          </a:p>
        </p:txBody>
      </p:sp>
      <p:sp>
        <p:nvSpPr>
          <p:cNvPr id="6" name="TextBox 6"/>
          <p:cNvSpPr txBox="1"/>
          <p:nvPr/>
        </p:nvSpPr>
        <p:spPr>
          <a:xfrm>
            <a:off x="3452701" y="4424582"/>
            <a:ext cx="5477504" cy="535940"/>
          </a:xfrm>
          <a:prstGeom prst="rect">
            <a:avLst/>
          </a:prstGeom>
        </p:spPr>
        <p:txBody>
          <a:bodyPr lIns="0" tIns="0" rIns="0" bIns="0" rtlCol="0" anchor="t">
            <a:spAutoFit/>
          </a:bodyPr>
          <a:lstStyle/>
          <a:p>
            <a:pPr algn="ctr">
              <a:lnSpc>
                <a:spcPts val="3640"/>
              </a:lnSpc>
            </a:pPr>
          </a:p>
        </p:txBody>
      </p:sp>
      <p:sp>
        <p:nvSpPr>
          <p:cNvPr id="7" name="Freeform 7"/>
          <p:cNvSpPr/>
          <p:nvPr/>
        </p:nvSpPr>
        <p:spPr>
          <a:xfrm>
            <a:off x="15509415" y="0"/>
            <a:ext cx="2778537" cy="3322164"/>
          </a:xfrm>
          <a:custGeom>
            <a:avLst/>
            <a:gdLst/>
            <a:ahLst/>
            <a:cxnLst/>
            <a:rect l="l" t="t" r="r" b="b"/>
            <a:pathLst>
              <a:path w="2778537" h="3322164">
                <a:moveTo>
                  <a:pt x="0" y="0"/>
                </a:moveTo>
                <a:lnTo>
                  <a:pt x="2778537" y="0"/>
                </a:lnTo>
                <a:lnTo>
                  <a:pt x="2778537" y="3322164"/>
                </a:lnTo>
                <a:lnTo>
                  <a:pt x="0" y="332216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8" name="Group 8"/>
          <p:cNvGrpSpPr/>
          <p:nvPr/>
        </p:nvGrpSpPr>
        <p:grpSpPr>
          <a:xfrm rot="0">
            <a:off x="12321322" y="6875088"/>
            <a:ext cx="478873" cy="375117"/>
            <a:chOff x="0" y="0"/>
            <a:chExt cx="457200" cy="358140"/>
          </a:xfrm>
        </p:grpSpPr>
        <p:sp>
          <p:nvSpPr>
            <p:cNvPr id="9" name="Freeform 9"/>
            <p:cNvSpPr/>
            <p:nvPr/>
          </p:nvSpPr>
          <p:spPr>
            <a:xfrm>
              <a:off x="48260" y="48260"/>
              <a:ext cx="359410" cy="259080"/>
            </a:xfrm>
            <a:custGeom>
              <a:avLst/>
              <a:gdLst/>
              <a:ahLst/>
              <a:cxnLst/>
              <a:rect l="l" t="t" r="r" b="b"/>
              <a:pathLst>
                <a:path w="359410" h="259080">
                  <a:moveTo>
                    <a:pt x="44450" y="96520"/>
                  </a:moveTo>
                  <a:cubicBezTo>
                    <a:pt x="160020" y="201930"/>
                    <a:pt x="165100" y="194310"/>
                    <a:pt x="176530" y="184150"/>
                  </a:cubicBezTo>
                  <a:cubicBezTo>
                    <a:pt x="207010" y="157480"/>
                    <a:pt x="280670" y="33020"/>
                    <a:pt x="312420" y="11430"/>
                  </a:cubicBezTo>
                  <a:cubicBezTo>
                    <a:pt x="323850" y="3810"/>
                    <a:pt x="334010" y="0"/>
                    <a:pt x="341630" y="2540"/>
                  </a:cubicBezTo>
                  <a:cubicBezTo>
                    <a:pt x="349250" y="3810"/>
                    <a:pt x="356870" y="13970"/>
                    <a:pt x="358140" y="20320"/>
                  </a:cubicBezTo>
                  <a:cubicBezTo>
                    <a:pt x="359410" y="26670"/>
                    <a:pt x="356870" y="38100"/>
                    <a:pt x="351790" y="43180"/>
                  </a:cubicBezTo>
                  <a:cubicBezTo>
                    <a:pt x="346710" y="48260"/>
                    <a:pt x="336550" y="53340"/>
                    <a:pt x="328930" y="52070"/>
                  </a:cubicBezTo>
                  <a:cubicBezTo>
                    <a:pt x="321310" y="50800"/>
                    <a:pt x="308610" y="36830"/>
                    <a:pt x="307340" y="29210"/>
                  </a:cubicBezTo>
                  <a:cubicBezTo>
                    <a:pt x="306070" y="22860"/>
                    <a:pt x="309880" y="11430"/>
                    <a:pt x="316230" y="7620"/>
                  </a:cubicBezTo>
                  <a:cubicBezTo>
                    <a:pt x="322580" y="2540"/>
                    <a:pt x="340360" y="0"/>
                    <a:pt x="346710" y="5080"/>
                  </a:cubicBezTo>
                  <a:cubicBezTo>
                    <a:pt x="353060" y="10160"/>
                    <a:pt x="356870" y="26670"/>
                    <a:pt x="353060" y="41910"/>
                  </a:cubicBezTo>
                  <a:cubicBezTo>
                    <a:pt x="342900" y="80010"/>
                    <a:pt x="251460" y="181610"/>
                    <a:pt x="213360" y="218440"/>
                  </a:cubicBezTo>
                  <a:cubicBezTo>
                    <a:pt x="191770" y="238760"/>
                    <a:pt x="176530" y="259080"/>
                    <a:pt x="156210" y="259080"/>
                  </a:cubicBezTo>
                  <a:cubicBezTo>
                    <a:pt x="134620" y="259080"/>
                    <a:pt x="109220" y="233680"/>
                    <a:pt x="86360" y="214630"/>
                  </a:cubicBezTo>
                  <a:cubicBezTo>
                    <a:pt x="58420" y="191770"/>
                    <a:pt x="8890" y="148590"/>
                    <a:pt x="2540" y="124460"/>
                  </a:cubicBezTo>
                  <a:cubicBezTo>
                    <a:pt x="0" y="111760"/>
                    <a:pt x="3810" y="96520"/>
                    <a:pt x="11430" y="91440"/>
                  </a:cubicBezTo>
                  <a:cubicBezTo>
                    <a:pt x="19050" y="86360"/>
                    <a:pt x="44450" y="96520"/>
                    <a:pt x="44450" y="96520"/>
                  </a:cubicBezTo>
                </a:path>
              </a:pathLst>
            </a:custGeom>
            <a:solidFill>
              <a:srgbClr val="000000">
                <a:alpha val="0"/>
              </a:srgbClr>
            </a:solidFill>
            <a:ln cap="sq">
              <a:noFill/>
              <a:prstDash val="solid"/>
              <a:miter/>
            </a:ln>
          </p:spPr>
        </p:sp>
      </p:grpSp>
      <p:sp>
        <p:nvSpPr>
          <p:cNvPr id="10" name="TextBox 10"/>
          <p:cNvSpPr txBox="1"/>
          <p:nvPr/>
        </p:nvSpPr>
        <p:spPr>
          <a:xfrm>
            <a:off x="1859092" y="3236439"/>
            <a:ext cx="15400208" cy="6401972"/>
          </a:xfrm>
          <a:prstGeom prst="rect">
            <a:avLst/>
          </a:prstGeom>
        </p:spPr>
        <p:txBody>
          <a:bodyPr lIns="0" tIns="0" rIns="0" bIns="0" rtlCol="0" anchor="t">
            <a:spAutoFit/>
          </a:bodyPr>
          <a:lstStyle/>
          <a:p>
            <a:pPr algn="ctr">
              <a:lnSpc>
                <a:spcPts val="2805"/>
              </a:lnSpc>
              <a:spcBef>
                <a:spcPct val="0"/>
              </a:spcBef>
            </a:pPr>
            <a:r>
              <a:rPr lang="en-US" sz="2155" b="1">
                <a:solidFill>
                  <a:srgbClr val="C44042"/>
                </a:solidFill>
                <a:latin typeface="Agrandir Bold" panose="00000800000000000000"/>
                <a:ea typeface="Agrandir Bold" panose="00000800000000000000"/>
                <a:cs typeface="Agrandir Bold" panose="00000800000000000000"/>
                <a:sym typeface="Agrandir Bold" panose="00000800000000000000"/>
              </a:rPr>
              <a:t>After conducting the feasibility analysis, if our heart disease predictor project is aligned with social needs, it means that the project is designed to address important health issues within society. It indicates that our project aims to provide a solution that directly benefits the community by focusing on improving the detection and management of heart disease.</a:t>
            </a:r>
            <a:endParaRPr lang="en-US" sz="2155" b="1">
              <a:solidFill>
                <a:srgbClr val="C44042"/>
              </a:solidFill>
              <a:latin typeface="Agrandir Bold" panose="00000800000000000000"/>
              <a:ea typeface="Agrandir Bold" panose="00000800000000000000"/>
              <a:cs typeface="Agrandir Bold" panose="00000800000000000000"/>
              <a:sym typeface="Agrandir Bold" panose="00000800000000000000"/>
            </a:endParaRPr>
          </a:p>
          <a:p>
            <a:pPr algn="ctr">
              <a:lnSpc>
                <a:spcPts val="2805"/>
              </a:lnSpc>
              <a:spcBef>
                <a:spcPct val="0"/>
              </a:spcBef>
            </a:pPr>
          </a:p>
          <a:p>
            <a:pPr algn="ctr">
              <a:lnSpc>
                <a:spcPts val="2805"/>
              </a:lnSpc>
              <a:spcBef>
                <a:spcPct val="0"/>
              </a:spcBef>
            </a:pPr>
            <a:r>
              <a:rPr lang="en-US" sz="2155" b="1">
                <a:solidFill>
                  <a:srgbClr val="C44042"/>
                </a:solidFill>
                <a:latin typeface="Agrandir Bold" panose="00000800000000000000"/>
                <a:ea typeface="Agrandir Bold" panose="00000800000000000000"/>
                <a:cs typeface="Agrandir Bold" panose="00000800000000000000"/>
                <a:sym typeface="Agrandir Bold" panose="00000800000000000000"/>
              </a:rPr>
              <a:t>By incorporating features that cater to social needs, such as accessibility, affordability, and accuracy in predicting heart disease, our project can effectively serve a broader population. This approach ensures that the project is not only technically feasible but also socially impactful, contributing to the well-being of individuals and communities affected by heart-related conditions.</a:t>
            </a:r>
            <a:endParaRPr lang="en-US" sz="2155" b="1">
              <a:solidFill>
                <a:srgbClr val="C44042"/>
              </a:solidFill>
              <a:latin typeface="Agrandir Bold" panose="00000800000000000000"/>
              <a:ea typeface="Agrandir Bold" panose="00000800000000000000"/>
              <a:cs typeface="Agrandir Bold" panose="00000800000000000000"/>
              <a:sym typeface="Agrandir Bold" panose="00000800000000000000"/>
            </a:endParaRPr>
          </a:p>
          <a:p>
            <a:pPr algn="ctr">
              <a:lnSpc>
                <a:spcPts val="2805"/>
              </a:lnSpc>
              <a:spcBef>
                <a:spcPct val="0"/>
              </a:spcBef>
            </a:pPr>
          </a:p>
          <a:p>
            <a:pPr algn="ctr">
              <a:lnSpc>
                <a:spcPts val="2805"/>
              </a:lnSpc>
              <a:spcBef>
                <a:spcPct val="0"/>
              </a:spcBef>
            </a:pPr>
            <a:r>
              <a:rPr lang="en-US" sz="2155" b="1">
                <a:solidFill>
                  <a:srgbClr val="C44042"/>
                </a:solidFill>
                <a:latin typeface="Agrandir Bold" panose="00000800000000000000"/>
                <a:ea typeface="Agrandir Bold" panose="00000800000000000000"/>
                <a:cs typeface="Agrandir Bold" panose="00000800000000000000"/>
                <a:sym typeface="Agrandir Bold" panose="00000800000000000000"/>
              </a:rPr>
              <a:t>Considering social needs in the design and implementation of our heart disease predictor can enhance its relevance and acceptance among users, healthcare professionals, and policymakers. It demonstrates our commitment to creating a solution that addresses real-world health challenges and promotes better health outcomes for society as a whole.</a:t>
            </a:r>
            <a:endParaRPr lang="en-US" sz="2155" b="1">
              <a:solidFill>
                <a:srgbClr val="C44042"/>
              </a:solidFill>
              <a:latin typeface="Agrandir Bold" panose="00000800000000000000"/>
              <a:ea typeface="Agrandir Bold" panose="00000800000000000000"/>
              <a:cs typeface="Agrandir Bold" panose="00000800000000000000"/>
              <a:sym typeface="Agrandir Bold" panose="00000800000000000000"/>
            </a:endParaRPr>
          </a:p>
          <a:p>
            <a:pPr algn="ctr">
              <a:lnSpc>
                <a:spcPts val="2805"/>
              </a:lnSpc>
              <a:spcBef>
                <a:spcPct val="0"/>
              </a:spcBef>
            </a:pPr>
          </a:p>
          <a:p>
            <a:pPr algn="ctr">
              <a:lnSpc>
                <a:spcPts val="2805"/>
              </a:lnSpc>
              <a:spcBef>
                <a:spcPct val="0"/>
              </a:spcBef>
            </a:pPr>
            <a:r>
              <a:rPr lang="en-US" sz="2155" b="1">
                <a:solidFill>
                  <a:srgbClr val="C44042"/>
                </a:solidFill>
                <a:latin typeface="Agrandir Bold" panose="00000800000000000000"/>
                <a:ea typeface="Agrandir Bold" panose="00000800000000000000"/>
                <a:cs typeface="Agrandir Bold" panose="00000800000000000000"/>
                <a:sym typeface="Agrandir Bold" panose="00000800000000000000"/>
              </a:rPr>
              <a:t>By integrating social needs into our project, we can strengthen its effectiveness, reach, and sustainability, ultimately making a meaningful difference in improving heart health and raising awareness about cardiovascular diseases in the community.</a:t>
            </a:r>
            <a:endParaRPr lang="en-US" sz="2155" b="1">
              <a:solidFill>
                <a:srgbClr val="C44042"/>
              </a:solidFill>
              <a:latin typeface="Agrandir Bold" panose="00000800000000000000"/>
              <a:ea typeface="Agrandir Bold" panose="00000800000000000000"/>
              <a:cs typeface="Agrandir Bold" panose="00000800000000000000"/>
              <a:sym typeface="Agrandir Bold" panose="00000800000000000000"/>
            </a:endParaRPr>
          </a:p>
        </p:txBody>
      </p:sp>
    </p:spTree>
  </p:cSld>
  <p:clrMapOvr>
    <a:masterClrMapping/>
  </p:clrMapOvr>
  <p:transition>
    <p:cover dir="d"/>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2272C"/>
        </a:solidFill>
        <a:effectLst/>
      </p:bgPr>
    </p:bg>
    <p:spTree>
      <p:nvGrpSpPr>
        <p:cNvPr id="1" name=""/>
        <p:cNvGrpSpPr/>
        <p:nvPr/>
      </p:nvGrpSpPr>
      <p:grpSpPr>
        <a:xfrm>
          <a:off x="0" y="0"/>
          <a:ext cx="0" cy="0"/>
          <a:chOff x="0" y="0"/>
          <a:chExt cx="0" cy="0"/>
        </a:xfrm>
      </p:grpSpPr>
      <p:sp>
        <p:nvSpPr>
          <p:cNvPr id="2" name="Freeform 2"/>
          <p:cNvSpPr/>
          <p:nvPr/>
        </p:nvSpPr>
        <p:spPr>
          <a:xfrm>
            <a:off x="5940827" y="5143500"/>
            <a:ext cx="5693246" cy="6578330"/>
          </a:xfrm>
          <a:custGeom>
            <a:avLst/>
            <a:gdLst/>
            <a:ahLst/>
            <a:cxnLst/>
            <a:rect l="l" t="t" r="r" b="b"/>
            <a:pathLst>
              <a:path w="5693246" h="6578330">
                <a:moveTo>
                  <a:pt x="0" y="0"/>
                </a:moveTo>
                <a:lnTo>
                  <a:pt x="5693246" y="0"/>
                </a:lnTo>
                <a:lnTo>
                  <a:pt x="5693246" y="6578330"/>
                </a:lnTo>
                <a:lnTo>
                  <a:pt x="0" y="657833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5400000">
            <a:off x="9098038" y="737971"/>
            <a:ext cx="11162520" cy="7935537"/>
          </a:xfrm>
          <a:custGeom>
            <a:avLst/>
            <a:gdLst/>
            <a:ahLst/>
            <a:cxnLst/>
            <a:rect l="l" t="t" r="r" b="b"/>
            <a:pathLst>
              <a:path w="11162520" h="7935537">
                <a:moveTo>
                  <a:pt x="0" y="0"/>
                </a:moveTo>
                <a:lnTo>
                  <a:pt x="11162520" y="0"/>
                </a:lnTo>
                <a:lnTo>
                  <a:pt x="11162520" y="7935537"/>
                </a:lnTo>
                <a:lnTo>
                  <a:pt x="0" y="79355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297392" y="2137442"/>
            <a:ext cx="10537024" cy="6768165"/>
          </a:xfrm>
          <a:prstGeom prst="rect">
            <a:avLst/>
          </a:prstGeom>
        </p:spPr>
        <p:txBody>
          <a:bodyPr lIns="0" tIns="0" rIns="0" bIns="0" rtlCol="0" anchor="t">
            <a:spAutoFit/>
          </a:bodyPr>
          <a:lstStyle/>
          <a:p>
            <a:pPr algn="l">
              <a:lnSpc>
                <a:spcPts val="3345"/>
              </a:lnSpc>
            </a:pPr>
            <a:r>
              <a:rPr lang="en-US" sz="2575" b="1">
                <a:solidFill>
                  <a:srgbClr val="FFFFFF"/>
                </a:solidFill>
                <a:latin typeface="Agrandir Bold" panose="00000800000000000000"/>
                <a:ea typeface="Agrandir Bold" panose="00000800000000000000"/>
                <a:cs typeface="Agrandir Bold" panose="00000800000000000000"/>
                <a:sym typeface="Agrandir Bold" panose="00000800000000000000"/>
              </a:rPr>
              <a:t>The novelty of the "CARDIO WATCH: Heart Disease Detection" project title lies in its ability to succinctly capture the essence of our heart disease predictor project. </a:t>
            </a:r>
            <a:endParaRPr lang="en-US" sz="2575" b="1">
              <a:solidFill>
                <a:srgbClr val="FFFFFF"/>
              </a:solidFill>
              <a:latin typeface="Agrandir Bold" panose="00000800000000000000"/>
              <a:ea typeface="Agrandir Bold" panose="00000800000000000000"/>
              <a:cs typeface="Agrandir Bold" panose="00000800000000000000"/>
              <a:sym typeface="Agrandir Bold" panose="00000800000000000000"/>
            </a:endParaRPr>
          </a:p>
          <a:p>
            <a:pPr algn="l">
              <a:lnSpc>
                <a:spcPts val="3345"/>
              </a:lnSpc>
            </a:pPr>
          </a:p>
          <a:p>
            <a:pPr algn="l">
              <a:lnSpc>
                <a:spcPts val="3345"/>
              </a:lnSpc>
            </a:pPr>
            <a:r>
              <a:rPr lang="en-US" sz="2575" b="1">
                <a:solidFill>
                  <a:srgbClr val="FFFFFF"/>
                </a:solidFill>
                <a:latin typeface="Agrandir Bold" panose="00000800000000000000"/>
                <a:ea typeface="Agrandir Bold" panose="00000800000000000000"/>
                <a:cs typeface="Agrandir Bold" panose="00000800000000000000"/>
                <a:sym typeface="Agrandir Bold" panose="00000800000000000000"/>
              </a:rPr>
              <a:t>This title effectively merges the concept of cardiovascular health monitoring with the critical objective of early disease detection, creating a compelling and memorable identity for our project.</a:t>
            </a:r>
            <a:endParaRPr lang="en-US" sz="2575" b="1">
              <a:solidFill>
                <a:srgbClr val="FFFFFF"/>
              </a:solidFill>
              <a:latin typeface="Agrandir Bold" panose="00000800000000000000"/>
              <a:ea typeface="Agrandir Bold" panose="00000800000000000000"/>
              <a:cs typeface="Agrandir Bold" panose="00000800000000000000"/>
              <a:sym typeface="Agrandir Bold" panose="00000800000000000000"/>
            </a:endParaRPr>
          </a:p>
          <a:p>
            <a:pPr algn="l">
              <a:lnSpc>
                <a:spcPts val="3345"/>
              </a:lnSpc>
            </a:pPr>
          </a:p>
          <a:p>
            <a:pPr algn="l">
              <a:lnSpc>
                <a:spcPts val="3345"/>
              </a:lnSpc>
            </a:pPr>
            <a:r>
              <a:rPr lang="en-US" sz="2575" b="1">
                <a:solidFill>
                  <a:srgbClr val="FFFFFF"/>
                </a:solidFill>
                <a:latin typeface="Agrandir Bold" panose="00000800000000000000"/>
                <a:ea typeface="Agrandir Bold" panose="00000800000000000000"/>
                <a:cs typeface="Agrandir Bold" panose="00000800000000000000"/>
                <a:sym typeface="Agrandir Bold" panose="00000800000000000000"/>
              </a:rPr>
              <a:t> By emphasizing the proactive nature of heart disease detection through wearable technology, the title conveys innovation and relevance in the healthcare technology landscape.</a:t>
            </a:r>
            <a:endParaRPr lang="en-US" sz="2575" b="1">
              <a:solidFill>
                <a:srgbClr val="FFFFFF"/>
              </a:solidFill>
              <a:latin typeface="Agrandir Bold" panose="00000800000000000000"/>
              <a:ea typeface="Agrandir Bold" panose="00000800000000000000"/>
              <a:cs typeface="Agrandir Bold" panose="00000800000000000000"/>
              <a:sym typeface="Agrandir Bold" panose="00000800000000000000"/>
            </a:endParaRPr>
          </a:p>
          <a:p>
            <a:pPr algn="l">
              <a:lnSpc>
                <a:spcPts val="3345"/>
              </a:lnSpc>
            </a:pPr>
          </a:p>
          <a:p>
            <a:pPr algn="l">
              <a:lnSpc>
                <a:spcPts val="3345"/>
              </a:lnSpc>
            </a:pPr>
            <a:r>
              <a:rPr lang="en-US" sz="2575" b="1">
                <a:solidFill>
                  <a:srgbClr val="FFFFFF"/>
                </a:solidFill>
                <a:latin typeface="Agrandir Bold" panose="00000800000000000000"/>
                <a:ea typeface="Agrandir Bold" panose="00000800000000000000"/>
                <a:cs typeface="Agrandir Bold" panose="00000800000000000000"/>
                <a:sym typeface="Agrandir Bold" panose="00000800000000000000"/>
              </a:rPr>
              <a:t> It sets the tone for our project's unique approach to enhancing heart health outcomes and underscores its significance in the field</a:t>
            </a:r>
            <a:endParaRPr lang="en-US" sz="2575" b="1">
              <a:solidFill>
                <a:srgbClr val="FFFFFF"/>
              </a:solidFill>
              <a:latin typeface="Agrandir Bold" panose="00000800000000000000"/>
              <a:ea typeface="Agrandir Bold" panose="00000800000000000000"/>
              <a:cs typeface="Agrandir Bold" panose="00000800000000000000"/>
              <a:sym typeface="Agrandir Bold" panose="00000800000000000000"/>
            </a:endParaRPr>
          </a:p>
        </p:txBody>
      </p:sp>
      <p:sp>
        <p:nvSpPr>
          <p:cNvPr id="5" name="Freeform 5"/>
          <p:cNvSpPr/>
          <p:nvPr/>
        </p:nvSpPr>
        <p:spPr>
          <a:xfrm rot="357786">
            <a:off x="363141" y="-1909372"/>
            <a:ext cx="2361987" cy="4510740"/>
          </a:xfrm>
          <a:custGeom>
            <a:avLst/>
            <a:gdLst/>
            <a:ahLst/>
            <a:cxnLst/>
            <a:rect l="l" t="t" r="r" b="b"/>
            <a:pathLst>
              <a:path w="2361987" h="4510740">
                <a:moveTo>
                  <a:pt x="0" y="0"/>
                </a:moveTo>
                <a:lnTo>
                  <a:pt x="2361987" y="0"/>
                </a:lnTo>
                <a:lnTo>
                  <a:pt x="2361987" y="4510739"/>
                </a:lnTo>
                <a:lnTo>
                  <a:pt x="0" y="451073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1273054" y="224858"/>
            <a:ext cx="10999063" cy="1209787"/>
          </a:xfrm>
          <a:prstGeom prst="rect">
            <a:avLst/>
          </a:prstGeom>
        </p:spPr>
        <p:txBody>
          <a:bodyPr lIns="0" tIns="0" rIns="0" bIns="0" rtlCol="0" anchor="t">
            <a:spAutoFit/>
          </a:bodyPr>
          <a:lstStyle/>
          <a:p>
            <a:pPr marL="0" lvl="0" indent="0" algn="l">
              <a:lnSpc>
                <a:spcPts val="9365"/>
              </a:lnSpc>
            </a:pPr>
            <a:r>
              <a:rPr lang="en-US" sz="8215" b="1">
                <a:solidFill>
                  <a:schemeClr val="bg1"/>
                </a:solidFill>
                <a:latin typeface="Londrina Solid Heavy" panose="00000A00000000000000"/>
                <a:ea typeface="Londrina Solid Heavy" panose="00000A00000000000000"/>
                <a:cs typeface="Londrina Solid Heavy" panose="00000A00000000000000"/>
                <a:sym typeface="Londrina Solid Heavy" panose="00000A00000000000000"/>
              </a:rPr>
              <a:t>NOVELTY OF PROJECT TITLE</a:t>
            </a:r>
            <a:endParaRPr lang="en-US" sz="8215" b="1">
              <a:solidFill>
                <a:schemeClr val="bg1"/>
              </a:solidFill>
              <a:latin typeface="Londrina Solid Heavy" panose="00000A00000000000000"/>
              <a:ea typeface="Londrina Solid Heavy" panose="00000A00000000000000"/>
              <a:cs typeface="Londrina Solid Heavy" panose="00000A00000000000000"/>
              <a:sym typeface="Londrina Solid Heavy" panose="00000A00000000000000"/>
            </a:endParaRPr>
          </a:p>
        </p:txBody>
      </p:sp>
      <p:sp>
        <p:nvSpPr>
          <p:cNvPr id="7" name="Freeform 7"/>
          <p:cNvSpPr/>
          <p:nvPr/>
        </p:nvSpPr>
        <p:spPr>
          <a:xfrm rot="727857">
            <a:off x="15123134" y="2799324"/>
            <a:ext cx="1421760" cy="5545872"/>
          </a:xfrm>
          <a:custGeom>
            <a:avLst/>
            <a:gdLst/>
            <a:ahLst/>
            <a:cxnLst/>
            <a:rect l="l" t="t" r="r" b="b"/>
            <a:pathLst>
              <a:path w="1421760" h="5545872">
                <a:moveTo>
                  <a:pt x="0" y="0"/>
                </a:moveTo>
                <a:lnTo>
                  <a:pt x="1421760" y="0"/>
                </a:lnTo>
                <a:lnTo>
                  <a:pt x="1421760" y="5545872"/>
                </a:lnTo>
                <a:lnTo>
                  <a:pt x="0" y="554587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11624437" y="3134041"/>
            <a:ext cx="3369397" cy="2438219"/>
          </a:xfrm>
          <a:custGeom>
            <a:avLst/>
            <a:gdLst/>
            <a:ahLst/>
            <a:cxnLst/>
            <a:rect l="l" t="t" r="r" b="b"/>
            <a:pathLst>
              <a:path w="3369397" h="2438219">
                <a:moveTo>
                  <a:pt x="0" y="0"/>
                </a:moveTo>
                <a:lnTo>
                  <a:pt x="3369397" y="0"/>
                </a:lnTo>
                <a:lnTo>
                  <a:pt x="3369397" y="2438219"/>
                </a:lnTo>
                <a:lnTo>
                  <a:pt x="0" y="243821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transition>
    <p:cover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C5BE"/>
        </a:solidFill>
        <a:effectLst/>
      </p:bgPr>
    </p:bg>
    <p:spTree>
      <p:nvGrpSpPr>
        <p:cNvPr id="1" name=""/>
        <p:cNvGrpSpPr/>
        <p:nvPr/>
      </p:nvGrpSpPr>
      <p:grpSpPr>
        <a:xfrm>
          <a:off x="0" y="0"/>
          <a:ext cx="0" cy="0"/>
          <a:chOff x="0" y="0"/>
          <a:chExt cx="0" cy="0"/>
        </a:xfrm>
      </p:grpSpPr>
      <p:sp>
        <p:nvSpPr>
          <p:cNvPr id="2" name="Freeform 2"/>
          <p:cNvSpPr/>
          <p:nvPr/>
        </p:nvSpPr>
        <p:spPr>
          <a:xfrm>
            <a:off x="469489" y="451569"/>
            <a:ext cx="6128163" cy="4267430"/>
          </a:xfrm>
          <a:custGeom>
            <a:avLst/>
            <a:gdLst/>
            <a:ahLst/>
            <a:cxnLst/>
            <a:rect l="l" t="t" r="r" b="b"/>
            <a:pathLst>
              <a:path w="6128163" h="4267430">
                <a:moveTo>
                  <a:pt x="0" y="0"/>
                </a:moveTo>
                <a:lnTo>
                  <a:pt x="6128164" y="0"/>
                </a:lnTo>
                <a:lnTo>
                  <a:pt x="6128164" y="4267430"/>
                </a:lnTo>
                <a:lnTo>
                  <a:pt x="0" y="426743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3265812" y="5775848"/>
            <a:ext cx="5210707" cy="5030701"/>
          </a:xfrm>
          <a:custGeom>
            <a:avLst/>
            <a:gdLst/>
            <a:ahLst/>
            <a:cxnLst/>
            <a:rect l="l" t="t" r="r" b="b"/>
            <a:pathLst>
              <a:path w="5210707" h="5030701">
                <a:moveTo>
                  <a:pt x="0" y="0"/>
                </a:moveTo>
                <a:lnTo>
                  <a:pt x="5210707" y="0"/>
                </a:lnTo>
                <a:lnTo>
                  <a:pt x="5210707" y="5030701"/>
                </a:lnTo>
                <a:lnTo>
                  <a:pt x="0" y="503070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424543" y="6376708"/>
            <a:ext cx="4309027" cy="4429841"/>
          </a:xfrm>
          <a:custGeom>
            <a:avLst/>
            <a:gdLst/>
            <a:ahLst/>
            <a:cxnLst/>
            <a:rect l="l" t="t" r="r" b="b"/>
            <a:pathLst>
              <a:path w="4309027" h="4429841">
                <a:moveTo>
                  <a:pt x="0" y="0"/>
                </a:moveTo>
                <a:lnTo>
                  <a:pt x="4309027" y="0"/>
                </a:lnTo>
                <a:lnTo>
                  <a:pt x="4309027" y="4429841"/>
                </a:lnTo>
                <a:lnTo>
                  <a:pt x="0" y="44298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0" y="-335090"/>
            <a:ext cx="2905787" cy="3520227"/>
          </a:xfrm>
          <a:custGeom>
            <a:avLst/>
            <a:gdLst/>
            <a:ahLst/>
            <a:cxnLst/>
            <a:rect l="l" t="t" r="r" b="b"/>
            <a:pathLst>
              <a:path w="2905787" h="3520227">
                <a:moveTo>
                  <a:pt x="0" y="0"/>
                </a:moveTo>
                <a:lnTo>
                  <a:pt x="2905787" y="0"/>
                </a:lnTo>
                <a:lnTo>
                  <a:pt x="2905787" y="3520227"/>
                </a:lnTo>
                <a:lnTo>
                  <a:pt x="0" y="352022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1849162" y="1335261"/>
            <a:ext cx="5546732" cy="4013817"/>
          </a:xfrm>
          <a:custGeom>
            <a:avLst/>
            <a:gdLst/>
            <a:ahLst/>
            <a:cxnLst/>
            <a:rect l="l" t="t" r="r" b="b"/>
            <a:pathLst>
              <a:path w="5546732" h="4013817">
                <a:moveTo>
                  <a:pt x="0" y="0"/>
                </a:moveTo>
                <a:lnTo>
                  <a:pt x="5546732" y="0"/>
                </a:lnTo>
                <a:lnTo>
                  <a:pt x="5546732" y="4013817"/>
                </a:lnTo>
                <a:lnTo>
                  <a:pt x="0" y="401381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317539" y="4950588"/>
            <a:ext cx="4259809" cy="5093250"/>
          </a:xfrm>
          <a:custGeom>
            <a:avLst/>
            <a:gdLst/>
            <a:ahLst/>
            <a:cxnLst/>
            <a:rect l="l" t="t" r="r" b="b"/>
            <a:pathLst>
              <a:path w="4259809" h="5093250">
                <a:moveTo>
                  <a:pt x="0" y="0"/>
                </a:moveTo>
                <a:lnTo>
                  <a:pt x="4259809" y="0"/>
                </a:lnTo>
                <a:lnTo>
                  <a:pt x="4259809" y="5093250"/>
                </a:lnTo>
                <a:lnTo>
                  <a:pt x="0" y="509325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4326685" y="3342169"/>
            <a:ext cx="8127093" cy="3901148"/>
            <a:chOff x="0" y="0"/>
            <a:chExt cx="10836125" cy="5201531"/>
          </a:xfrm>
        </p:grpSpPr>
        <p:sp>
          <p:nvSpPr>
            <p:cNvPr id="9" name="AutoShape 9"/>
            <p:cNvSpPr/>
            <p:nvPr/>
          </p:nvSpPr>
          <p:spPr>
            <a:xfrm>
              <a:off x="0" y="0"/>
              <a:ext cx="10836125" cy="5201531"/>
            </a:xfrm>
            <a:prstGeom prst="rect">
              <a:avLst/>
            </a:prstGeom>
            <a:solidFill>
              <a:srgbClr val="FFF8ED"/>
            </a:solidFill>
          </p:spPr>
        </p:sp>
        <p:sp>
          <p:nvSpPr>
            <p:cNvPr id="10" name="TextBox 10"/>
            <p:cNvSpPr txBox="1"/>
            <p:nvPr/>
          </p:nvSpPr>
          <p:spPr>
            <a:xfrm>
              <a:off x="893464" y="24094"/>
              <a:ext cx="9049197" cy="4355246"/>
            </a:xfrm>
            <a:prstGeom prst="rect">
              <a:avLst/>
            </a:prstGeom>
          </p:spPr>
          <p:txBody>
            <a:bodyPr lIns="0" tIns="0" rIns="0" bIns="0" rtlCol="0" anchor="t">
              <a:spAutoFit/>
            </a:bodyPr>
            <a:lstStyle/>
            <a:p>
              <a:pPr marL="0" lvl="1" indent="0" algn="ctr">
                <a:lnSpc>
                  <a:spcPts val="12030"/>
                </a:lnSpc>
              </a:pPr>
              <a:r>
                <a:rPr lang="en-US" sz="10025" b="1">
                  <a:solidFill>
                    <a:srgbClr val="B22F30"/>
                  </a:solidFill>
                  <a:latin typeface="Agrandir Bold" panose="00000800000000000000"/>
                  <a:ea typeface="Agrandir Bold" panose="00000800000000000000"/>
                  <a:cs typeface="Agrandir Bold" panose="00000800000000000000"/>
                  <a:sym typeface="Agrandir Bold" panose="00000800000000000000"/>
                </a:rPr>
                <a:t>THANK YOU!</a:t>
              </a:r>
              <a:endParaRPr lang="en-US" sz="10025" b="1">
                <a:solidFill>
                  <a:srgbClr val="B22F30"/>
                </a:solidFill>
                <a:latin typeface="Agrandir Bold" panose="00000800000000000000"/>
                <a:ea typeface="Agrandir Bold" panose="00000800000000000000"/>
                <a:cs typeface="Agrandir Bold" panose="00000800000000000000"/>
                <a:sym typeface="Agrandir Bold" panose="00000800000000000000"/>
              </a:endParaRPr>
            </a:p>
          </p:txBody>
        </p:sp>
      </p:grpSp>
    </p:spTree>
  </p:cSld>
  <p:clrMapOvr>
    <a:masterClrMapping/>
  </p:clrMapOvr>
  <p:transition>
    <p:cover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3557</Words>
  <Application>WPS Presentation</Application>
  <PresentationFormat>On-screen Show (4:3)</PresentationFormat>
  <Paragraphs>56</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Londrina Solid Heavy</vt:lpstr>
      <vt:lpstr>Agrandir Bold</vt:lpstr>
      <vt:lpstr>Agrandir</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Circulatory System Education Presentation in 0 Hand Drawn Lightly Textured Style</dc:title>
  <dc:creator/>
  <cp:lastModifiedBy>Nakshatra Navath</cp:lastModifiedBy>
  <cp:revision>2</cp:revision>
  <dcterms:created xsi:type="dcterms:W3CDTF">2006-08-16T00:00:00Z</dcterms:created>
  <dcterms:modified xsi:type="dcterms:W3CDTF">2024-09-12T03:51:46Z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A9EFDBA071194BD2B00C847F8EA13B68_12</vt:lpwstr>
  </property>
  <property fmtid="{D5CDD505-2E9C-101B-9397-08002B2CF9AE}" pid="3" name="KSOProductBuildVer">
    <vt:lpwstr>1033-12.2.0.13472</vt:lpwstr>
  </property>
</Properties>
</file>